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40"/>
  </p:notesMasterIdLst>
  <p:handoutMasterIdLst>
    <p:handoutMasterId r:id="rId41"/>
  </p:handoutMasterIdLst>
  <p:sldIdLst>
    <p:sldId id="256" r:id="rId2"/>
    <p:sldId id="259" r:id="rId3"/>
    <p:sldId id="258" r:id="rId4"/>
    <p:sldId id="264" r:id="rId5"/>
    <p:sldId id="284" r:id="rId6"/>
    <p:sldId id="296" r:id="rId7"/>
    <p:sldId id="297" r:id="rId8"/>
    <p:sldId id="298" r:id="rId9"/>
    <p:sldId id="292" r:id="rId10"/>
    <p:sldId id="299" r:id="rId11"/>
    <p:sldId id="293" r:id="rId12"/>
    <p:sldId id="260" r:id="rId13"/>
    <p:sldId id="261" r:id="rId14"/>
    <p:sldId id="262" r:id="rId15"/>
    <p:sldId id="290" r:id="rId16"/>
    <p:sldId id="263" r:id="rId17"/>
    <p:sldId id="300" r:id="rId18"/>
    <p:sldId id="265" r:id="rId19"/>
    <p:sldId id="272" r:id="rId20"/>
    <p:sldId id="273" r:id="rId21"/>
    <p:sldId id="274" r:id="rId22"/>
    <p:sldId id="266" r:id="rId23"/>
    <p:sldId id="268" r:id="rId24"/>
    <p:sldId id="282" r:id="rId25"/>
    <p:sldId id="288" r:id="rId26"/>
    <p:sldId id="267" r:id="rId27"/>
    <p:sldId id="269" r:id="rId28"/>
    <p:sldId id="270" r:id="rId29"/>
    <p:sldId id="271" r:id="rId30"/>
    <p:sldId id="287" r:id="rId31"/>
    <p:sldId id="286" r:id="rId32"/>
    <p:sldId id="289" r:id="rId33"/>
    <p:sldId id="283" r:id="rId34"/>
    <p:sldId id="276" r:id="rId35"/>
    <p:sldId id="278" r:id="rId36"/>
    <p:sldId id="280" r:id="rId37"/>
    <p:sldId id="281" r:id="rId38"/>
    <p:sldId id="285" r:id="rId39"/>
  </p:sldIdLst>
  <p:sldSz cx="9144000" cy="5715000" type="screen16x10"/>
  <p:notesSz cx="9296400" cy="7010400"/>
  <p:embeddedFontLst>
    <p:embeddedFont>
      <p:font typeface="Browallia New" pitchFamily="34" charset="-34"/>
      <p:regular r:id="rId42"/>
      <p:bold r:id="rId43"/>
      <p:italic r:id="rId44"/>
      <p:boldItalic r:id="rId45"/>
    </p:embeddedFont>
    <p:embeddedFont>
      <p:font typeface="Century Gothic" pitchFamily="34" charset="0"/>
      <p:regular r:id="rId46"/>
      <p:bold r:id="rId47"/>
      <p:italic r:id="rId48"/>
      <p:boldItalic r:id="rId49"/>
    </p:embeddedFont>
    <p:embeddedFont>
      <p:font typeface="Calibri" pitchFamily="34" charset="0"/>
      <p:regular r:id="rId50"/>
      <p:bold r:id="rId51"/>
      <p:italic r:id="rId52"/>
      <p:boldItalic r:id="rId53"/>
    </p:embeddedFont>
    <p:embeddedFont>
      <p:font typeface="DigitalStrip" pitchFamily="34" charset="0"/>
      <p:regular r:id="rId54"/>
      <p:bold r:id="rId55"/>
      <p:italic r:id="rId56"/>
    </p:embeddedFont>
    <p:embeddedFont>
      <p:font typeface="A.C.M.E. Secret Agent" pitchFamily="34" charset="0"/>
      <p:regular r:id="rId57"/>
      <p:bold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4E906-FC04-4B5E-8B31-15FC348065D1}">
          <p14:sldIdLst>
            <p14:sldId id="256"/>
            <p14:sldId id="259"/>
            <p14:sldId id="258"/>
            <p14:sldId id="264"/>
            <p14:sldId id="284"/>
            <p14:sldId id="296"/>
            <p14:sldId id="297"/>
            <p14:sldId id="298"/>
            <p14:sldId id="292"/>
            <p14:sldId id="299"/>
            <p14:sldId id="293"/>
            <p14:sldId id="260"/>
            <p14:sldId id="261"/>
            <p14:sldId id="262"/>
            <p14:sldId id="290"/>
            <p14:sldId id="263"/>
            <p14:sldId id="300"/>
            <p14:sldId id="265"/>
            <p14:sldId id="272"/>
            <p14:sldId id="273"/>
            <p14:sldId id="274"/>
            <p14:sldId id="266"/>
            <p14:sldId id="268"/>
            <p14:sldId id="282"/>
            <p14:sldId id="288"/>
            <p14:sldId id="267"/>
            <p14:sldId id="269"/>
            <p14:sldId id="270"/>
            <p14:sldId id="271"/>
            <p14:sldId id="287"/>
            <p14:sldId id="286"/>
            <p14:sldId id="289"/>
            <p14:sldId id="283"/>
            <p14:sldId id="276"/>
            <p14:sldId id="278"/>
            <p14:sldId id="280"/>
            <p14:sldId id="281"/>
            <p14:sldId id="2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E12"/>
    <a:srgbClr val="FFFF71"/>
    <a:srgbClr val="E4BE1C"/>
    <a:srgbClr val="12265C"/>
    <a:srgbClr val="1B3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80" autoAdjust="0"/>
  </p:normalViewPr>
  <p:slideViewPr>
    <p:cSldViewPr>
      <p:cViewPr varScale="1">
        <p:scale>
          <a:sx n="136" d="100"/>
          <a:sy n="136" d="100"/>
        </p:scale>
        <p:origin x="-894" y="-78"/>
      </p:cViewPr>
      <p:guideLst>
        <p:guide orient="horz" pos="1800"/>
        <p:guide pos="2880"/>
      </p:guideLst>
    </p:cSldViewPr>
  </p:slideViewPr>
  <p:notesTextViewPr>
    <p:cViewPr>
      <p:scale>
        <a:sx n="100" d="100"/>
        <a:sy n="100" d="100"/>
      </p:scale>
      <p:origin x="0" y="0"/>
    </p:cViewPr>
  </p:notesTextViewPr>
  <p:sorterViewPr>
    <p:cViewPr>
      <p:scale>
        <a:sx n="130" d="100"/>
        <a:sy n="130" d="100"/>
      </p:scale>
      <p:origin x="0" y="4056"/>
    </p:cViewPr>
  </p:sorterViewPr>
  <p:notesViewPr>
    <p:cSldViewPr>
      <p:cViewPr varScale="1">
        <p:scale>
          <a:sx n="133" d="100"/>
          <a:sy n="133" d="100"/>
        </p:scale>
        <p:origin x="-1812" y="-9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30F4A541-193C-4BFE-B03B-7B9081C5A145}" type="datetimeFigureOut">
              <a:rPr lang="en-US" smtClean="0"/>
              <a:t>4/12/2013</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3F429AA-A18D-4726-A563-58385694967D}" type="slidenum">
              <a:rPr lang="en-US" smtClean="0"/>
              <a:t>‹#›</a:t>
            </a:fld>
            <a:endParaRPr lang="en-US"/>
          </a:p>
        </p:txBody>
      </p:sp>
    </p:spTree>
    <p:extLst>
      <p:ext uri="{BB962C8B-B14F-4D97-AF65-F5344CB8AC3E}">
        <p14:creationId xmlns:p14="http://schemas.microsoft.com/office/powerpoint/2010/main" val="7478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4" name="Slide Image Placeholder 3"/>
          <p:cNvSpPr>
            <a:spLocks noGrp="1" noRot="1" noChangeAspect="1"/>
          </p:cNvSpPr>
          <p:nvPr>
            <p:ph type="sldImg" idx="2"/>
          </p:nvPr>
        </p:nvSpPr>
        <p:spPr>
          <a:xfrm>
            <a:off x="2546350" y="525463"/>
            <a:ext cx="4203700" cy="2628900"/>
          </a:xfrm>
          <a:prstGeom prst="rect">
            <a:avLst/>
          </a:prstGeom>
          <a:noFill/>
          <a:ln w="12700">
            <a:solidFill>
              <a:prstClr val="black"/>
            </a:solidFill>
          </a:ln>
        </p:spPr>
        <p:txBody>
          <a:bodyPr vert="horz" lIns="93177" tIns="46589" rIns="93177" bIns="46589" rtlCol="0" anchor="ctr"/>
          <a:lstStyle/>
          <a:p>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65E22449-C72A-4DEE-A547-08093F21A191}" type="slidenum">
              <a:rPr lang="en-US" smtClean="0"/>
              <a:pPr/>
              <a:t>‹#›</a:t>
            </a:fld>
            <a:endParaRPr lang="en-US"/>
          </a:p>
        </p:txBody>
      </p:sp>
      <p:sp>
        <p:nvSpPr>
          <p:cNvPr id="8" name="Notes Placeholder 7"/>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52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a:t>
            </a:fld>
            <a:endParaRPr lang="en-US"/>
          </a:p>
        </p:txBody>
      </p:sp>
    </p:spTree>
    <p:extLst>
      <p:ext uri="{BB962C8B-B14F-4D97-AF65-F5344CB8AC3E}">
        <p14:creationId xmlns:p14="http://schemas.microsoft.com/office/powerpoint/2010/main" val="193938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want to remove unnecessary surfaces (delete) from the model. Don’t put them in relationships either (for optimizing relationship fits).</a:t>
            </a:r>
          </a:p>
          <a:p>
            <a:r>
              <a:rPr lang="en-US" baseline="0" dirty="0" smtClean="0"/>
              <a:t>graphics, but to reduce clutter in the graphical view.</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10</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-And finally, use Cloud Display Control (</a:t>
            </a:r>
            <a:r>
              <a:rPr lang="en-US" baseline="0" dirty="0" err="1" smtClean="0"/>
              <a:t>Ctrl+T</a:t>
            </a:r>
            <a:r>
              <a:rPr lang="en-US" baseline="0" dirty="0" smtClean="0"/>
              <a:t>) to thin point clouds.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11</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few tips related</a:t>
            </a:r>
            <a:r>
              <a:rPr lang="en-US" baseline="0" dirty="0" smtClean="0"/>
              <a:t> to selection that are useful to know. The first </a:t>
            </a:r>
            <a:r>
              <a:rPr lang="en-US" dirty="0" smtClean="0"/>
              <a:t>is that you can perform </a:t>
            </a:r>
            <a:r>
              <a:rPr lang="en-US" dirty="0" err="1" smtClean="0"/>
              <a:t>boolean</a:t>
            </a:r>
            <a:r>
              <a:rPr lang="en-US" dirty="0" smtClean="0"/>
              <a:t> subtractions in SA by holding down the ALT key. So</a:t>
            </a:r>
            <a:r>
              <a:rPr lang="en-US" baseline="0" dirty="0" smtClean="0"/>
              <a:t> for instance, to subtract a selection of points from the current selection, hold down </a:t>
            </a:r>
            <a:r>
              <a:rPr lang="en-US" baseline="0" dirty="0" err="1" smtClean="0"/>
              <a:t>Alt+Shift</a:t>
            </a:r>
            <a:r>
              <a:rPr lang="en-US" baseline="0" dirty="0" smtClean="0"/>
              <a:t> while in point selection mode.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12</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next is selection by color.</a:t>
            </a:r>
            <a:r>
              <a:rPr lang="en-US" baseline="0" dirty="0" smtClean="0"/>
              <a:t> If you click on the Graphical Selection mode Icon, there’s a button labeled “Select Objects by Color” that’s normally grayed out. However, if you’re in a command that’s expecting object selection, you can click on this button. You can then click on an object, and all objects with this same color will be selected.</a:t>
            </a:r>
          </a:p>
          <a:p>
            <a:endParaRPr lang="en-US" baseline="0" dirty="0" smtClean="0"/>
          </a:p>
          <a:p>
            <a:r>
              <a:rPr lang="en-US" baseline="0" dirty="0" smtClean="0"/>
              <a:t>One great way to group related items is by color. If you organize all objects in a set to have the same color, you can select them all at once using this method.</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13</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By the way, you can</a:t>
            </a:r>
            <a:r>
              <a:rPr lang="en-US" baseline="0" dirty="0" smtClean="0"/>
              <a:t> also do this through the F2 window, which allows you to explicitly select the color instead of clicking on an object.</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14</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Measurement selection allows you to actually trap measurements for commands. For instance, to fit a line to a series of measurements, you can select Construct &gt; Line &gt; Fit to Points, then measure a series of points, and when you hit ENTER, those points will be selected.</a:t>
            </a:r>
          </a:p>
          <a:p>
            <a:endParaRPr lang="en-US" baseline="0" dirty="0" smtClean="0"/>
          </a:p>
          <a:p>
            <a:r>
              <a:rPr lang="en-US" baseline="0" dirty="0" smtClean="0"/>
              <a:t>This is enabled in the Graphical Selection Mode dialog using the “Automatically select new measurements” option.</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15</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Repeat command and command history keyboard shortcuts are also exceedingly</a:t>
            </a:r>
            <a:r>
              <a:rPr lang="en-US" baseline="0" dirty="0" smtClean="0"/>
              <a:t> useful. Repeat command will repeat the last command that you executed, whereas “command history” will allow you to view a list of about a dozen of the most recent commands to choose from. This is especially useful if you’re repeatedly switching back and forth among a small subset of commands.</a:t>
            </a:r>
          </a:p>
        </p:txBody>
      </p:sp>
      <p:sp>
        <p:nvSpPr>
          <p:cNvPr id="4" name="Slide Number Placeholder 3"/>
          <p:cNvSpPr>
            <a:spLocks noGrp="1"/>
          </p:cNvSpPr>
          <p:nvPr>
            <p:ph type="sldNum" sz="quarter" idx="10"/>
          </p:nvPr>
        </p:nvSpPr>
        <p:spPr/>
        <p:txBody>
          <a:bodyPr/>
          <a:lstStyle/>
          <a:p>
            <a:fld id="{65E22449-C72A-4DEE-A547-08093F21A191}" type="slidenum">
              <a:rPr lang="en-US" smtClean="0"/>
              <a:pPr/>
              <a:t>16</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Also: Don’t forget that even short MPs that take just a few minutes to put together can still save you a considerable amount of time.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17</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Another situation you may come across is when you want to line something up in 3 dimensions. One example of this is position</a:t>
            </a:r>
            <a:r>
              <a:rPr lang="en-US" baseline="0" dirty="0" smtClean="0"/>
              <a:t>ing measurement data roughly in place in order to establish a good initial condition for a relationship fit.</a:t>
            </a:r>
          </a:p>
          <a:p>
            <a:r>
              <a:rPr lang="en-US" baseline="0" dirty="0" smtClean="0"/>
              <a:t/>
            </a:r>
            <a:br>
              <a:rPr lang="en-US" baseline="0" dirty="0" smtClean="0"/>
            </a:br>
            <a:r>
              <a:rPr lang="en-US" baseline="0" dirty="0" smtClean="0"/>
              <a:t>If you try to drag the instrument from an oblique view or any view for that matter, you’ll only have control in two dimensions at a time. People will often line the items up in one view, press ENTER to complete the command, switch to another view, and repeat the steps.</a:t>
            </a:r>
          </a:p>
          <a:p>
            <a:endParaRPr lang="en-US" baseline="0" dirty="0" smtClean="0"/>
          </a:p>
          <a:p>
            <a:r>
              <a:rPr lang="en-US" baseline="0" dirty="0" smtClean="0"/>
              <a:t>However, it’s worthy of note that you can actually switch to different preset views within the drag command. This allows you to switch to orthogonal views to fine-tune the placement of something before committing the movement.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18</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a:t>
            </a:r>
            <a:r>
              <a:rPr lang="en-US" baseline="0" dirty="0" smtClean="0"/>
              <a:t> you have a set of points in a text or CSV file, you can very quickly import them by dragging the file directly into the graphical view.</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19</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This lecture</a:t>
            </a:r>
            <a:r>
              <a:rPr lang="en-US" baseline="0" dirty="0" smtClean="0"/>
              <a:t> will be a bit different than the others in that it doesn’t really have a specific topic. What we’re going to do is present a hodgepodge of random tips about various different operations in SA. Some you will know, and some you will not.</a:t>
            </a:r>
          </a:p>
          <a:p>
            <a:endParaRPr lang="en-US" baseline="0" dirty="0" smtClean="0"/>
          </a:p>
          <a:p>
            <a:r>
              <a:rPr lang="en-US" baseline="0" dirty="0" smtClean="0"/>
              <a:t>-The hope is that you will walk away from this session with a few new useful tips that you weren’t aware of before that can improve your workflow. Regardless, I guarantee that you will walk out of this session with at least one “Ah Hah!” moment.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a:t>
            </a:fld>
            <a:endParaRPr lang="en-US"/>
          </a:p>
        </p:txBody>
      </p:sp>
    </p:spTree>
    <p:extLst>
      <p:ext uri="{BB962C8B-B14F-4D97-AF65-F5344CB8AC3E}">
        <p14:creationId xmlns:p14="http://schemas.microsoft.com/office/powerpoint/2010/main" val="117408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Another way to import points</a:t>
            </a:r>
            <a:r>
              <a:rPr lang="en-US" baseline="0" dirty="0" smtClean="0"/>
              <a:t> quickly is to copy them to the clipboard, then paste them into SA using Edit&gt;Paste Points from Clipboard.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20</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You may have a need to pull data out of a report table and put it into a text file or Excel spreadsheet. Rather</a:t>
            </a:r>
            <a:r>
              <a:rPr lang="en-US" baseline="0" dirty="0" smtClean="0"/>
              <a:t> than copy the values over manually, a much better method is to copy data from a table to the clipboard.</a:t>
            </a:r>
          </a:p>
          <a:p>
            <a:endParaRPr lang="en-US" baseline="0" dirty="0" smtClean="0"/>
          </a:p>
          <a:p>
            <a:r>
              <a:rPr lang="en-US" baseline="0" dirty="0" smtClean="0"/>
              <a:t>To do this, hold down SHIFT and drag a rectangle to encompass the data to copy. This data will be copied to the clipboard, and you can then paste it elsewhere, such as into an Excel spreadsheet.</a:t>
            </a:r>
          </a:p>
          <a:p>
            <a:r>
              <a:rPr lang="en-US" baseline="0" dirty="0" smtClean="0"/>
              <a:t/>
            </a:r>
            <a:br>
              <a:rPr lang="en-US" baseline="0" dirty="0" smtClean="0"/>
            </a:br>
            <a:r>
              <a:rPr lang="en-US" baseline="0" dirty="0" smtClean="0"/>
              <a:t>A more advanced application of this is to hold down ALT + SHIFT when dragging a rectangle, which provides advanced options for how to delimit the data and where to send it.</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21</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22</a:t>
            </a:fld>
            <a:endParaRPr lang="en-US"/>
          </a:p>
        </p:txBody>
      </p:sp>
    </p:spTree>
    <p:extLst>
      <p:ext uri="{BB962C8B-B14F-4D97-AF65-F5344CB8AC3E}">
        <p14:creationId xmlns:p14="http://schemas.microsoft.com/office/powerpoint/2010/main" val="33608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Sometimes you’ll have a nominal model with a series</a:t>
            </a:r>
            <a:r>
              <a:rPr lang="en-US" baseline="0" dirty="0" smtClean="0"/>
              <a:t> of points on the surface that represent locations to measure on a part. One common and very effective method for measuring these locations is to use Auto-Correspond with Vector Proximity triggers. But in this case, you want to convert these surface points to vectors to use the command.</a:t>
            </a:r>
          </a:p>
          <a:p>
            <a:endParaRPr lang="en-US" baseline="0" dirty="0" smtClean="0"/>
          </a:p>
          <a:p>
            <a:r>
              <a:rPr lang="en-US" baseline="0" dirty="0" smtClean="0"/>
              <a:t>You can easily create vectors at the point locations normal to the surface by performing a Query &gt; Points to &gt; Objects, and overriding the offset to a negative value such as -10, which will create vectors -10 units in length, pointing out of the surface.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23</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Often times</a:t>
            </a:r>
            <a:r>
              <a:rPr lang="en-US" baseline="0" dirty="0" smtClean="0"/>
              <a:t> we perform transformations on instruments that are small, so they cannot be seen easily in the graphical view. In cases whe</a:t>
            </a:r>
            <a:r>
              <a:rPr lang="en-US" dirty="0" smtClean="0"/>
              <a:t>n you’re dealing with objects</a:t>
            </a:r>
            <a:r>
              <a:rPr lang="en-US" baseline="0" dirty="0" smtClean="0"/>
              <a:t> that are supposed to be associated with instruments, you may mistakenly believe that an object is associated with an instrument when it really isn’t—meaning a transformation gets applied to an instrument, but not the object.</a:t>
            </a:r>
          </a:p>
          <a:p>
            <a:endParaRPr lang="en-US" baseline="0" dirty="0" smtClean="0"/>
          </a:p>
          <a:p>
            <a:r>
              <a:rPr lang="en-US" dirty="0" smtClean="0"/>
              <a:t>The “official” way to check associations is to use Instrument</a:t>
            </a:r>
            <a:r>
              <a:rPr lang="en-US" baseline="0" dirty="0" smtClean="0"/>
              <a:t> &gt; Object Associations &gt; Highlight Associated Objects. This works fine, but another </a:t>
            </a:r>
            <a:r>
              <a:rPr lang="en-US" dirty="0" smtClean="0"/>
              <a:t>way</a:t>
            </a:r>
            <a:r>
              <a:rPr lang="en-US" baseline="0" dirty="0" smtClean="0"/>
              <a:t> to verify whether an object is associated with an instrument is to simply drag the instrument graphically using Instrument &gt; Drag Instruments Graphically, then cancel the command with the ESC key.</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24</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ever</a:t>
            </a:r>
            <a:r>
              <a:rPr lang="en-US" baseline="0" dirty="0" smtClean="0"/>
              <a:t> have a bunch of things highlighted, don’t right-click them in the tree and uncheck highlight. Too time-consuming!</a:t>
            </a:r>
          </a:p>
          <a:p>
            <a:endParaRPr lang="en-US" baseline="0" dirty="0" smtClean="0"/>
          </a:p>
          <a:p>
            <a:r>
              <a:rPr lang="en-US" baseline="0" dirty="0" smtClean="0"/>
              <a:t>Just go to “View&gt;Clear All Highlights”. Problem solved!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25</a:t>
            </a:fld>
            <a:endParaRPr lang="en-US"/>
          </a:p>
        </p:txBody>
      </p:sp>
    </p:spTree>
    <p:extLst>
      <p:ext uri="{BB962C8B-B14F-4D97-AF65-F5344CB8AC3E}">
        <p14:creationId xmlns:p14="http://schemas.microsoft.com/office/powerpoint/2010/main" val="358857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It’s not at</a:t>
            </a:r>
            <a:r>
              <a:rPr lang="en-US" baseline="0" dirty="0" smtClean="0"/>
              <a:t> all uncommon that you will have measured a set of common points for use in a best-fit or USMN operation. And you may find, after measuring the points, that you haven’t named them properly. Of course, for best-fit or USMN to work properly, common targets must share the same name.</a:t>
            </a:r>
          </a:p>
          <a:p>
            <a:endParaRPr lang="en-US" baseline="0" dirty="0" smtClean="0"/>
          </a:p>
          <a:p>
            <a:r>
              <a:rPr lang="en-US" baseline="0" dirty="0" smtClean="0"/>
              <a:t>Instead of fixing these names manually, you can use Rename by Inter-Point Distance.</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26</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One useful</a:t>
            </a:r>
            <a:r>
              <a:rPr lang="en-US" baseline="0" dirty="0" smtClean="0"/>
              <a:t> characteristic of a coordinate frame is that it represents a unique position and orientation in space. As a result, you can use a coordinate frame to keep a record of an object or instrument’s position and orientation in space. This is useful if, at some later time, you may wish to move an object back to an earlier position.</a:t>
            </a:r>
          </a:p>
          <a:p>
            <a:endParaRPr lang="en-US" baseline="0" dirty="0" smtClean="0"/>
          </a:p>
          <a:p>
            <a:r>
              <a:rPr lang="en-US" baseline="0" dirty="0" smtClean="0"/>
              <a:t>So to do this, you create a record of a transform by using either the Construct&gt;Frames&gt;On Object or Construct &gt; Frames&gt; On Instrument commands.</a:t>
            </a:r>
          </a:p>
          <a:p>
            <a:endParaRPr lang="en-US" baseline="0" dirty="0" smtClean="0"/>
          </a:p>
          <a:p>
            <a:r>
              <a:rPr lang="en-US" baseline="0" dirty="0" smtClean="0"/>
              <a:t>When you want to move something back to that position, create another frame on it’s current position, then use a Frame to Frame transformation command. (Or, alternatively, activate the old frame and then zero out the object’s transform).</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27</a:t>
            </a:fld>
            <a:endParaRPr lang="en-US"/>
          </a:p>
        </p:txBody>
      </p:sp>
    </p:spTree>
    <p:extLst>
      <p:ext uri="{BB962C8B-B14F-4D97-AF65-F5344CB8AC3E}">
        <p14:creationId xmlns:p14="http://schemas.microsoft.com/office/powerpoint/2010/main" val="345356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you’ve taken measurements with incorrect</a:t>
            </a:r>
            <a:r>
              <a:rPr lang="en-US" baseline="0" dirty="0" smtClean="0"/>
              <a:t> offsets set in an instrument interface, you can correct it by right-clicking the point group and selecting “Set Point Properties”.</a:t>
            </a:r>
          </a:p>
          <a:p>
            <a:endParaRPr lang="en-US" baseline="0" dirty="0" smtClean="0"/>
          </a:p>
          <a:p>
            <a:r>
              <a:rPr lang="en-US" b="1" baseline="0" dirty="0" smtClean="0"/>
              <a:t>[CLICK]</a:t>
            </a:r>
            <a:r>
              <a:rPr lang="en-US" b="0" baseline="0" dirty="0" smtClean="0"/>
              <a:t>Then check the “Set Target Offsets” and “Set Measurement Offsets also” checkboxes, and enter the new offsets.</a:t>
            </a:r>
            <a:endParaRPr lang="en-US" b="1"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28</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inadvertently</a:t>
            </a:r>
            <a:r>
              <a:rPr lang="en-US" baseline="0" dirty="0" smtClean="0"/>
              <a:t> move a group of measured points relative to an instrument, this will break the association between the two and the measured points will instantly convert into constructed points. One reason for this is to alert you that the relative positioning between the instrument and the points has changed.</a:t>
            </a:r>
          </a:p>
          <a:p>
            <a:endParaRPr lang="en-US" baseline="0" dirty="0" smtClean="0"/>
          </a:p>
          <a:p>
            <a:r>
              <a:rPr lang="en-US" baseline="0" dirty="0" smtClean="0"/>
              <a:t>However, since SA records the raw instrument data inside each point, the measured points can be recomputed and “snapped” back into place. To do this, select Analysis&gt;</a:t>
            </a:r>
            <a:r>
              <a:rPr lang="en-US" baseline="0" dirty="0" err="1" smtClean="0"/>
              <a:t>Recompute</a:t>
            </a:r>
            <a:r>
              <a:rPr lang="en-US" baseline="0" dirty="0" smtClean="0"/>
              <a:t> Targets from Shots.</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29</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3</a:t>
            </a:fld>
            <a:endParaRPr lang="en-US"/>
          </a:p>
        </p:txBody>
      </p:sp>
    </p:spTree>
    <p:extLst>
      <p:ext uri="{BB962C8B-B14F-4D97-AF65-F5344CB8AC3E}">
        <p14:creationId xmlns:p14="http://schemas.microsoft.com/office/powerpoint/2010/main" val="1293677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few</a:t>
            </a:r>
            <a:r>
              <a:rPr lang="en-US" baseline="0" dirty="0" smtClean="0"/>
              <a:t> features that have been added to the Drift Check command that you may not be aware of. When you finish measuring your monuments, you’ll see a few options at the bottom:</a:t>
            </a:r>
          </a:p>
          <a:p>
            <a:endParaRPr lang="en-US" baseline="0" dirty="0" smtClean="0"/>
          </a:p>
          <a:p>
            <a:r>
              <a:rPr lang="en-US" baseline="0" dirty="0" smtClean="0"/>
              <a:t>Add New Instrument: Transform, Add New Instrument: Transform and Scale, and Finished—Drift Acceptable. What’s the difference between them?</a:t>
            </a:r>
          </a:p>
          <a:p>
            <a:endParaRPr lang="en-US" baseline="0" dirty="0" smtClean="0"/>
          </a:p>
          <a:p>
            <a:r>
              <a:rPr lang="en-US" baseline="0" dirty="0" smtClean="0"/>
              <a:t>If all of your numbers look good, that means that your instrument hasn’t moved or drifted, and we can continue. In that case, you want to click “Finished—Drift Acceptable”.</a:t>
            </a:r>
          </a:p>
          <a:p>
            <a:endParaRPr lang="en-US" baseline="0" dirty="0" smtClean="0"/>
          </a:p>
          <a:p>
            <a:r>
              <a:rPr lang="en-US" baseline="0" dirty="0" smtClean="0"/>
              <a:t>If the numbers only look good after the Best fit, then your station has likely moved, and you’ll want to use the “Add New </a:t>
            </a:r>
            <a:r>
              <a:rPr lang="en-US" baseline="0" dirty="0" err="1" smtClean="0"/>
              <a:t>Insturment</a:t>
            </a:r>
            <a:r>
              <a:rPr lang="en-US" baseline="0" dirty="0" smtClean="0"/>
              <a:t>: Transform” button. This will add a new instrument, best fit it to the </a:t>
            </a:r>
            <a:r>
              <a:rPr lang="en-US" baseline="0" dirty="0" err="1" smtClean="0"/>
              <a:t>nominals</a:t>
            </a:r>
            <a:r>
              <a:rPr lang="en-US" baseline="0" dirty="0" smtClean="0"/>
              <a:t>, and associate your measurements with the new instrument (so Drift acceptable means that the drift check looks good, and you want to continue measuring from the current station.</a:t>
            </a:r>
          </a:p>
          <a:p>
            <a:endParaRPr lang="en-US" baseline="0" dirty="0" smtClean="0"/>
          </a:p>
          <a:p>
            <a:r>
              <a:rPr lang="en-US" baseline="0" dirty="0" smtClean="0"/>
              <a:t>If the numbers only look good after the Transform and scale, then your station has likely moved AND scale has changed—for instance, if you have monuments on a tool, and the tool has changed temperature.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30</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31</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One thing that’s not widely-known is that you can create dependent relationships—this is really cool.</a:t>
            </a:r>
          </a:p>
          <a:p>
            <a:endParaRPr lang="en-US" baseline="0" dirty="0" smtClean="0"/>
          </a:p>
          <a:p>
            <a:r>
              <a:rPr lang="en-US" baseline="0" dirty="0" smtClean="0"/>
              <a:t>Say, for instance, you’re measuring a cylindrical object by two different diameter circles, and you want to compare the axis of that object to a plane’s normal.</a:t>
            </a:r>
          </a:p>
          <a:p>
            <a:endParaRPr lang="en-US" baseline="0" dirty="0" smtClean="0"/>
          </a:p>
          <a:p>
            <a:r>
              <a:rPr lang="en-US" baseline="0" dirty="0" smtClean="0"/>
              <a:t>You can create a geometry relationship for the first circle and turn on cardinal points—then repeat for the second circle. Then, you can create a line geometry relationship through the two circle centers, and a fourth relationship that compares the axis to the plane. All of this is dynamic. By deleting some circle points, the circle fit, line fit, and line relationship all update. And this is something that can be set up completely in advance.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32</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There’s an important</a:t>
            </a:r>
            <a:r>
              <a:rPr lang="en-US" baseline="0" dirty="0" smtClean="0"/>
              <a:t> point to make when it comes to degree of freedom constraints when performing alignments. You may encounter a situation in which you’d like to hold an instrument level during an alignment. To do this, you would typically want to restrict the Rx and </a:t>
            </a:r>
            <a:r>
              <a:rPr lang="en-US" baseline="0" dirty="0" err="1" smtClean="0"/>
              <a:t>Ry</a:t>
            </a:r>
            <a:r>
              <a:rPr lang="en-US" baseline="0" dirty="0" smtClean="0"/>
              <a:t> degrees of freedom during the fit.</a:t>
            </a:r>
          </a:p>
          <a:p>
            <a:endParaRPr lang="en-US" baseline="0" dirty="0" smtClean="0"/>
          </a:p>
          <a:p>
            <a:r>
              <a:rPr lang="en-US" baseline="0" dirty="0" smtClean="0"/>
              <a:t>The important thing to remember is that during a best-fit operation, the degree of freedom constraints apply about the working coordinate frame. As such, to hold an instrument level its gravity frame must be active.</a:t>
            </a:r>
          </a:p>
          <a:p>
            <a:endParaRPr lang="en-US" baseline="0" dirty="0" smtClean="0"/>
          </a:p>
          <a:p>
            <a:r>
              <a:rPr lang="en-US" baseline="0" dirty="0" smtClean="0"/>
              <a:t>USMN, on the other hand, uses the instrument’s axis when dealing with degree of freedom constraints. So, disabling Rx and </a:t>
            </a:r>
            <a:r>
              <a:rPr lang="en-US" baseline="0" dirty="0" err="1" smtClean="0"/>
              <a:t>Ry</a:t>
            </a:r>
            <a:r>
              <a:rPr lang="en-US" baseline="0" dirty="0" smtClean="0"/>
              <a:t> for multiple instruments will restrict their motion about different degrees of freedom for each instrument.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33</a:t>
            </a:fld>
            <a:endParaRPr lang="en-US"/>
          </a:p>
        </p:txBody>
      </p:sp>
    </p:spTree>
    <p:extLst>
      <p:ext uri="{BB962C8B-B14F-4D97-AF65-F5344CB8AC3E}">
        <p14:creationId xmlns:p14="http://schemas.microsoft.com/office/powerpoint/2010/main" val="144393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Command-line</a:t>
            </a:r>
            <a:r>
              <a:rPr lang="en-US" baseline="0" dirty="0" smtClean="0"/>
              <a:t> arguments can be used for a number of automated actions upon SA startup. Sometimes, you may wish to have a desktop shortcut that always opens a specific file or triggers a specific script. To see the available arguments, add the “/?” argument to the Spatial Analyzer.exe path.</a:t>
            </a:r>
          </a:p>
          <a:p>
            <a:endParaRPr lang="en-US" baseline="0" dirty="0" smtClean="0"/>
          </a:p>
          <a:p>
            <a:r>
              <a:rPr lang="en-US" baseline="0" dirty="0" smtClean="0"/>
              <a:t>Refer to the SA User Manual for more details, but you can start SA so that it immediately runs an MP script on a specific file by creating a Windows shortcut that uses the following path.</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34</a:t>
            </a:fld>
            <a:endParaRPr lang="en-US"/>
          </a:p>
        </p:txBody>
      </p:sp>
    </p:spTree>
    <p:extLst>
      <p:ext uri="{BB962C8B-B14F-4D97-AF65-F5344CB8AC3E}">
        <p14:creationId xmlns:p14="http://schemas.microsoft.com/office/powerpoint/2010/main" val="293991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35</a:t>
            </a:fld>
            <a:endParaRPr lang="en-US"/>
          </a:p>
        </p:txBody>
      </p:sp>
    </p:spTree>
    <p:extLst>
      <p:ext uri="{BB962C8B-B14F-4D97-AF65-F5344CB8AC3E}">
        <p14:creationId xmlns:p14="http://schemas.microsoft.com/office/powerpoint/2010/main" val="2831286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 have points</a:t>
            </a:r>
            <a:r>
              <a:rPr lang="en-US" baseline="0" dirty="0" smtClean="0"/>
              <a:t> with uncertainty clouds, you can query them to obtain the uncertainty of the distance between them using Query &gt; Sensitivity Cloud to &gt; Sensitivity Cloud.</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36</a:t>
            </a:fld>
            <a:endParaRPr lang="en-US"/>
          </a:p>
        </p:txBody>
      </p:sp>
    </p:spTree>
    <p:extLst>
      <p:ext uri="{BB962C8B-B14F-4D97-AF65-F5344CB8AC3E}">
        <p14:creationId xmlns:p14="http://schemas.microsoft.com/office/powerpoint/2010/main" val="2939916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If you’ve measured a</a:t>
            </a:r>
            <a:r>
              <a:rPr lang="en-US" baseline="0" dirty="0" smtClean="0"/>
              <a:t> geometric feature and have uncertainty clouds for those measured points, then you can calculate geometry uncertainties. Geometry uncertainties essentially fit the geometry once for each combination of uncertainty cloud points, then performs statistics on the resulting set of geometries to calculate the uncertainty of the geometric feature.</a:t>
            </a:r>
          </a:p>
          <a:p>
            <a:endParaRPr lang="en-US" baseline="0" dirty="0" smtClean="0"/>
          </a:p>
          <a:p>
            <a:r>
              <a:rPr lang="en-US" baseline="0" dirty="0" smtClean="0"/>
              <a:t>In this example, we can calculate the uncertainty in the cylinder’s position, orientation, and diameter.</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37</a:t>
            </a:fld>
            <a:endParaRPr lang="en-US"/>
          </a:p>
        </p:txBody>
      </p:sp>
    </p:spTree>
    <p:extLst>
      <p:ext uri="{BB962C8B-B14F-4D97-AF65-F5344CB8AC3E}">
        <p14:creationId xmlns:p14="http://schemas.microsoft.com/office/powerpoint/2010/main" val="3578110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22449-C72A-4DEE-A547-08093F21A191}" type="slidenum">
              <a:rPr lang="en-US" smtClean="0"/>
              <a:pPr/>
              <a:t>38</a:t>
            </a:fld>
            <a:endParaRPr lang="en-US"/>
          </a:p>
        </p:txBody>
      </p:sp>
    </p:spTree>
    <p:extLst>
      <p:ext uri="{BB962C8B-B14F-4D97-AF65-F5344CB8AC3E}">
        <p14:creationId xmlns:p14="http://schemas.microsoft.com/office/powerpoint/2010/main" val="392365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 most fundamental thing you can do</a:t>
            </a:r>
            <a:r>
              <a:rPr lang="en-US" baseline="0" dirty="0" smtClean="0"/>
              <a:t> to become a power user is to learn the primary keyboard shortcuts. Keyboard shortcuts will easily save you tons of time when working in SA.</a:t>
            </a:r>
            <a:endParaRPr lang="en-US" dirty="0"/>
          </a:p>
        </p:txBody>
      </p:sp>
      <p:sp>
        <p:nvSpPr>
          <p:cNvPr id="4" name="Slide Number Placeholder 3"/>
          <p:cNvSpPr>
            <a:spLocks noGrp="1"/>
          </p:cNvSpPr>
          <p:nvPr>
            <p:ph type="sldNum" sz="quarter" idx="10"/>
          </p:nvPr>
        </p:nvSpPr>
        <p:spPr/>
        <p:txBody>
          <a:bodyPr/>
          <a:lstStyle/>
          <a:p>
            <a:fld id="{65E22449-C72A-4DEE-A547-08093F21A191}" type="slidenum">
              <a:rPr lang="en-US" smtClean="0"/>
              <a:pPr/>
              <a:t>4</a:t>
            </a:fld>
            <a:endParaRPr lang="en-US"/>
          </a:p>
        </p:txBody>
      </p:sp>
    </p:spTree>
    <p:extLst>
      <p:ext uri="{BB962C8B-B14F-4D97-AF65-F5344CB8AC3E}">
        <p14:creationId xmlns:p14="http://schemas.microsoft.com/office/powerpoint/2010/main" val="391625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dirty="0" smtClean="0"/>
              <a:t>There are a number of tips you can follow to speed up the graphical view in general.</a:t>
            </a:r>
          </a:p>
          <a:p>
            <a:endParaRPr lang="en-US" baseline="0" dirty="0" smtClean="0"/>
          </a:p>
          <a:p>
            <a:r>
              <a:rPr lang="en-US" baseline="0" dirty="0" smtClean="0"/>
              <a:t>-Use solid color backgrounds, which update faster than gradients (and are easier to read).</a:t>
            </a:r>
          </a:p>
        </p:txBody>
      </p:sp>
      <p:sp>
        <p:nvSpPr>
          <p:cNvPr id="4" name="Slide Number Placeholder 3"/>
          <p:cNvSpPr>
            <a:spLocks noGrp="1"/>
          </p:cNvSpPr>
          <p:nvPr>
            <p:ph type="sldNum" sz="quarter" idx="10"/>
          </p:nvPr>
        </p:nvSpPr>
        <p:spPr/>
        <p:txBody>
          <a:bodyPr/>
          <a:lstStyle/>
          <a:p>
            <a:fld id="{65E22449-C72A-4DEE-A547-08093F21A191}" type="slidenum">
              <a:rPr lang="en-US" smtClean="0"/>
              <a:pPr/>
              <a:t>5</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Depending on your graphics card, it may actually be faster to view CAD surfaces in solid shaded mode rather than wireframe.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6</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-Another action you can take is to turn off point labels when not in use.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7</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-It’s always best to hide entities when they’re not in use—not only to speed up the graphics, but to reduce clutter in the graphical view.</a:t>
            </a:r>
          </a:p>
        </p:txBody>
      </p:sp>
      <p:sp>
        <p:nvSpPr>
          <p:cNvPr id="4" name="Slide Number Placeholder 3"/>
          <p:cNvSpPr>
            <a:spLocks noGrp="1"/>
          </p:cNvSpPr>
          <p:nvPr>
            <p:ph type="sldNum" sz="quarter" idx="10"/>
          </p:nvPr>
        </p:nvSpPr>
        <p:spPr/>
        <p:txBody>
          <a:bodyPr/>
          <a:lstStyle/>
          <a:p>
            <a:fld id="{65E22449-C72A-4DEE-A547-08093F21A191}" type="slidenum">
              <a:rPr lang="en-US" smtClean="0"/>
              <a:pPr/>
              <a:t>8</a:t>
            </a:fld>
            <a:endParaRPr lang="en-US"/>
          </a:p>
        </p:txBody>
      </p:sp>
    </p:spTree>
    <p:extLst>
      <p:ext uri="{BB962C8B-B14F-4D97-AF65-F5344CB8AC3E}">
        <p14:creationId xmlns:p14="http://schemas.microsoft.com/office/powerpoint/2010/main" val="319021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29940"/>
            <a:ext cx="7437120" cy="3154680"/>
          </a:xfrm>
          <a:prstGeom prst="rect">
            <a:avLst/>
          </a:prstGeom>
        </p:spPr>
        <p:txBody>
          <a:bodyPr/>
          <a:lstStyle/>
          <a:p>
            <a:r>
              <a:rPr lang="en-US" baseline="0" dirty="0" smtClean="0"/>
              <a:t>-Update your graphics drivers to the latest. Reduces graphics issues, but also can result in better performance.</a:t>
            </a:r>
          </a:p>
        </p:txBody>
      </p:sp>
      <p:sp>
        <p:nvSpPr>
          <p:cNvPr id="4" name="Slide Number Placeholder 3"/>
          <p:cNvSpPr>
            <a:spLocks noGrp="1"/>
          </p:cNvSpPr>
          <p:nvPr>
            <p:ph type="sldNum" sz="quarter" idx="10"/>
          </p:nvPr>
        </p:nvSpPr>
        <p:spPr/>
        <p:txBody>
          <a:bodyPr/>
          <a:lstStyle/>
          <a:p>
            <a:fld id="{65E22449-C72A-4DEE-A547-08093F21A191}" type="slidenum">
              <a:rPr lang="en-US" smtClean="0"/>
              <a:pPr/>
              <a:t>9</a:t>
            </a:fld>
            <a:endParaRPr lang="en-US"/>
          </a:p>
        </p:txBody>
      </p:sp>
    </p:spTree>
    <p:extLst>
      <p:ext uri="{BB962C8B-B14F-4D97-AF65-F5344CB8AC3E}">
        <p14:creationId xmlns:p14="http://schemas.microsoft.com/office/powerpoint/2010/main" val="319021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8"/>
            <a:ext cx="7772400" cy="1225021"/>
          </a:xfrm>
        </p:spPr>
        <p:txBody>
          <a:bodyPr>
            <a:normAutofit/>
          </a:bodyPr>
          <a:lstStyle>
            <a:lvl1pPr>
              <a:defRPr sz="440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buNone/>
              <a:defRPr sz="2000">
                <a:solidFill>
                  <a:schemeClr val="tx1">
                    <a:tint val="75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0" i="0">
                <a:effectLst>
                  <a:innerShdw blurRad="63500" dist="50800" dir="13500000">
                    <a:prstClr val="black">
                      <a:alpha val="50000"/>
                    </a:prstClr>
                  </a:innerShdw>
                </a:effectLst>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5EDA8-978C-4BDB-A0D1-34B7055ADBB5}" type="datetimeFigureOut">
              <a:rPr lang="en-US" smtClean="0"/>
              <a:pPr/>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5EDA8-978C-4BDB-A0D1-34B7055ADBB5}" type="datetimeFigureOut">
              <a:rPr lang="en-US" smtClean="0"/>
              <a:pPr/>
              <a:t>4/12/2013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71235"/>
          </a:xfrm>
        </p:spPr>
        <p:txBody>
          <a:bodyPr>
            <a:normAutofit/>
          </a:bodyPr>
          <a:lstStyle>
            <a:lvl1pPr>
              <a:defRPr sz="3600">
                <a:latin typeface="Myriad Pro"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A35EDA8-978C-4BDB-A0D1-34B7055ADBB5}" type="datetimeFigureOut">
              <a:rPr lang="en-US" smtClean="0"/>
              <a:pPr/>
              <a:t>4/12/2013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5EDA8-978C-4BDB-A0D1-34B7055ADBB5}" type="datetimeFigureOut">
              <a:rPr lang="en-US" smtClean="0"/>
              <a:pPr/>
              <a:t>4/12/2013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5EDA8-978C-4BDB-A0D1-34B7055ADBB5}" type="datetimeFigureOut">
              <a:rPr lang="en-US" smtClean="0"/>
              <a:pPr/>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4515C-5621-47EF-A0C2-D275A68A1EC9}"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A35EDA8-978C-4BDB-A0D1-34B7055ADBB5}" type="datetimeFigureOut">
              <a:rPr lang="en-US" smtClean="0"/>
              <a:pPr/>
              <a:t>4/12/2013</a:t>
            </a:fld>
            <a:endParaRPr lang="en-US"/>
          </a:p>
        </p:txBody>
      </p:sp>
      <p:sp>
        <p:nvSpPr>
          <p:cNvPr id="5" name="Footer Placeholder 4"/>
          <p:cNvSpPr>
            <a:spLocks noGrp="1"/>
          </p:cNvSpPr>
          <p:nvPr>
            <p:ph type="ftr" sz="quarter" idx="3"/>
          </p:nvPr>
        </p:nvSpPr>
        <p:spPr>
          <a:xfrm>
            <a:off x="3124200" y="529696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7A4515C-5621-47EF-A0C2-D275A68A1EC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3000" kern="120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4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wmv"/><Relationship Id="rId1" Type="http://schemas.microsoft.com/office/2007/relationships/media" Target="../media/media13.wmv"/><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wmv"/><Relationship Id="rId1" Type="http://schemas.microsoft.com/office/2007/relationships/media" Target="../media/media14.wmv"/><Relationship Id="rId5" Type="http://schemas.openxmlformats.org/officeDocument/2006/relationships/image" Target="../media/image5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wmv"/><Relationship Id="rId1" Type="http://schemas.microsoft.com/office/2007/relationships/media" Target="../media/media15.wmv"/><Relationship Id="rId5" Type="http://schemas.openxmlformats.org/officeDocument/2006/relationships/image" Target="../media/image5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4800600" y="5299096"/>
            <a:ext cx="4248856" cy="323367"/>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oAutofit/>
          </a:body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r>
              <a:rPr kumimoji="0" lang="es-US" sz="1600" b="1" i="0" u="none" strike="noStrike" kern="1200" normalizeH="0" baseline="0" noProof="0" dirty="0"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Director of Training, NRK</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35" y="1028700"/>
            <a:ext cx="7018966" cy="17047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93622"/>
            <a:ext cx="4081120" cy="562137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771" y="4663440"/>
            <a:ext cx="4350685" cy="64008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44" y="4663440"/>
            <a:ext cx="4350690" cy="640080"/>
          </a:xfrm>
          <a:prstGeom prst="rect">
            <a:avLst/>
          </a:prstGeom>
        </p:spPr>
      </p:pic>
      <p:sp>
        <p:nvSpPr>
          <p:cNvPr id="14" name="Subtitle 2"/>
          <p:cNvSpPr txBox="1">
            <a:spLocks/>
          </p:cNvSpPr>
          <p:nvPr/>
        </p:nvSpPr>
        <p:spPr>
          <a:xfrm>
            <a:off x="94544" y="5299096"/>
            <a:ext cx="4706056" cy="323367"/>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r>
              <a:rPr kumimoji="0" lang="es-US" sz="1600" b="1" i="0" u="none" strike="noStrike" kern="1200" normalizeH="0" baseline="0" noProof="0" dirty="0" err="1"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Application</a:t>
            </a:r>
            <a:r>
              <a:rPr kumimoji="0" lang="es-US" sz="1600" b="1" i="0" u="none" strike="noStrike" kern="1200" normalizeH="0" baseline="0" noProof="0" dirty="0"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 </a:t>
            </a:r>
            <a:r>
              <a:rPr kumimoji="0" lang="es-US" sz="1600" b="1" i="0" u="none" strike="noStrike" kern="1200" normalizeH="0" baseline="0" noProof="0" dirty="0" err="1"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Engineer</a:t>
            </a:r>
            <a:r>
              <a:rPr kumimoji="0" lang="es-US" sz="1600" b="1" i="0" u="none" strike="noStrike" kern="1200" normalizeH="0" baseline="0" noProof="0" dirty="0" smtClean="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A.C.M.E. Secret Agent" pitchFamily="34" charset="0"/>
                <a:cs typeface="Browallia New" pitchFamily="34" charset="-34"/>
              </a:rPr>
              <a:t>, NRK</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3149" y="2462074"/>
            <a:ext cx="6642738" cy="1246000"/>
          </a:xfrm>
          <a:prstGeom prst="rect">
            <a:avLst/>
          </a:prstGeom>
        </p:spPr>
      </p:pic>
    </p:spTree>
    <p:extLst>
      <p:ext uri="{BB962C8B-B14F-4D97-AF65-F5344CB8AC3E}">
        <p14:creationId xmlns:p14="http://schemas.microsoft.com/office/powerpoint/2010/main" val="29270129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904" y="2379376"/>
            <a:ext cx="3840325" cy="32167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8" y="2379376"/>
            <a:ext cx="3840324" cy="32167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Remove unnecessary surfaces</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13" name="Rectangle 12"/>
          <p:cNvSpPr/>
          <p:nvPr/>
        </p:nvSpPr>
        <p:spPr>
          <a:xfrm>
            <a:off x="1430461" y="1939002"/>
            <a:ext cx="1371600" cy="13716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52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181100"/>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Cloud display control</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49694"/>
            <a:ext cx="4267200" cy="38129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7202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55" y="190500"/>
            <a:ext cx="4533891" cy="1384995"/>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Selection:</a:t>
            </a:r>
          </a:p>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Boolean Subtraction</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altToSub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8122" y="1712334"/>
            <a:ext cx="4187757" cy="3354965"/>
          </a:xfrm>
          <a:prstGeom prst="rect">
            <a:avLst/>
          </a:prstGeom>
        </p:spPr>
      </p:pic>
      <p:sp>
        <p:nvSpPr>
          <p:cNvPr id="4" name="TextBox 3"/>
          <p:cNvSpPr txBox="1"/>
          <p:nvPr/>
        </p:nvSpPr>
        <p:spPr>
          <a:xfrm>
            <a:off x="2590801" y="5143500"/>
            <a:ext cx="3962399" cy="461665"/>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ALT+SHIFT</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62879453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55" y="190500"/>
            <a:ext cx="4533891"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 by color</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5" name="selectByCol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814070"/>
            <a:ext cx="7315200" cy="4086860"/>
          </a:xfrm>
          <a:prstGeom prst="rect">
            <a:avLst/>
          </a:prstGeom>
        </p:spPr>
      </p:pic>
    </p:spTree>
    <p:extLst>
      <p:ext uri="{BB962C8B-B14F-4D97-AF65-F5344CB8AC3E}">
        <p14:creationId xmlns:p14="http://schemas.microsoft.com/office/powerpoint/2010/main" val="37345618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Select by color (Part </a:t>
            </a: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Deux</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selectByColorDeux.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771499"/>
            <a:ext cx="7467600" cy="4172002"/>
          </a:xfrm>
          <a:prstGeom prst="rect">
            <a:avLst/>
          </a:prstGeom>
        </p:spPr>
      </p:pic>
    </p:spTree>
    <p:extLst>
      <p:ext uri="{BB962C8B-B14F-4D97-AF65-F5344CB8AC3E}">
        <p14:creationId xmlns:p14="http://schemas.microsoft.com/office/powerpoint/2010/main" val="29543662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Measurement Selection</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672" y="1181100"/>
            <a:ext cx="208665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56116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9" y="1204912"/>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Repeat command: </a:t>
            </a:r>
            <a:r>
              <a:rPr lang="en-US" sz="2400" b="1" dirty="0" err="1" smtClean="0">
                <a:ln w="19050">
                  <a:solidFill>
                    <a:schemeClr val="bg1"/>
                  </a:solidFill>
                </a:ln>
                <a:effectLst>
                  <a:innerShdw blurRad="69850" dist="43180" dir="5400000">
                    <a:srgbClr val="000000">
                      <a:alpha val="65000"/>
                    </a:srgbClr>
                  </a:innerShdw>
                </a:effectLst>
                <a:latin typeface="DigitalStrip" pitchFamily="34" charset="0"/>
              </a:rPr>
              <a:t>Ctrl+Tab</a:t>
            </a:r>
            <a:endParaRPr lang="en-US" sz="2400" b="1" dirty="0" smtClean="0">
              <a:ln w="19050">
                <a:solidFill>
                  <a:schemeClr val="bg1"/>
                </a:solidFill>
              </a:ln>
              <a:effectLst>
                <a:innerShdw blurRad="69850" dist="43180" dir="5400000">
                  <a:srgbClr val="000000">
                    <a:alpha val="65000"/>
                  </a:srgbClr>
                </a:innerShdw>
              </a:effectLst>
              <a:latin typeface="DigitalStrip" pitchFamily="34" charset="0"/>
            </a:endParaRPr>
          </a:p>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Command History: CTRL+SHIFT+TAB</a:t>
            </a:r>
          </a:p>
        </p:txBody>
      </p:sp>
      <p:sp>
        <p:nvSpPr>
          <p:cNvPr id="3" name="TextBox 2"/>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Repeating commands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2497040"/>
            <a:ext cx="3533776" cy="26599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273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9" y="1204912"/>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2700">
                  <a:solidFill>
                    <a:schemeClr val="bg1"/>
                  </a:solidFill>
                </a:ln>
                <a:effectLst>
                  <a:innerShdw blurRad="69850" dist="43180" dir="5400000">
                    <a:srgbClr val="000000">
                      <a:alpha val="65000"/>
                    </a:srgbClr>
                  </a:innerShdw>
                </a:effectLst>
                <a:latin typeface="DigitalStrip" pitchFamily="34" charset="0"/>
              </a:rPr>
              <a:t>short </a:t>
            </a:r>
            <a:r>
              <a:rPr lang="en-US" sz="2400" b="1" dirty="0">
                <a:ln w="12700">
                  <a:solidFill>
                    <a:schemeClr val="bg1"/>
                  </a:solidFill>
                </a:ln>
                <a:effectLst>
                  <a:innerShdw blurRad="69850" dist="43180" dir="5400000">
                    <a:srgbClr val="000000">
                      <a:alpha val="65000"/>
                    </a:srgbClr>
                  </a:innerShdw>
                </a:effectLst>
                <a:latin typeface="DigitalStrip" pitchFamily="34" charset="0"/>
              </a:rPr>
              <a:t>MPs can save considerable time</a:t>
            </a:r>
            <a:r>
              <a:rPr lang="en-US" sz="2400" b="1" dirty="0" smtClean="0">
                <a:ln w="12700">
                  <a:solidFill>
                    <a:schemeClr val="bg1"/>
                  </a:solidFill>
                </a:ln>
                <a:effectLst>
                  <a:innerShdw blurRad="69850" dist="43180" dir="5400000">
                    <a:srgbClr val="000000">
                      <a:alpha val="65000"/>
                    </a:srgbClr>
                  </a:innerShdw>
                </a:effectLst>
                <a:latin typeface="DigitalStrip" pitchFamily="34" charset="0"/>
              </a:rPr>
              <a:t>.</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3" name="TextBox 2"/>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Repeating commands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2324100"/>
            <a:ext cx="7200900" cy="286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550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Dragging from multiple views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dragg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6090" y="1138462"/>
            <a:ext cx="6751820" cy="4381500"/>
          </a:xfrm>
          <a:prstGeom prst="rect">
            <a:avLst/>
          </a:prstGeom>
        </p:spPr>
      </p:pic>
    </p:spTree>
    <p:extLst>
      <p:ext uri="{BB962C8B-B14F-4D97-AF65-F5344CB8AC3E}">
        <p14:creationId xmlns:p14="http://schemas.microsoft.com/office/powerpoint/2010/main" val="4845293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Importing points quickly</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4" name="dragImp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6350" y="800100"/>
            <a:ext cx="6591300" cy="4861900"/>
          </a:xfrm>
          <a:prstGeom prst="rect">
            <a:avLst/>
          </a:prstGeom>
        </p:spPr>
      </p:pic>
    </p:spTree>
    <p:extLst>
      <p:ext uri="{BB962C8B-B14F-4D97-AF65-F5344CB8AC3E}">
        <p14:creationId xmlns:p14="http://schemas.microsoft.com/office/powerpoint/2010/main" val="22837866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18" y="1703338"/>
            <a:ext cx="8915382" cy="1569660"/>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This will be a random hodgepodge of tips.</a:t>
            </a:r>
          </a:p>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I guarantee at least one            Moment*.</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359" y="2324100"/>
            <a:ext cx="1564482" cy="581713"/>
          </a:xfrm>
          <a:prstGeom prst="rect">
            <a:avLst/>
          </a:prstGeom>
        </p:spPr>
      </p:pic>
      <p:sp>
        <p:nvSpPr>
          <p:cNvPr id="6" name="TextBox 5"/>
          <p:cNvSpPr txBox="1"/>
          <p:nvPr/>
        </p:nvSpPr>
        <p:spPr>
          <a:xfrm>
            <a:off x="4419600" y="5295900"/>
            <a:ext cx="4572000" cy="276999"/>
          </a:xfrm>
          <a:prstGeom prst="rect">
            <a:avLst/>
          </a:prstGeom>
          <a:noFill/>
        </p:spPr>
        <p:txBody>
          <a:bodyPr wrap="square" rtlCol="0">
            <a:spAutoFit/>
          </a:bodyPr>
          <a:lstStyle/>
          <a:p>
            <a:pPr algn="r"/>
            <a:r>
              <a:rPr lang="en-US" sz="1200" b="1" dirty="0" smtClean="0">
                <a:ln w="12700">
                  <a:solidFill>
                    <a:schemeClr val="bg1"/>
                  </a:solidFill>
                </a:ln>
                <a:effectLst>
                  <a:innerShdw blurRad="69850" dist="43180" dir="5400000">
                    <a:srgbClr val="000000">
                      <a:alpha val="65000"/>
                    </a:srgbClr>
                  </a:innerShdw>
                </a:effectLst>
                <a:latin typeface="DigitalStrip" pitchFamily="34" charset="0"/>
              </a:rPr>
              <a:t>*guarantee subject to exclusions.</a:t>
            </a:r>
            <a:endParaRPr lang="en-US" sz="1200" b="1" dirty="0">
              <a:ln w="1270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252316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Importing points quickly (Part </a:t>
            </a: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deux</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pasteFromClipboar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4231" y="1144607"/>
            <a:ext cx="5455539" cy="4229100"/>
          </a:xfrm>
          <a:prstGeom prst="rect">
            <a:avLst/>
          </a:prstGeom>
        </p:spPr>
      </p:pic>
    </p:spTree>
    <p:extLst>
      <p:ext uri="{BB962C8B-B14F-4D97-AF65-F5344CB8AC3E}">
        <p14:creationId xmlns:p14="http://schemas.microsoft.com/office/powerpoint/2010/main" val="69576559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914" y="190500"/>
            <a:ext cx="7496173"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Extracting data from tables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pasteForm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3701" y="800100"/>
            <a:ext cx="7076598" cy="4838700"/>
          </a:xfrm>
          <a:prstGeom prst="rect">
            <a:avLst/>
          </a:prstGeom>
        </p:spPr>
      </p:pic>
    </p:spTree>
    <p:extLst>
      <p:ext uri="{BB962C8B-B14F-4D97-AF65-F5344CB8AC3E}">
        <p14:creationId xmlns:p14="http://schemas.microsoft.com/office/powerpoint/2010/main" val="18764733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532" y="2253996"/>
            <a:ext cx="3696936" cy="1207008"/>
          </a:xfrm>
          <a:prstGeom prst="rect">
            <a:avLst/>
          </a:prstGeom>
        </p:spPr>
      </p:pic>
    </p:spTree>
    <p:extLst>
      <p:ext uri="{BB962C8B-B14F-4D97-AF65-F5344CB8AC3E}">
        <p14:creationId xmlns:p14="http://schemas.microsoft.com/office/powerpoint/2010/main" val="3081745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Creating normal vectors from surface points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4" name="normalVecto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391" y="1181100"/>
            <a:ext cx="7365218" cy="4114802"/>
          </a:xfrm>
          <a:prstGeom prst="rect">
            <a:avLst/>
          </a:prstGeom>
        </p:spPr>
      </p:pic>
    </p:spTree>
    <p:extLst>
      <p:ext uri="{BB962C8B-B14F-4D97-AF65-F5344CB8AC3E}">
        <p14:creationId xmlns:p14="http://schemas.microsoft.com/office/powerpoint/2010/main" val="130500379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357" y="190500"/>
            <a:ext cx="8015286"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Verifying object associations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3" name="dragAssoci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778066"/>
            <a:ext cx="5486400" cy="4594034"/>
          </a:xfrm>
          <a:prstGeom prst="rect">
            <a:avLst/>
          </a:prstGeom>
        </p:spPr>
      </p:pic>
    </p:spTree>
    <p:extLst>
      <p:ext uri="{BB962C8B-B14F-4D97-AF65-F5344CB8AC3E}">
        <p14:creationId xmlns:p14="http://schemas.microsoft.com/office/powerpoint/2010/main" val="16626906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357" y="190500"/>
            <a:ext cx="8015286"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Clearing Highlights</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51" y="1028700"/>
            <a:ext cx="576069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90573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954107"/>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Renaming by</a:t>
            </a:r>
          </a:p>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inter-point distance</a:t>
            </a:r>
          </a:p>
        </p:txBody>
      </p:sp>
      <p:pic>
        <p:nvPicPr>
          <p:cNvPr id="3" name="interpointDi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3602" y="1289292"/>
            <a:ext cx="4876798" cy="4281022"/>
          </a:xfrm>
          <a:prstGeom prst="rect">
            <a:avLst/>
          </a:prstGeom>
        </p:spPr>
      </p:pic>
    </p:spTree>
    <p:extLst>
      <p:ext uri="{BB962C8B-B14F-4D97-AF65-F5344CB8AC3E}">
        <p14:creationId xmlns:p14="http://schemas.microsoft.com/office/powerpoint/2010/main" val="50207742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702290"/>
            <a:ext cx="4724400" cy="3937000"/>
          </a:xfrm>
          <a:prstGeom prst="rect">
            <a:avLst/>
          </a:prstGeom>
          <a:ln w="28575">
            <a:solidFill>
              <a:schemeClr val="bg1"/>
            </a:solidFill>
          </a:ln>
        </p:spPr>
      </p:pic>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Recording transforms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702290"/>
            <a:ext cx="4724400" cy="3937000"/>
          </a:xfrm>
          <a:prstGeom prst="rect">
            <a:avLst/>
          </a:prstGeom>
          <a:ln w="28575">
            <a:solidFill>
              <a:schemeClr val="bg1"/>
            </a:solidFill>
          </a:ln>
        </p:spPr>
      </p:pic>
      <p:sp>
        <p:nvSpPr>
          <p:cNvPr id="6" name="TextBox 5"/>
          <p:cNvSpPr txBox="1"/>
          <p:nvPr/>
        </p:nvSpPr>
        <p:spPr>
          <a:xfrm>
            <a:off x="419100" y="4705420"/>
            <a:ext cx="8305800" cy="584775"/>
          </a:xfrm>
          <a:prstGeom prst="rect">
            <a:avLst/>
          </a:prstGeom>
          <a:noFill/>
        </p:spPr>
        <p:txBody>
          <a:bodyPr wrap="square" rtlCol="0">
            <a:spAutoFit/>
          </a:bodyPr>
          <a:lstStyle/>
          <a:p>
            <a:pPr marL="342900" indent="-342900">
              <a:buFont typeface="Arial" pitchFamily="34" charset="0"/>
              <a:buChar char="•"/>
            </a:pP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Construct &gt;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FrameS</a:t>
            </a: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 &gt; On Object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inStrument</a:t>
            </a: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a:t>
            </a:r>
          </a:p>
          <a:p>
            <a:pPr marL="342900" indent="-342900">
              <a:buFont typeface="Arial" pitchFamily="34" charset="0"/>
              <a:buChar char="•"/>
            </a:pP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Frame to frame transformation</a:t>
            </a:r>
          </a:p>
        </p:txBody>
      </p:sp>
    </p:spTree>
    <p:extLst>
      <p:ext uri="{BB962C8B-B14F-4D97-AF65-F5344CB8AC3E}">
        <p14:creationId xmlns:p14="http://schemas.microsoft.com/office/powerpoint/2010/main" val="1863041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Fixing incorrect offsets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04900"/>
            <a:ext cx="3381375" cy="3390900"/>
          </a:xfrm>
          <a:prstGeom prst="rect">
            <a:avLst/>
          </a:prstGeom>
          <a:ln w="28575">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143000"/>
            <a:ext cx="2809875" cy="3314700"/>
          </a:xfrm>
          <a:prstGeom prst="rect">
            <a:avLst/>
          </a:prstGeom>
          <a:ln w="28575">
            <a:solidFill>
              <a:schemeClr val="bg1"/>
            </a:solidFill>
          </a:ln>
        </p:spPr>
      </p:pic>
    </p:spTree>
    <p:extLst>
      <p:ext uri="{BB962C8B-B14F-4D97-AF65-F5344CB8AC3E}">
        <p14:creationId xmlns:p14="http://schemas.microsoft.com/office/powerpoint/2010/main" val="368911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err="1"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Recomputing</a:t>
            </a: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 targets</a:t>
            </a:r>
          </a:p>
        </p:txBody>
      </p:sp>
      <p:pic>
        <p:nvPicPr>
          <p:cNvPr id="4" name="recompu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876300"/>
            <a:ext cx="5334000" cy="4490204"/>
          </a:xfrm>
          <a:prstGeom prst="rect">
            <a:avLst/>
          </a:prstGeom>
        </p:spPr>
      </p:pic>
    </p:spTree>
    <p:extLst>
      <p:ext uri="{BB962C8B-B14F-4D97-AF65-F5344CB8AC3E}">
        <p14:creationId xmlns:p14="http://schemas.microsoft.com/office/powerpoint/2010/main" val="11384108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213" y="2256428"/>
            <a:ext cx="5743575" cy="1202144"/>
          </a:xfrm>
          <a:prstGeom prst="rect">
            <a:avLst/>
          </a:prstGeom>
        </p:spPr>
      </p:pic>
    </p:spTree>
    <p:extLst>
      <p:ext uri="{BB962C8B-B14F-4D97-AF65-F5344CB8AC3E}">
        <p14:creationId xmlns:p14="http://schemas.microsoft.com/office/powerpoint/2010/main" val="171959647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Drift Checks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768" y="1257300"/>
            <a:ext cx="384446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44593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Drift Checks</a:t>
            </a:r>
          </a:p>
        </p:txBody>
      </p:sp>
      <p:pic>
        <p:nvPicPr>
          <p:cNvPr id="3" name="driftche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8613" y="800100"/>
            <a:ext cx="5945188" cy="4560554"/>
          </a:xfrm>
          <a:prstGeom prst="rect">
            <a:avLst/>
          </a:prstGeom>
        </p:spPr>
      </p:pic>
    </p:spTree>
    <p:extLst>
      <p:ext uri="{BB962C8B-B14F-4D97-AF65-F5344CB8AC3E}">
        <p14:creationId xmlns:p14="http://schemas.microsoft.com/office/powerpoint/2010/main" val="329789113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Dependent Relationships</a:t>
            </a:r>
          </a:p>
        </p:txBody>
      </p:sp>
      <p:pic>
        <p:nvPicPr>
          <p:cNvPr id="3" name="depend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7608" y="1181100"/>
            <a:ext cx="6288786" cy="4114800"/>
          </a:xfrm>
          <a:prstGeom prst="rect">
            <a:avLst/>
          </a:prstGeom>
        </p:spPr>
      </p:pic>
    </p:spTree>
    <p:extLst>
      <p:ext uri="{BB962C8B-B14F-4D97-AF65-F5344CB8AC3E}">
        <p14:creationId xmlns:p14="http://schemas.microsoft.com/office/powerpoint/2010/main" val="32895048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4" y="190500"/>
            <a:ext cx="8486772"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degree of freedom restrictions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5" y="1409699"/>
            <a:ext cx="3252786" cy="2420342"/>
          </a:xfrm>
          <a:prstGeom prst="rect">
            <a:avLst/>
          </a:prstGeom>
        </p:spPr>
      </p:pic>
      <p:sp>
        <p:nvSpPr>
          <p:cNvPr id="5" name="TextBox 4"/>
          <p:cNvSpPr txBox="1"/>
          <p:nvPr/>
        </p:nvSpPr>
        <p:spPr>
          <a:xfrm>
            <a:off x="145262" y="4007703"/>
            <a:ext cx="3619491" cy="830997"/>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Best fit:</a:t>
            </a:r>
          </a:p>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Working frame</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799" y="1384034"/>
            <a:ext cx="3417059" cy="2471673"/>
          </a:xfrm>
          <a:prstGeom prst="rect">
            <a:avLst/>
          </a:prstGeom>
        </p:spPr>
      </p:pic>
      <p:sp>
        <p:nvSpPr>
          <p:cNvPr id="7" name="TextBox 6"/>
          <p:cNvSpPr txBox="1"/>
          <p:nvPr/>
        </p:nvSpPr>
        <p:spPr>
          <a:xfrm>
            <a:off x="5054791" y="4007703"/>
            <a:ext cx="3823073" cy="830997"/>
          </a:xfrm>
          <a:prstGeom prst="rect">
            <a:avLst/>
          </a:prstGeom>
          <a:noFill/>
        </p:spPr>
        <p:txBody>
          <a:bodyPr wrap="square" rtlCol="0">
            <a:spAutoFit/>
          </a:bodyPr>
          <a:lstStyle/>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USMN:</a:t>
            </a:r>
          </a:p>
          <a:p>
            <a:pPr algn="ct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INSTRUMENT AXIS</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61432884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675" y="1820132"/>
            <a:ext cx="4200525" cy="2199417"/>
          </a:xfrm>
          <a:prstGeom prst="rect">
            <a:avLst/>
          </a:prstGeom>
          <a:ln w="28575">
            <a:solidFill>
              <a:schemeClr val="bg1"/>
            </a:solidFill>
          </a:ln>
        </p:spPr>
      </p:pic>
      <p:sp>
        <p:nvSpPr>
          <p:cNvPr id="3" name="TextBox 2"/>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Command-Line Arguments</a:t>
            </a:r>
          </a:p>
        </p:txBody>
      </p:sp>
      <p:sp>
        <p:nvSpPr>
          <p:cNvPr id="4" name="TextBox 3"/>
          <p:cNvSpPr txBox="1"/>
          <p:nvPr/>
        </p:nvSpPr>
        <p:spPr>
          <a:xfrm>
            <a:off x="114309" y="4152900"/>
            <a:ext cx="8915382" cy="707886"/>
          </a:xfrm>
          <a:prstGeom prst="rect">
            <a:avLst/>
          </a:prstGeom>
          <a:noFill/>
        </p:spPr>
        <p:txBody>
          <a:bodyPr wrap="square" rtlCol="0">
            <a:spAutoFit/>
          </a:bodyPr>
          <a:lstStyle/>
          <a:p>
            <a:pPr algn="ctr"/>
            <a:r>
              <a:rPr lang="en-US" sz="2400" b="1" dirty="0" smtClean="0">
                <a:ln w="12700">
                  <a:solidFill>
                    <a:schemeClr val="bg1"/>
                  </a:solidFill>
                </a:ln>
                <a:effectLst>
                  <a:innerShdw blurRad="69850" dist="43180" dir="5400000">
                    <a:srgbClr val="000000">
                      <a:alpha val="65000"/>
                    </a:srgbClr>
                  </a:innerShdw>
                </a:effectLst>
                <a:latin typeface="DigitalStrip" pitchFamily="34" charset="0"/>
              </a:rPr>
              <a:t>C:&gt;“Spatial Analyzer” /?</a:t>
            </a:r>
          </a:p>
          <a:p>
            <a:pPr algn="ct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C:&gt;”Spatial Analyzer”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mp</a:t>
            </a:r>
            <a:r>
              <a:rPr lang="en-US" sz="1600" b="1" dirty="0" smtClean="0">
                <a:ln w="12700">
                  <a:solidFill>
                    <a:schemeClr val="bg1"/>
                  </a:solidFill>
                </a:ln>
                <a:effectLst>
                  <a:innerShdw blurRad="69850" dist="43180" dir="5400000">
                    <a:srgbClr val="000000">
                      <a:alpha val="65000"/>
                    </a:srgbClr>
                  </a:innerShdw>
                </a:effectLst>
                <a:latin typeface="DigitalStrip" pitchFamily="34" charset="0"/>
              </a:rPr>
              <a:t> c:\Myscripts\an_mp.mp </a:t>
            </a:r>
            <a:r>
              <a:rPr lang="en-US" sz="1600" b="1" dirty="0" err="1" smtClean="0">
                <a:ln w="12700">
                  <a:solidFill>
                    <a:schemeClr val="bg1"/>
                  </a:solidFill>
                </a:ln>
                <a:effectLst>
                  <a:innerShdw blurRad="69850" dist="43180" dir="5400000">
                    <a:srgbClr val="000000">
                      <a:alpha val="65000"/>
                    </a:srgbClr>
                  </a:innerShdw>
                </a:effectLst>
                <a:latin typeface="DigitalStrip" pitchFamily="34" charset="0"/>
              </a:rPr>
              <a:t>myFile.xit</a:t>
            </a:r>
            <a:endParaRPr lang="en-US" sz="1600" b="1" dirty="0">
              <a:ln w="12700">
                <a:solidFill>
                  <a:schemeClr val="bg1"/>
                </a:solidFill>
              </a:ln>
              <a:effectLst>
                <a:innerShdw blurRad="69850" dist="43180" dir="5400000">
                  <a:srgbClr val="000000">
                    <a:alpha val="65000"/>
                  </a:srgbClr>
                </a:innerShdw>
              </a:effectLst>
              <a:latin typeface="DigitalStrip" pitchFamily="34" charset="0"/>
            </a:endParaRPr>
          </a:p>
        </p:txBody>
      </p:sp>
    </p:spTree>
    <p:extLst>
      <p:ext uri="{BB962C8B-B14F-4D97-AF65-F5344CB8AC3E}">
        <p14:creationId xmlns:p14="http://schemas.microsoft.com/office/powerpoint/2010/main" val="4256308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503" y="2253996"/>
            <a:ext cx="5032995" cy="1207008"/>
          </a:xfrm>
          <a:prstGeom prst="rect">
            <a:avLst/>
          </a:prstGeom>
        </p:spPr>
      </p:pic>
    </p:spTree>
    <p:extLst>
      <p:ext uri="{BB962C8B-B14F-4D97-AF65-F5344CB8AC3E}">
        <p14:creationId xmlns:p14="http://schemas.microsoft.com/office/powerpoint/2010/main" val="44856367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Uncertainty cloud queries</a:t>
            </a:r>
          </a:p>
        </p:txBody>
      </p:sp>
      <p:pic>
        <p:nvPicPr>
          <p:cNvPr id="5" name="uncertQuer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1702" y="800100"/>
            <a:ext cx="6000596" cy="4419600"/>
          </a:xfrm>
          <a:prstGeom prst="rect">
            <a:avLst/>
          </a:prstGeom>
        </p:spPr>
      </p:pic>
    </p:spTree>
    <p:extLst>
      <p:ext uri="{BB962C8B-B14F-4D97-AF65-F5344CB8AC3E}">
        <p14:creationId xmlns:p14="http://schemas.microsoft.com/office/powerpoint/2010/main" val="165820796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190500"/>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Geometry Uncertainties</a:t>
            </a:r>
          </a:p>
        </p:txBody>
      </p:sp>
      <p:pic>
        <p:nvPicPr>
          <p:cNvPr id="3" name="FitUnce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1014" y="775652"/>
            <a:ext cx="5640386" cy="4549716"/>
          </a:xfrm>
          <a:prstGeom prst="rect">
            <a:avLst/>
          </a:prstGeom>
        </p:spPr>
      </p:pic>
    </p:spTree>
    <p:extLst>
      <p:ext uri="{BB962C8B-B14F-4D97-AF65-F5344CB8AC3E}">
        <p14:creationId xmlns:p14="http://schemas.microsoft.com/office/powerpoint/2010/main" val="38998955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658" y="2253996"/>
            <a:ext cx="4220684" cy="1207008"/>
          </a:xfrm>
          <a:prstGeom prst="rect">
            <a:avLst/>
          </a:prstGeom>
        </p:spPr>
      </p:pic>
    </p:spTree>
    <p:extLst>
      <p:ext uri="{BB962C8B-B14F-4D97-AF65-F5344CB8AC3E}">
        <p14:creationId xmlns:p14="http://schemas.microsoft.com/office/powerpoint/2010/main" val="10450100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1348" y="342900"/>
            <a:ext cx="4901304" cy="4879116"/>
            <a:chOff x="1804296" y="342900"/>
            <a:chExt cx="4901304" cy="487911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296" y="2364516"/>
              <a:ext cx="2074545" cy="2857500"/>
            </a:xfrm>
            <a:prstGeom prst="rect">
              <a:avLst/>
            </a:prstGeom>
          </p:spPr>
        </p:pic>
        <p:sp>
          <p:nvSpPr>
            <p:cNvPr id="4" name="Oval Callout 3"/>
            <p:cNvSpPr/>
            <p:nvPr/>
          </p:nvSpPr>
          <p:spPr>
            <a:xfrm>
              <a:off x="2133600" y="342900"/>
              <a:ext cx="4572000" cy="2286000"/>
            </a:xfrm>
            <a:prstGeom prst="wedgeEllipseCallou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37952" y="655042"/>
              <a:ext cx="3733800" cy="1569660"/>
            </a:xfrm>
            <a:prstGeom prst="rect">
              <a:avLst/>
            </a:prstGeom>
            <a:noFill/>
          </p:spPr>
          <p:txBody>
            <a:bodyPr wrap="square" rtlCol="0">
              <a:spAutoFit/>
            </a:bodyPr>
            <a:lstStyle/>
            <a:p>
              <a:pPr algn="ctr"/>
              <a:r>
                <a:rPr lang="en-US" sz="24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Learn the PRIMARY keyboard shortcuts!</a:t>
              </a:r>
              <a:endParaRPr lang="en-US" sz="24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grpSp>
    </p:spTree>
    <p:extLst>
      <p:ext uri="{BB962C8B-B14F-4D97-AF65-F5344CB8AC3E}">
        <p14:creationId xmlns:p14="http://schemas.microsoft.com/office/powerpoint/2010/main" val="413203429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074845"/>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Use solid color backgrounds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00300"/>
            <a:ext cx="3775323" cy="31623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561" y="2400300"/>
            <a:ext cx="3760039" cy="31494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430461" y="1939002"/>
            <a:ext cx="1371600" cy="13716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68926" y="1939002"/>
            <a:ext cx="1371600" cy="1371600"/>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705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allAtOnce"/>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306" y="2379375"/>
            <a:ext cx="3778548" cy="31650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60" y="2379375"/>
            <a:ext cx="3810001" cy="31913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108005"/>
            <a:ext cx="8915382" cy="830997"/>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Depending on graphics card, solid rendering may be faster.</a:t>
            </a:r>
          </a:p>
        </p:txBody>
      </p:sp>
      <p:sp>
        <p:nvSpPr>
          <p:cNvPr id="17" name="Rectangle 16"/>
          <p:cNvSpPr/>
          <p:nvPr/>
        </p:nvSpPr>
        <p:spPr>
          <a:xfrm>
            <a:off x="1430461" y="1939002"/>
            <a:ext cx="1371600" cy="13716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68926" y="1939002"/>
            <a:ext cx="1371600" cy="1371600"/>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3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305" y="2379376"/>
            <a:ext cx="3778549" cy="316500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a:ln w="19050">
                  <a:solidFill>
                    <a:schemeClr val="bg1"/>
                  </a:solidFill>
                </a:ln>
                <a:effectLst>
                  <a:innerShdw blurRad="69850" dist="43180" dir="5400000">
                    <a:srgbClr val="000000">
                      <a:alpha val="65000"/>
                    </a:srgbClr>
                  </a:innerShdw>
                </a:effectLst>
                <a:latin typeface="DigitalStrip" pitchFamily="34" charset="0"/>
              </a:rPr>
              <a:t>Turn off labels when not needed</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9" y="2379375"/>
            <a:ext cx="3810001" cy="319134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430461" y="1939002"/>
            <a:ext cx="1371600" cy="13716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628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905" y="2379376"/>
            <a:ext cx="3800904" cy="31837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8" y="2371755"/>
            <a:ext cx="3810001" cy="31913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Hide entities when not in use.</a:t>
            </a:r>
            <a:endParaRPr lang="en-US" sz="2400" b="1" dirty="0">
              <a:ln w="19050">
                <a:solidFill>
                  <a:schemeClr val="bg1"/>
                </a:solidFill>
              </a:ln>
              <a:effectLst>
                <a:innerShdw blurRad="69850" dist="43180" dir="5400000">
                  <a:srgbClr val="000000">
                    <a:alpha val="65000"/>
                  </a:srgbClr>
                </a:innerShdw>
              </a:effectLst>
              <a:latin typeface="DigitalStrip" pitchFamily="34" charset="0"/>
            </a:endParaRPr>
          </a:p>
        </p:txBody>
      </p:sp>
      <p:sp>
        <p:nvSpPr>
          <p:cNvPr id="13" name="Rectangle 12"/>
          <p:cNvSpPr/>
          <p:nvPr/>
        </p:nvSpPr>
        <p:spPr>
          <a:xfrm>
            <a:off x="1430461" y="1939002"/>
            <a:ext cx="1371600" cy="13716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68926" y="1939002"/>
            <a:ext cx="1371600" cy="1371600"/>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7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8" y="448075"/>
            <a:ext cx="7219945" cy="523220"/>
          </a:xfrm>
          <a:prstGeom prst="rect">
            <a:avLst/>
          </a:prstGeom>
          <a:noFill/>
        </p:spPr>
        <p:txBody>
          <a:bodyPr wrap="square" rtlCol="0">
            <a:spAutoFit/>
          </a:bodyPr>
          <a:lstStyle/>
          <a:p>
            <a:pPr algn="ctr"/>
            <a:r>
              <a:rPr lang="en-US" sz="2800" b="1" dirty="0" smtClean="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rPr>
              <a:t>Speeding up SA</a:t>
            </a:r>
            <a:endParaRPr lang="en-US" sz="2800" b="1" dirty="0">
              <a:ln w="12700">
                <a:solidFill>
                  <a:schemeClr val="bg1"/>
                </a:solidFill>
              </a:ln>
              <a:gradFill>
                <a:gsLst>
                  <a:gs pos="0">
                    <a:schemeClr val="accent6">
                      <a:shade val="20000"/>
                      <a:satMod val="200000"/>
                      <a:lumMod val="48000"/>
                      <a:lumOff val="52000"/>
                    </a:schemeClr>
                  </a:gs>
                  <a:gs pos="78000">
                    <a:srgbClr val="FFFF00"/>
                  </a:gs>
                  <a:gs pos="100000">
                    <a:schemeClr val="accent6">
                      <a:tint val="12000"/>
                      <a:satMod val="255000"/>
                    </a:schemeClr>
                  </a:gs>
                </a:gsLst>
                <a:lin ang="5400000"/>
              </a:gradFill>
              <a:effectLst>
                <a:innerShdw blurRad="69850" dist="43180" dir="5400000">
                  <a:srgbClr val="000000">
                    <a:alpha val="65000"/>
                  </a:srgbClr>
                </a:innerShdw>
              </a:effectLst>
              <a:latin typeface="DigitalStrip" pitchFamily="34" charset="0"/>
            </a:endParaRPr>
          </a:p>
        </p:txBody>
      </p:sp>
      <p:sp>
        <p:nvSpPr>
          <p:cNvPr id="4" name="TextBox 3"/>
          <p:cNvSpPr txBox="1"/>
          <p:nvPr/>
        </p:nvSpPr>
        <p:spPr>
          <a:xfrm>
            <a:off x="76218" y="1518672"/>
            <a:ext cx="8915382" cy="461665"/>
          </a:xfrm>
          <a:prstGeom prst="rect">
            <a:avLst/>
          </a:prstGeom>
          <a:noFill/>
        </p:spPr>
        <p:txBody>
          <a:bodyPr wrap="square" rtlCol="0">
            <a:spAutoFit/>
          </a:bodyPr>
          <a:lstStyle/>
          <a:p>
            <a:pPr marL="342900" indent="-342900">
              <a:buFont typeface="Arial" pitchFamily="34" charset="0"/>
              <a:buChar char="•"/>
            </a:pPr>
            <a:r>
              <a:rPr lang="en-US" sz="2400" b="1" dirty="0" smtClean="0">
                <a:ln w="19050">
                  <a:solidFill>
                    <a:schemeClr val="bg1"/>
                  </a:solidFill>
                </a:ln>
                <a:effectLst>
                  <a:innerShdw blurRad="69850" dist="43180" dir="5400000">
                    <a:srgbClr val="000000">
                      <a:alpha val="65000"/>
                    </a:srgbClr>
                  </a:innerShdw>
                </a:effectLst>
                <a:latin typeface="DigitalStrip" pitchFamily="34" charset="0"/>
              </a:rPr>
              <a:t>Update graphics drivers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62" y="2171700"/>
            <a:ext cx="5248275" cy="3295650"/>
          </a:xfrm>
          <a:prstGeom prst="rect">
            <a:avLst/>
          </a:prstGeom>
        </p:spPr>
      </p:pic>
    </p:spTree>
    <p:extLst>
      <p:ext uri="{BB962C8B-B14F-4D97-AF65-F5344CB8AC3E}">
        <p14:creationId xmlns:p14="http://schemas.microsoft.com/office/powerpoint/2010/main" val="2987202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16998</TotalTime>
  <Words>2435</Words>
  <Application>Microsoft Office PowerPoint</Application>
  <PresentationFormat>On-screen Show (16:10)</PresentationFormat>
  <Paragraphs>179</Paragraphs>
  <Slides>38</Slides>
  <Notes>38</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Browallia New</vt:lpstr>
      <vt:lpstr>Myriad Pro</vt:lpstr>
      <vt:lpstr>Century Gothic</vt:lpstr>
      <vt:lpstr>Calibri</vt:lpstr>
      <vt:lpstr>DigitalStrip</vt:lpstr>
      <vt:lpstr>A.C.M.E. Secret Agent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River Kinematics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 Measurement Plans</dc:title>
  <dc:creator>Todd Burch</dc:creator>
  <cp:lastModifiedBy>Todd Burch</cp:lastModifiedBy>
  <cp:revision>563</cp:revision>
  <cp:lastPrinted>2013-04-08T15:49:58Z</cp:lastPrinted>
  <dcterms:created xsi:type="dcterms:W3CDTF">2010-01-10T17:41:49Z</dcterms:created>
  <dcterms:modified xsi:type="dcterms:W3CDTF">2013-04-12T18:41:22Z</dcterms:modified>
</cp:coreProperties>
</file>