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39" r:id="rId3"/>
    <p:sldId id="341" r:id="rId4"/>
    <p:sldId id="340" r:id="rId5"/>
    <p:sldId id="345" r:id="rId6"/>
    <p:sldId id="342" r:id="rId7"/>
    <p:sldId id="343" r:id="rId8"/>
    <p:sldId id="344" r:id="rId9"/>
    <p:sldId id="356" r:id="rId10"/>
    <p:sldId id="346" r:id="rId11"/>
    <p:sldId id="348" r:id="rId12"/>
    <p:sldId id="349" r:id="rId13"/>
    <p:sldId id="350" r:id="rId14"/>
    <p:sldId id="351" r:id="rId15"/>
    <p:sldId id="352" r:id="rId16"/>
    <p:sldId id="355" r:id="rId17"/>
    <p:sldId id="353" r:id="rId18"/>
    <p:sldId id="335" r:id="rId19"/>
    <p:sldId id="338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46" autoAdjust="0"/>
    <p:restoredTop sz="87194" autoAdjust="0"/>
  </p:normalViewPr>
  <p:slideViewPr>
    <p:cSldViewPr>
      <p:cViewPr varScale="1">
        <p:scale>
          <a:sx n="78" d="100"/>
          <a:sy n="78" d="100"/>
        </p:scale>
        <p:origin x="-43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ach\AppData\Local\Temp\Temp1_sample_station_data.zip\Hourly\ByYear\30220_Key_West_International_Airport__Hourly_1993.csv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153879949421289E-2"/>
          <c:y val="7.8237431859479109E-2"/>
          <c:w val="0.95726272186218875"/>
          <c:h val="0.71532000807591356"/>
        </c:manualLayout>
      </c:layout>
      <c:lineChart>
        <c:grouping val="standard"/>
        <c:varyColors val="0"/>
        <c:ser>
          <c:idx val="0"/>
          <c:order val="0"/>
          <c:tx>
            <c:v>Temp (C)</c:v>
          </c:tx>
          <c:marker>
            <c:symbol val="none"/>
          </c:marker>
          <c:val>
            <c:numRef>
              <c:f>'30220_Key_West_International_Ai'!$AE$620:$AE$900</c:f>
              <c:numCache>
                <c:formatCode>General</c:formatCode>
                <c:ptCount val="281"/>
                <c:pt idx="0">
                  <c:v>21.1</c:v>
                </c:pt>
                <c:pt idx="1">
                  <c:v>20.6</c:v>
                </c:pt>
                <c:pt idx="2">
                  <c:v>20.6</c:v>
                </c:pt>
                <c:pt idx="3">
                  <c:v>20.6</c:v>
                </c:pt>
                <c:pt idx="4">
                  <c:v>20.6</c:v>
                </c:pt>
                <c:pt idx="5">
                  <c:v>20.6</c:v>
                </c:pt>
                <c:pt idx="6">
                  <c:v>18.3</c:v>
                </c:pt>
                <c:pt idx="7">
                  <c:v>19.399999999999999</c:v>
                </c:pt>
                <c:pt idx="8">
                  <c:v>18.3</c:v>
                </c:pt>
                <c:pt idx="9">
                  <c:v>17.2</c:v>
                </c:pt>
                <c:pt idx="10">
                  <c:v>17.8</c:v>
                </c:pt>
                <c:pt idx="11">
                  <c:v>17.8</c:v>
                </c:pt>
                <c:pt idx="12">
                  <c:v>17.8</c:v>
                </c:pt>
                <c:pt idx="13">
                  <c:v>17.8</c:v>
                </c:pt>
                <c:pt idx="14">
                  <c:v>18.3</c:v>
                </c:pt>
                <c:pt idx="15">
                  <c:v>18.899999999999999</c:v>
                </c:pt>
                <c:pt idx="16">
                  <c:v>18.899999999999999</c:v>
                </c:pt>
                <c:pt idx="17">
                  <c:v>18.899999999999999</c:v>
                </c:pt>
                <c:pt idx="18">
                  <c:v>19.399999999999999</c:v>
                </c:pt>
                <c:pt idx="19">
                  <c:v>19.399999999999999</c:v>
                </c:pt>
                <c:pt idx="20">
                  <c:v>20</c:v>
                </c:pt>
                <c:pt idx="21">
                  <c:v>20</c:v>
                </c:pt>
                <c:pt idx="22">
                  <c:v>20</c:v>
                </c:pt>
                <c:pt idx="23">
                  <c:v>19.399999999999999</c:v>
                </c:pt>
                <c:pt idx="24">
                  <c:v>18.3</c:v>
                </c:pt>
                <c:pt idx="25">
                  <c:v>17.8</c:v>
                </c:pt>
                <c:pt idx="26">
                  <c:v>17.8</c:v>
                </c:pt>
                <c:pt idx="27">
                  <c:v>17.8</c:v>
                </c:pt>
                <c:pt idx="28">
                  <c:v>17.8</c:v>
                </c:pt>
                <c:pt idx="29">
                  <c:v>17.8</c:v>
                </c:pt>
                <c:pt idx="30">
                  <c:v>17.2</c:v>
                </c:pt>
                <c:pt idx="31">
                  <c:v>17.2</c:v>
                </c:pt>
                <c:pt idx="32">
                  <c:v>17.2</c:v>
                </c:pt>
                <c:pt idx="33">
                  <c:v>16.7</c:v>
                </c:pt>
                <c:pt idx="34">
                  <c:v>16.7</c:v>
                </c:pt>
                <c:pt idx="35">
                  <c:v>16.7</c:v>
                </c:pt>
                <c:pt idx="36">
                  <c:v>16.100000000000001</c:v>
                </c:pt>
                <c:pt idx="37">
                  <c:v>16.100000000000001</c:v>
                </c:pt>
                <c:pt idx="38">
                  <c:v>16.7</c:v>
                </c:pt>
                <c:pt idx="39">
                  <c:v>17.2</c:v>
                </c:pt>
                <c:pt idx="40">
                  <c:v>17.8</c:v>
                </c:pt>
                <c:pt idx="41">
                  <c:v>18.899999999999999</c:v>
                </c:pt>
                <c:pt idx="42">
                  <c:v>19.399999999999999</c:v>
                </c:pt>
                <c:pt idx="43">
                  <c:v>20</c:v>
                </c:pt>
                <c:pt idx="44">
                  <c:v>20.6</c:v>
                </c:pt>
                <c:pt idx="45">
                  <c:v>21.1</c:v>
                </c:pt>
                <c:pt idx="46">
                  <c:v>21.7</c:v>
                </c:pt>
                <c:pt idx="47">
                  <c:v>21.1</c:v>
                </c:pt>
                <c:pt idx="48">
                  <c:v>20</c:v>
                </c:pt>
                <c:pt idx="49">
                  <c:v>19.399999999999999</c:v>
                </c:pt>
                <c:pt idx="50">
                  <c:v>19.399999999999999</c:v>
                </c:pt>
                <c:pt idx="51">
                  <c:v>19.399999999999999</c:v>
                </c:pt>
                <c:pt idx="52">
                  <c:v>19.399999999999999</c:v>
                </c:pt>
                <c:pt idx="53">
                  <c:v>19.399999999999999</c:v>
                </c:pt>
                <c:pt idx="54">
                  <c:v>19.399999999999999</c:v>
                </c:pt>
                <c:pt idx="55">
                  <c:v>19.399999999999999</c:v>
                </c:pt>
                <c:pt idx="56">
                  <c:v>18.899999999999999</c:v>
                </c:pt>
                <c:pt idx="57">
                  <c:v>18.899999999999999</c:v>
                </c:pt>
                <c:pt idx="58">
                  <c:v>18.899999999999999</c:v>
                </c:pt>
                <c:pt idx="59">
                  <c:v>18.899999999999999</c:v>
                </c:pt>
                <c:pt idx="60">
                  <c:v>18.899999999999999</c:v>
                </c:pt>
                <c:pt idx="61">
                  <c:v>18.899999999999999</c:v>
                </c:pt>
                <c:pt idx="62">
                  <c:v>19.399999999999999</c:v>
                </c:pt>
                <c:pt idx="63">
                  <c:v>20.6</c:v>
                </c:pt>
                <c:pt idx="64">
                  <c:v>21.7</c:v>
                </c:pt>
                <c:pt idx="65">
                  <c:v>22.2</c:v>
                </c:pt>
                <c:pt idx="66">
                  <c:v>22.2</c:v>
                </c:pt>
                <c:pt idx="67">
                  <c:v>23.3</c:v>
                </c:pt>
                <c:pt idx="68">
                  <c:v>23.3</c:v>
                </c:pt>
                <c:pt idx="69">
                  <c:v>23.9</c:v>
                </c:pt>
                <c:pt idx="70">
                  <c:v>23.9</c:v>
                </c:pt>
                <c:pt idx="71">
                  <c:v>22.8</c:v>
                </c:pt>
                <c:pt idx="72">
                  <c:v>21.1</c:v>
                </c:pt>
                <c:pt idx="73">
                  <c:v>20.6</c:v>
                </c:pt>
                <c:pt idx="74">
                  <c:v>20</c:v>
                </c:pt>
                <c:pt idx="75">
                  <c:v>20</c:v>
                </c:pt>
                <c:pt idx="76">
                  <c:v>20</c:v>
                </c:pt>
                <c:pt idx="77">
                  <c:v>20</c:v>
                </c:pt>
                <c:pt idx="78">
                  <c:v>20</c:v>
                </c:pt>
                <c:pt idx="79">
                  <c:v>20</c:v>
                </c:pt>
                <c:pt idx="80">
                  <c:v>20</c:v>
                </c:pt>
                <c:pt idx="81">
                  <c:v>19.399999999999999</c:v>
                </c:pt>
                <c:pt idx="82">
                  <c:v>19.399999999999999</c:v>
                </c:pt>
                <c:pt idx="83">
                  <c:v>19.399999999999999</c:v>
                </c:pt>
                <c:pt idx="84">
                  <c:v>19.399999999999999</c:v>
                </c:pt>
                <c:pt idx="85">
                  <c:v>19.399999999999999</c:v>
                </c:pt>
                <c:pt idx="86">
                  <c:v>19.399999999999999</c:v>
                </c:pt>
                <c:pt idx="87">
                  <c:v>21.1</c:v>
                </c:pt>
                <c:pt idx="88">
                  <c:v>22.2</c:v>
                </c:pt>
                <c:pt idx="89">
                  <c:v>22.2</c:v>
                </c:pt>
                <c:pt idx="90">
                  <c:v>23.3</c:v>
                </c:pt>
                <c:pt idx="91">
                  <c:v>23.3</c:v>
                </c:pt>
                <c:pt idx="92">
                  <c:v>23.3</c:v>
                </c:pt>
                <c:pt idx="93">
                  <c:v>23.9</c:v>
                </c:pt>
                <c:pt idx="94">
                  <c:v>23.9</c:v>
                </c:pt>
                <c:pt idx="95">
                  <c:v>22.8</c:v>
                </c:pt>
                <c:pt idx="96">
                  <c:v>22.2</c:v>
                </c:pt>
                <c:pt idx="97">
                  <c:v>21.7</c:v>
                </c:pt>
                <c:pt idx="98">
                  <c:v>21.1</c:v>
                </c:pt>
                <c:pt idx="99">
                  <c:v>21.7</c:v>
                </c:pt>
                <c:pt idx="100">
                  <c:v>21.1</c:v>
                </c:pt>
                <c:pt idx="101">
                  <c:v>21.1</c:v>
                </c:pt>
                <c:pt idx="102">
                  <c:v>21.1</c:v>
                </c:pt>
                <c:pt idx="103">
                  <c:v>21.1</c:v>
                </c:pt>
                <c:pt idx="104">
                  <c:v>20.6</c:v>
                </c:pt>
                <c:pt idx="105">
                  <c:v>20.6</c:v>
                </c:pt>
                <c:pt idx="106">
                  <c:v>20.6</c:v>
                </c:pt>
                <c:pt idx="107">
                  <c:v>20</c:v>
                </c:pt>
                <c:pt idx="108">
                  <c:v>20</c:v>
                </c:pt>
                <c:pt idx="109">
                  <c:v>20</c:v>
                </c:pt>
                <c:pt idx="110">
                  <c:v>20</c:v>
                </c:pt>
                <c:pt idx="111">
                  <c:v>21.7</c:v>
                </c:pt>
                <c:pt idx="112">
                  <c:v>22.2</c:v>
                </c:pt>
                <c:pt idx="113">
                  <c:v>22.8</c:v>
                </c:pt>
                <c:pt idx="114">
                  <c:v>23.3</c:v>
                </c:pt>
                <c:pt idx="115">
                  <c:v>23.9</c:v>
                </c:pt>
                <c:pt idx="116">
                  <c:v>24.4</c:v>
                </c:pt>
                <c:pt idx="117">
                  <c:v>24.4</c:v>
                </c:pt>
                <c:pt idx="118">
                  <c:v>23.3</c:v>
                </c:pt>
                <c:pt idx="119">
                  <c:v>22.8</c:v>
                </c:pt>
                <c:pt idx="120">
                  <c:v>21.7</c:v>
                </c:pt>
                <c:pt idx="121">
                  <c:v>21.1</c:v>
                </c:pt>
                <c:pt idx="122">
                  <c:v>20.6</c:v>
                </c:pt>
                <c:pt idx="123">
                  <c:v>20.6</c:v>
                </c:pt>
                <c:pt idx="124">
                  <c:v>20.6</c:v>
                </c:pt>
                <c:pt idx="125">
                  <c:v>20.6</c:v>
                </c:pt>
                <c:pt idx="126">
                  <c:v>20</c:v>
                </c:pt>
                <c:pt idx="127">
                  <c:v>20</c:v>
                </c:pt>
                <c:pt idx="128">
                  <c:v>20</c:v>
                </c:pt>
                <c:pt idx="129">
                  <c:v>19.399999999999999</c:v>
                </c:pt>
                <c:pt idx="130">
                  <c:v>19.399999999999999</c:v>
                </c:pt>
                <c:pt idx="131">
                  <c:v>18.899999999999999</c:v>
                </c:pt>
                <c:pt idx="132">
                  <c:v>19.399999999999999</c:v>
                </c:pt>
                <c:pt idx="133">
                  <c:v>19.399999999999999</c:v>
                </c:pt>
                <c:pt idx="134">
                  <c:v>20</c:v>
                </c:pt>
                <c:pt idx="135">
                  <c:v>21.1</c:v>
                </c:pt>
                <c:pt idx="136">
                  <c:v>21.7</c:v>
                </c:pt>
                <c:pt idx="137">
                  <c:v>21.7</c:v>
                </c:pt>
                <c:pt idx="138">
                  <c:v>22.2</c:v>
                </c:pt>
                <c:pt idx="139">
                  <c:v>22.8</c:v>
                </c:pt>
                <c:pt idx="140">
                  <c:v>22.8</c:v>
                </c:pt>
                <c:pt idx="141">
                  <c:v>22.8</c:v>
                </c:pt>
                <c:pt idx="142">
                  <c:v>22.8</c:v>
                </c:pt>
                <c:pt idx="143">
                  <c:v>21.7</c:v>
                </c:pt>
                <c:pt idx="144">
                  <c:v>20.6</c:v>
                </c:pt>
                <c:pt idx="145">
                  <c:v>20.6</c:v>
                </c:pt>
                <c:pt idx="146">
                  <c:v>20</c:v>
                </c:pt>
                <c:pt idx="147">
                  <c:v>20</c:v>
                </c:pt>
                <c:pt idx="148">
                  <c:v>20</c:v>
                </c:pt>
                <c:pt idx="149">
                  <c:v>19.399999999999999</c:v>
                </c:pt>
                <c:pt idx="150">
                  <c:v>20</c:v>
                </c:pt>
                <c:pt idx="151">
                  <c:v>20</c:v>
                </c:pt>
                <c:pt idx="152">
                  <c:v>20</c:v>
                </c:pt>
                <c:pt idx="153">
                  <c:v>19.399999999999999</c:v>
                </c:pt>
                <c:pt idx="154">
                  <c:v>19.399999999999999</c:v>
                </c:pt>
                <c:pt idx="155">
                  <c:v>19.399999999999999</c:v>
                </c:pt>
                <c:pt idx="156">
                  <c:v>19.399999999999999</c:v>
                </c:pt>
                <c:pt idx="157">
                  <c:v>19.399999999999999</c:v>
                </c:pt>
                <c:pt idx="158">
                  <c:v>20</c:v>
                </c:pt>
                <c:pt idx="159">
                  <c:v>21.7</c:v>
                </c:pt>
                <c:pt idx="160">
                  <c:v>21.1</c:v>
                </c:pt>
                <c:pt idx="161">
                  <c:v>21.1</c:v>
                </c:pt>
                <c:pt idx="162">
                  <c:v>21.7</c:v>
                </c:pt>
                <c:pt idx="163">
                  <c:v>21.7</c:v>
                </c:pt>
                <c:pt idx="164">
                  <c:v>21.1</c:v>
                </c:pt>
                <c:pt idx="165">
                  <c:v>21.7</c:v>
                </c:pt>
                <c:pt idx="166">
                  <c:v>21.1</c:v>
                </c:pt>
                <c:pt idx="167">
                  <c:v>20.6</c:v>
                </c:pt>
                <c:pt idx="168">
                  <c:v>19.399999999999999</c:v>
                </c:pt>
                <c:pt idx="169">
                  <c:v>18.899999999999999</c:v>
                </c:pt>
                <c:pt idx="170">
                  <c:v>18.899999999999999</c:v>
                </c:pt>
                <c:pt idx="171">
                  <c:v>18.899999999999999</c:v>
                </c:pt>
                <c:pt idx="172">
                  <c:v>18.899999999999999</c:v>
                </c:pt>
                <c:pt idx="173">
                  <c:v>18.899999999999999</c:v>
                </c:pt>
                <c:pt idx="174">
                  <c:v>19.399999999999999</c:v>
                </c:pt>
                <c:pt idx="175">
                  <c:v>19.399999999999999</c:v>
                </c:pt>
                <c:pt idx="176">
                  <c:v>18.899999999999999</c:v>
                </c:pt>
                <c:pt idx="177">
                  <c:v>18.899999999999999</c:v>
                </c:pt>
                <c:pt idx="178">
                  <c:v>18.899999999999999</c:v>
                </c:pt>
                <c:pt idx="179">
                  <c:v>18.899999999999999</c:v>
                </c:pt>
                <c:pt idx="180">
                  <c:v>18.3</c:v>
                </c:pt>
                <c:pt idx="181">
                  <c:v>18.3</c:v>
                </c:pt>
                <c:pt idx="182">
                  <c:v>18.3</c:v>
                </c:pt>
                <c:pt idx="183">
                  <c:v>18.899999999999999</c:v>
                </c:pt>
                <c:pt idx="184">
                  <c:v>20</c:v>
                </c:pt>
                <c:pt idx="185">
                  <c:v>20.6</c:v>
                </c:pt>
                <c:pt idx="186">
                  <c:v>21.1</c:v>
                </c:pt>
                <c:pt idx="187">
                  <c:v>21.7</c:v>
                </c:pt>
                <c:pt idx="188">
                  <c:v>21.7</c:v>
                </c:pt>
                <c:pt idx="189">
                  <c:v>21.7</c:v>
                </c:pt>
                <c:pt idx="190">
                  <c:v>21.7</c:v>
                </c:pt>
                <c:pt idx="191">
                  <c:v>21.1</c:v>
                </c:pt>
                <c:pt idx="192">
                  <c:v>20.6</c:v>
                </c:pt>
                <c:pt idx="193">
                  <c:v>20.6</c:v>
                </c:pt>
                <c:pt idx="194">
                  <c:v>20</c:v>
                </c:pt>
                <c:pt idx="195">
                  <c:v>20</c:v>
                </c:pt>
                <c:pt idx="196">
                  <c:v>20</c:v>
                </c:pt>
                <c:pt idx="197">
                  <c:v>20</c:v>
                </c:pt>
                <c:pt idx="198">
                  <c:v>19.399999999999999</c:v>
                </c:pt>
                <c:pt idx="199">
                  <c:v>18.899999999999999</c:v>
                </c:pt>
                <c:pt idx="200">
                  <c:v>18.899999999999999</c:v>
                </c:pt>
                <c:pt idx="201">
                  <c:v>18.899999999999999</c:v>
                </c:pt>
                <c:pt idx="202">
                  <c:v>18.899999999999999</c:v>
                </c:pt>
                <c:pt idx="203">
                  <c:v>18.899999999999999</c:v>
                </c:pt>
                <c:pt idx="204">
                  <c:v>18.3</c:v>
                </c:pt>
                <c:pt idx="205">
                  <c:v>18.3</c:v>
                </c:pt>
                <c:pt idx="206">
                  <c:v>18.899999999999999</c:v>
                </c:pt>
                <c:pt idx="207">
                  <c:v>20.6</c:v>
                </c:pt>
                <c:pt idx="208">
                  <c:v>22.2</c:v>
                </c:pt>
                <c:pt idx="209">
                  <c:v>23.3</c:v>
                </c:pt>
                <c:pt idx="210">
                  <c:v>23.9</c:v>
                </c:pt>
                <c:pt idx="211">
                  <c:v>24.4</c:v>
                </c:pt>
                <c:pt idx="212">
                  <c:v>23.9</c:v>
                </c:pt>
                <c:pt idx="213">
                  <c:v>23.3</c:v>
                </c:pt>
                <c:pt idx="214">
                  <c:v>23.3</c:v>
                </c:pt>
                <c:pt idx="215">
                  <c:v>22.2</c:v>
                </c:pt>
                <c:pt idx="216">
                  <c:v>21.7</c:v>
                </c:pt>
                <c:pt idx="217">
                  <c:v>21.1</c:v>
                </c:pt>
                <c:pt idx="218">
                  <c:v>20.6</c:v>
                </c:pt>
                <c:pt idx="219">
                  <c:v>20.6</c:v>
                </c:pt>
                <c:pt idx="220">
                  <c:v>20.6</c:v>
                </c:pt>
                <c:pt idx="221">
                  <c:v>20.6</c:v>
                </c:pt>
                <c:pt idx="222">
                  <c:v>20</c:v>
                </c:pt>
                <c:pt idx="223">
                  <c:v>19.399999999999999</c:v>
                </c:pt>
                <c:pt idx="224">
                  <c:v>19.399999999999999</c:v>
                </c:pt>
                <c:pt idx="225">
                  <c:v>18.899999999999999</c:v>
                </c:pt>
                <c:pt idx="226">
                  <c:v>18.899999999999999</c:v>
                </c:pt>
                <c:pt idx="227">
                  <c:v>19.399999999999999</c:v>
                </c:pt>
                <c:pt idx="228">
                  <c:v>19.399999999999999</c:v>
                </c:pt>
                <c:pt idx="229">
                  <c:v>18.899999999999999</c:v>
                </c:pt>
                <c:pt idx="230">
                  <c:v>19.399999999999999</c:v>
                </c:pt>
                <c:pt idx="231">
                  <c:v>20.6</c:v>
                </c:pt>
                <c:pt idx="232">
                  <c:v>21.7</c:v>
                </c:pt>
                <c:pt idx="233">
                  <c:v>23.3</c:v>
                </c:pt>
                <c:pt idx="234">
                  <c:v>23.9</c:v>
                </c:pt>
                <c:pt idx="235">
                  <c:v>23.3</c:v>
                </c:pt>
                <c:pt idx="236">
                  <c:v>23.9</c:v>
                </c:pt>
                <c:pt idx="237">
                  <c:v>22.8</c:v>
                </c:pt>
                <c:pt idx="238">
                  <c:v>21.7</c:v>
                </c:pt>
                <c:pt idx="239">
                  <c:v>20.6</c:v>
                </c:pt>
                <c:pt idx="240">
                  <c:v>20.6</c:v>
                </c:pt>
                <c:pt idx="241">
                  <c:v>21.1</c:v>
                </c:pt>
                <c:pt idx="242">
                  <c:v>21.1</c:v>
                </c:pt>
                <c:pt idx="243">
                  <c:v>21.1</c:v>
                </c:pt>
                <c:pt idx="244">
                  <c:v>20.6</c:v>
                </c:pt>
                <c:pt idx="245">
                  <c:v>20.6</c:v>
                </c:pt>
                <c:pt idx="246">
                  <c:v>21.1</c:v>
                </c:pt>
                <c:pt idx="247">
                  <c:v>21.1</c:v>
                </c:pt>
                <c:pt idx="248">
                  <c:v>21.1</c:v>
                </c:pt>
                <c:pt idx="249">
                  <c:v>19.399999999999999</c:v>
                </c:pt>
                <c:pt idx="250">
                  <c:v>19.399999999999999</c:v>
                </c:pt>
                <c:pt idx="251">
                  <c:v>19.399999999999999</c:v>
                </c:pt>
                <c:pt idx="252">
                  <c:v>19.399999999999999</c:v>
                </c:pt>
                <c:pt idx="253">
                  <c:v>19.399999999999999</c:v>
                </c:pt>
                <c:pt idx="254">
                  <c:v>20</c:v>
                </c:pt>
                <c:pt idx="255">
                  <c:v>22.2</c:v>
                </c:pt>
                <c:pt idx="256">
                  <c:v>23.3</c:v>
                </c:pt>
                <c:pt idx="257">
                  <c:v>23.9</c:v>
                </c:pt>
                <c:pt idx="258">
                  <c:v>25</c:v>
                </c:pt>
                <c:pt idx="259">
                  <c:v>26.1</c:v>
                </c:pt>
                <c:pt idx="260">
                  <c:v>25.6</c:v>
                </c:pt>
                <c:pt idx="261">
                  <c:v>25.6</c:v>
                </c:pt>
                <c:pt idx="262">
                  <c:v>25.6</c:v>
                </c:pt>
                <c:pt idx="263">
                  <c:v>25</c:v>
                </c:pt>
                <c:pt idx="264">
                  <c:v>23.9</c:v>
                </c:pt>
                <c:pt idx="265">
                  <c:v>23.3</c:v>
                </c:pt>
                <c:pt idx="266">
                  <c:v>23.3</c:v>
                </c:pt>
                <c:pt idx="267">
                  <c:v>22.2</c:v>
                </c:pt>
                <c:pt idx="268">
                  <c:v>21.7</c:v>
                </c:pt>
                <c:pt idx="269">
                  <c:v>21.1</c:v>
                </c:pt>
                <c:pt idx="270">
                  <c:v>21.7</c:v>
                </c:pt>
                <c:pt idx="271">
                  <c:v>20.6</c:v>
                </c:pt>
                <c:pt idx="272">
                  <c:v>21.7</c:v>
                </c:pt>
                <c:pt idx="273">
                  <c:v>21.1</c:v>
                </c:pt>
                <c:pt idx="274">
                  <c:v>21.1</c:v>
                </c:pt>
                <c:pt idx="275">
                  <c:v>20.6</c:v>
                </c:pt>
                <c:pt idx="276">
                  <c:v>21.1</c:v>
                </c:pt>
                <c:pt idx="277">
                  <c:v>19.399999999999999</c:v>
                </c:pt>
                <c:pt idx="278">
                  <c:v>20</c:v>
                </c:pt>
                <c:pt idx="279">
                  <c:v>21.1</c:v>
                </c:pt>
                <c:pt idx="280">
                  <c:v>22.2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679616"/>
        <c:axId val="75681152"/>
      </c:lineChart>
      <c:catAx>
        <c:axId val="75679616"/>
        <c:scaling>
          <c:orientation val="minMax"/>
        </c:scaling>
        <c:delete val="0"/>
        <c:axPos val="b"/>
        <c:majorTickMark val="out"/>
        <c:minorTickMark val="out"/>
        <c:tickLblPos val="none"/>
        <c:crossAx val="75681152"/>
        <c:crosses val="autoZero"/>
        <c:auto val="1"/>
        <c:lblAlgn val="ctr"/>
        <c:lblOffset val="100"/>
        <c:tickMarkSkip val="24"/>
        <c:noMultiLvlLbl val="0"/>
      </c:catAx>
      <c:valAx>
        <c:axId val="75681152"/>
        <c:scaling>
          <c:orientation val="minMax"/>
          <c:max val="25"/>
          <c:min val="15"/>
        </c:scaling>
        <c:delete val="0"/>
        <c:axPos val="l"/>
        <c:majorGridlines>
          <c:spPr>
            <a:ln w="6350">
              <a:prstDash val="sysDot"/>
            </a:ln>
          </c:spPr>
        </c:majorGridlines>
        <c:minorGridlines/>
        <c:numFmt formatCode="General" sourceLinked="1"/>
        <c:majorTickMark val="out"/>
        <c:minorTickMark val="cross"/>
        <c:tickLblPos val="nextTo"/>
        <c:crossAx val="75679616"/>
        <c:crosses val="autoZero"/>
        <c:crossBetween val="between"/>
        <c:minorUnit val="1"/>
      </c:valAx>
    </c:plotArea>
    <c:legend>
      <c:legendPos val="r"/>
      <c:layout>
        <c:manualLayout>
          <c:xMode val="edge"/>
          <c:yMode val="edge"/>
          <c:x val="0.89302751526311763"/>
          <c:y val="0.61072688830562849"/>
          <c:w val="9.3033815102779027E-2"/>
          <c:h val="0.16743438320209975"/>
        </c:manualLayout>
      </c:layout>
      <c:overlay val="0"/>
    </c:legend>
    <c:plotVisOnly val="1"/>
    <c:dispBlanksAs val="gap"/>
    <c:showDLblsOverMax val="0"/>
  </c:chart>
  <c:spPr>
    <a:noFill/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756DDAD-1B9B-4CF6-BA3F-9B8DDA4D7828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D00C04D-D96B-4C26-8983-569F286C35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228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62B2C70-A395-4DA6-A6B0-1F0912BFB141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77E1081-F332-4F14-B61E-E977D8FF6E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15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Thermal expansion is the tendency of matter to change in volume in response to a change in temperature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74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Manually (or calculated based on Temp &amp; Material CTE)</a:t>
            </a:r>
          </a:p>
          <a:p>
            <a:r>
              <a:rPr lang="en-US" dirty="0" smtClean="0"/>
              <a:t>Float Scale (7DOF fit)</a:t>
            </a:r>
          </a:p>
          <a:p>
            <a:r>
              <a:rPr lang="en-US" dirty="0" smtClean="0"/>
              <a:t>Based on scale bar measurements -- When bundling Theodolites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24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B2B8-2766-425A-9DC2-B0CE4EF09F45}" type="datetime1">
              <a:rPr lang="en-US" smtClean="0"/>
              <a:pPr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4897-C9DB-4176-89A5-6441CBD0E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C6CB-3FCB-4A73-B6D8-690766EF51C0}" type="datetime1">
              <a:rPr lang="en-US" smtClean="0"/>
              <a:pPr/>
              <a:t>4/11/2013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4897-C9DB-4176-89A5-6441CBD0E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0171-8BA5-4AAF-8512-BB492746074B}" type="datetime1">
              <a:rPr lang="en-US" smtClean="0"/>
              <a:pPr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4897-C9DB-4176-89A5-6441CBD0E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44FF4-C39B-40DB-9225-223245838201}" type="datetime1">
              <a:rPr lang="en-US" smtClean="0"/>
              <a:pPr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4897-C9DB-4176-89A5-6441CBD0E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6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052CF-0EE5-47DF-BC47-4E1EAEEA5054}" type="datetime1">
              <a:rPr lang="en-US" smtClean="0"/>
              <a:pPr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4897-C9DB-4176-89A5-6441CBD0E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5C544-EDFC-460C-BBC9-5564187F9DB4}" type="datetime1">
              <a:rPr lang="en-US" smtClean="0"/>
              <a:pPr/>
              <a:t>4/11/2013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4897-C9DB-4176-89A5-6441CBD0E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03C6-68BA-4287-8C6F-80E94972C46A}" type="datetime1">
              <a:rPr lang="en-US" smtClean="0"/>
              <a:pPr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4897-C9DB-4176-89A5-6441CBD0E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F81D-9552-4EEB-B7AF-7C0E6E9ACFBE}" type="datetime1">
              <a:rPr lang="en-US" smtClean="0"/>
              <a:pPr/>
              <a:t>4/11/2013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4897-C9DB-4176-89A5-6441CBD0E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0416-63BA-43A3-8DD5-7BE055DBD42A}" type="datetime1">
              <a:rPr lang="en-US" smtClean="0"/>
              <a:pPr/>
              <a:t>4/11/2013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4897-C9DB-4176-89A5-6441CBD0E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4E675-50F3-4190-A254-3A76CB4FB672}" type="datetime1">
              <a:rPr lang="en-US" smtClean="0"/>
              <a:pPr/>
              <a:t>4/11/2013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4897-C9DB-4176-89A5-6441CBD0E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A9DB-3724-45BA-A8CE-84F39FA27A98}" type="datetime1">
              <a:rPr lang="en-US" smtClean="0"/>
              <a:pPr/>
              <a:t>4/11/2013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4897-C9DB-4176-89A5-6441CBD0E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E7AE-1B1E-46E3-8F32-1E7FA396C35B}" type="datetime1">
              <a:rPr lang="en-US" smtClean="0"/>
              <a:pPr/>
              <a:t>4/11/2013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4897-C9DB-4176-89A5-6441CBD0E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97725-F774-492E-93C2-09B73170C28B}" type="datetime1">
              <a:rPr lang="en-US" smtClean="0"/>
              <a:pPr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14897-C9DB-4176-89A5-6441CBD0E7A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057400" y="5829300"/>
            <a:ext cx="51435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slow"/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lnSpc>
          <a:spcPct val="80000"/>
        </a:lnSpc>
        <a:spcBef>
          <a:spcPct val="0"/>
        </a:spcBef>
        <a:buNone/>
        <a:defRPr sz="3200" b="1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3581400"/>
            <a:ext cx="8001000" cy="13716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Scale and Temperature Compensation with SpatialAnalyzer</a:t>
            </a:r>
            <a:endParaRPr lang="en-US" sz="3600" b="1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791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Zach Rogers &amp; Philip Wilson</a:t>
            </a:r>
          </a:p>
          <a:p>
            <a:pPr algn="ctr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(the out of town guys)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" name="Picture 3" descr="flake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70377">
            <a:off x="892151" y="-1225526"/>
            <a:ext cx="326696" cy="37930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5" name="Picture 4" descr="flake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170377">
            <a:off x="819627" y="-395075"/>
            <a:ext cx="328413" cy="381294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6" name="Picture 5" descr="flake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70377">
            <a:off x="3101951" y="-758909"/>
            <a:ext cx="326696" cy="37930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7" name="Picture 6" descr="flake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170377">
            <a:off x="2115027" y="-395076"/>
            <a:ext cx="328413" cy="381294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8" name="Picture 7" descr="flake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70377">
            <a:off x="4220213" y="-1225526"/>
            <a:ext cx="326696" cy="37930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9" name="Picture 8" descr="flake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170377">
            <a:off x="2613747" y="-1058150"/>
            <a:ext cx="440273" cy="511165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0" name="Picture 9" descr="flake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70377">
            <a:off x="5108520" y="-743559"/>
            <a:ext cx="326696" cy="37930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1" name="Picture 10" descr="flake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170377">
            <a:off x="4087880" y="-809491"/>
            <a:ext cx="440273" cy="511165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2" name="Picture 11" descr="flake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70377">
            <a:off x="6274392" y="-758910"/>
            <a:ext cx="326696" cy="37930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3" name="Picture 12" descr="flake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170377">
            <a:off x="5874673" y="-434319"/>
            <a:ext cx="328413" cy="381294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4" name="Picture 13" descr="flake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70377">
            <a:off x="8054951" y="-1225527"/>
            <a:ext cx="326696" cy="37930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5" name="Picture 14" descr="flake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170377">
            <a:off x="7895460" y="-539896"/>
            <a:ext cx="440273" cy="511165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6" name="Picture 15" descr="flake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70377">
            <a:off x="3785616" y="-444490"/>
            <a:ext cx="326696" cy="37930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7" name="Picture 16" descr="flake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170377">
            <a:off x="4519046" y="-621008"/>
            <a:ext cx="440273" cy="511165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8" name="Picture 17" descr="flake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70377">
            <a:off x="6923790" y="-1232787"/>
            <a:ext cx="326696" cy="37930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9" name="Picture 18" descr="flake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170377">
            <a:off x="6764299" y="-547156"/>
            <a:ext cx="440273" cy="511165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20" name="Picture 19" descr="flake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70377">
            <a:off x="7544577" y="-1856265"/>
            <a:ext cx="326696" cy="37930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21" name="Picture 20" descr="flake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170377">
            <a:off x="7385086" y="-1170634"/>
            <a:ext cx="440273" cy="511165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22" name="Picture 21" descr="flake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70377">
            <a:off x="8702896" y="-1702137"/>
            <a:ext cx="326696" cy="37930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23" name="Picture 22" descr="flake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170377">
            <a:off x="8543405" y="-1016506"/>
            <a:ext cx="440273" cy="511165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24" name="Picture 23" descr="flake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70377">
            <a:off x="3064896" y="-1419121"/>
            <a:ext cx="326696" cy="37930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25" name="Picture 24" descr="flake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170377">
            <a:off x="-475025" y="-423900"/>
            <a:ext cx="328413" cy="381294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26" name="Picture 25" descr="flake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70377">
            <a:off x="2009303" y="-1720969"/>
            <a:ext cx="326696" cy="37930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27" name="Picture 26" descr="flake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170377">
            <a:off x="4811889" y="-1799472"/>
            <a:ext cx="440273" cy="511165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28" name="Cloud 27"/>
          <p:cNvSpPr/>
          <p:nvPr/>
        </p:nvSpPr>
        <p:spPr>
          <a:xfrm>
            <a:off x="680061" y="6324600"/>
            <a:ext cx="11515355" cy="3733800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loud 28"/>
          <p:cNvSpPr/>
          <p:nvPr/>
        </p:nvSpPr>
        <p:spPr>
          <a:xfrm rot="11513662">
            <a:off x="-1156817" y="6480620"/>
            <a:ext cx="11515355" cy="3733800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0.25 E" pathEditMode="relative" ptsTypes="">
                                          <p:cBhvr>
                                            <p:cTn id="6" dur="59000" spd="-100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0" presetClass="path" presetSubtype="0" repeatCount="indefinite" accel="50000" decel="5000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0.07066 -0.04324 L 0.08941 0.16278 L 0.09445 0.29526 L 0.09306 0.39029 L 0.08559 0.44694 L 0.07882 0.57017 L 0.08473 0.6437 L 0.10243 0.75746 L 0.10209 0.8333 L 0.09792 0.89734 L 0.08473 0.94705 L 0.07934 1.02497 L 0.07952 1.14127 " pathEditMode="relative" rAng="0" ptsTypes="AAAAAAAAAAAAA">
                                          <p:cBhvr>
                                            <p:cTn id="8" dur="7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80" y="592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repeatCount="indefinite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10" dur="200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0" presetClass="path" presetSubtype="0" repeatCount="indefinite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8473 -2.36994E-6 L 0.1 0.20601 L 0.10434 0.3385 L 0.10296 0.43353 L 0.09688 0.49018 L 0.0915 0.61341 L 0.09619 0.68694 L 0.11077 0.8007 L 0.11042 0.87653 L 0.10712 0.94058 L 0.09619 0.99029 L 0.09184 1.06821 L 0.09202 1.18451 " pathEditMode="relative" rAng="0" ptsTypes="AAAAAAAAAAAAA">
                                          <p:cBhvr>
                                            <p:cTn id="12" dur="10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02" y="592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6" presetClass="emph" presetSubtype="0" repeatCount="indefinite" accel="57000" decel="2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4" dur="500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25000" y="2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" presetID="0" presetClass="path" presetSubtype="0" repeatCount="indefinite" accel="50000" decel="5000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0.09288 1.44509E-6 L 0.10347 0.20601 L 0.10625 0.3385 L 0.10538 0.43352 L 0.10122 0.49017 L 0.0974 0.61341 L 0.1007 0.68693 L 0.11077 0.80069 L 0.11059 0.87653 L 0.10816 0.94058 L 0.1007 0.99029 L 0.09774 1.06821 L 0.09792 1.18451 " pathEditMode="relative" rAng="0" ptsTypes="AAAAAAAAAAAAA">
                                          <p:cBhvr>
                                            <p:cTn id="16" dur="10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5" y="592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repeatCount="indefinite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500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accel="19000" decel="1400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0 0 L 0 0.25 E" pathEditMode="relative" ptsTypes="">
                                          <p:cBhvr>
                                            <p:cTn id="20" dur="59000" spd="-100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0" presetClass="path" presetSubtype="0" repeatCount="indefinite" accel="50000" decel="5000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0.0875 -2.71676E-6 L 0.10122 0.20601 L 0.10504 0.3385 L 0.10382 0.43353 L 0.09844 0.49018 L 0.09341 0.61341 L 0.09775 0.68694 L 0.11077 0.8007 L 0.11042 0.87653 L 0.10747 0.94058 L 0.09775 0.99029 L 0.09375 1.06821 L 0.0941 1.18451 " pathEditMode="relative" rAng="0" ptsTypes="AAAAAAAAAAAAA">
                                          <p:cBhvr>
                                            <p:cTn id="22" dur="10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63" y="592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0" presetClass="path" presetSubtype="0" repeatCount="indefinite" accel="50000" decel="5000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2.77778E-7 1.44509E-6 L 0.06563 0.22682 L 0.08368 0.37272 L 0.07813 0.47746 L 0.05208 0.53988 L 0.02882 0.67561 L 0.04931 0.75676 L 0.11076 0.88208 L 0.10972 0.96555 L 0.09531 1.03607 L 0.04931 1.09087 L 0.03056 1.17665 L 0.03142 1.30497 " pathEditMode="relative" rAng="0" ptsTypes="AAAAAAAAAAAAA">
                                          <p:cBhvr>
                                            <p:cTn id="24" dur="10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538" y="6524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repeatCount="indefinite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300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0" presetClass="path" presetSubtype="0" repeatCount="indefinite" accel="50000" decel="5000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0.06146 0.00462 L 0.09063 0.20901 L 0.10122 0.34104 L 0.10261 0.43607 L 0.09584 0.49318 L 0.09202 0.61664 L 0.10157 0.68971 L 0.12622 0.80208 L 0.1283 0.87792 L 0.12587 0.94219 L 0.11198 0.99283 L 0.10834 1.07098 L 0.1125 1.18705 " pathEditMode="relative" rAng="-155664" ptsTypes="AAAAAAAAAAAAA">
                                          <p:cBhvr>
                                            <p:cTn id="28" dur="9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89" y="5902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6" presetClass="emph" presetSubtype="0" repeatCount="indefinite" accel="43000" decel="41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30" dur="500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9100"/>
                                </p:stCondLst>
                                <p:childTnLst>
                                  <p:par>
                                    <p:cTn id="32" presetID="6" presetClass="emph" presetSubtype="0" repeatCount="indefinite" accel="43000" decel="41000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33" dur="500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0" presetClass="path" presetSubtype="0" repeatCount="indefinite" accel="50000" decel="5000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0.075 -2.48555E-6 L 0.09618 0.20601 L 0.10191 0.3385 L 0.10017 0.43353 L 0.09167 0.49018 L 0.0842 0.61341 L 0.0908 0.68694 L 0.11076 0.8007 L 0.11042 0.87653 L 0.10573 0.94058 L 0.0908 0.99029 L 0.08472 1.06821 L 0.08507 1.18451 " pathEditMode="relative" rAng="0" ptsTypes="AAAAAAAAAAAAA">
                                          <p:cBhvr>
                                            <p:cTn id="35" dur="78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88" y="5921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67000"/>
                                </p:stCondLst>
                                <p:childTnLst>
                                  <p:par>
                                    <p:cTn id="37" presetID="0" presetClass="path" presetSubtype="0" repeatCount="indefinite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2.71676E-6 L 0.02847 0.20601 L 0.03646 0.3385 L 0.03403 0.43353 L 0.02257 0.49018 L 0.0125 0.61341 L 0.02135 0.68694 L 0.04826 0.8007 L 0.04774 0.87653 L 0.04149 0.94058 L 0.02135 0.99029 L 0.01319 1.06821 L 0.01354 1.18451 " pathEditMode="relative" rAng="0" ptsTypes="AAAAAAAAAAAAA">
                                          <p:cBhvr>
                                            <p:cTn id="38" dur="66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13" y="5921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73600"/>
                                </p:stCondLst>
                                <p:childTnLst>
                                  <p:par>
                                    <p:cTn id="40" presetID="6" presetClass="emph" presetSubtype="0" repeatCount="indefinite" accel="50000" decel="36000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41" dur="500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25000" y="2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2" presetID="0" presetClass="path" presetSubtype="0" repeatCount="indefinite" accel="28000" fill="hold" nodeType="withEffect" p14:presetBounceEnd="9000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5.55112E-17 6.93642E-7 L -0.0158 0.11699 L -0.03385 0.24416 L -0.06649 0.31191 L -0.08576 0.41595 L -0.10035 0.5052 L -0.09931 0.61156 L -0.09826 0.67746 L -0.09618 0.75006 L -0.0974 0.83676 L -0.11042 0.90543 L -0.12361 0.96532 L -0.13854 1.02058 L -0.14497 1.06659 L -0.1441 1.14312 L -0.14479 1.20462 L -0.14392 1.2726 L -0.14427 1.30659 " pathEditMode="relative" rAng="334244" ptsTypes="AAAAAAAAAAAAAAAAAA" p14:bounceEnd="9000">
                                          <p:cBhvr>
                                            <p:cTn id="43" dur="6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25" y="6520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79700"/>
                                </p:stCondLst>
                                <p:childTnLst>
                                  <p:par>
                                    <p:cTn id="45" presetID="6" presetClass="emph" presetSubtype="0" repeatCount="indefinite" accel="26000" decel="74000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500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6" presetClass="emph" presetSubtype="0" repeatCount="indefinite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48" dur="200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9" presetID="0" presetClass="path" presetSubtype="0" repeatCount="indefinite" accel="28000" fill="hold" nodeType="withEffect" p14:presetBounceEnd="9000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3.33333E-6 -2.71676E-6 L -0.0033 0.11838 L -0.00712 0.2474 L -0.0191 0.31908 L -0.02414 0.42497 L -0.02778 0.51584 L -0.02396 0.62151 L -0.02136 0.68694 L -0.01823 0.75885 L -0.01598 0.84532 L -0.01945 0.91538 L -0.02327 0.97665 L -0.02795 1.03376 L -0.02917 1.08023 L -0.02639 1.1563 L -0.02483 1.21757 L -0.02223 1.28532 L -0.02136 1.31908 " pathEditMode="relative" rAng="0" ptsTypes="AAAAAAAAAAAAAAAAAA" p14:bounceEnd="9000">
                                          <p:cBhvr>
                                            <p:cTn id="50" dur="6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58" y="6594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85800"/>
                                </p:stCondLst>
                                <p:childTnLst>
                                  <p:par>
                                    <p:cTn id="52" presetID="6" presetClass="emph" presetSubtype="0" repeatCount="indefinite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200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87900"/>
                                </p:stCondLst>
                                <p:childTnLst>
                                  <p:par>
                                    <p:cTn id="55" presetID="6" presetClass="emph" presetSubtype="0" repeatCount="indefinite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56" dur="200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0" presetClass="path" presetSubtype="0" repeatCount="indefinite" accel="28000" fill="hold" nodeType="withEffect" p14:presetBounceEnd="9000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0 0 L -0.01597 0.11838 L -0.0349 0.24739 L -0.09531 0.31907 L -0.12066 0.42497 L -0.1382 0.51583 L -0.1191 0.6215 L -0.10642 0.68693 L -0.09045 0.75884 L -0.07934 0.84531 L -0.09688 0.91537 L -0.11597 0.97664 L -0.13976 1.03375 L -0.14601 1.08023 L -0.13177 1.1563 L -0.12379 1.21757 L -0.11111 1.28531 L -0.10642 1.31907 " pathEditMode="relative" ptsTypes="AAAAAAAAAAAAAAAAAA" p14:bounceEnd="9000">
                                          <p:cBhvr>
                                            <p:cTn id="58" dur="6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94000"/>
                                </p:stCondLst>
                                <p:childTnLst>
                                  <p:par>
                                    <p:cTn id="60" presetID="6" presetClass="emph" presetSubtype="0" repeatCount="indefinite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61" dur="200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0" presetClass="path" presetSubtype="0" repeatCount="indefinite" accel="28000" fill="hold" nodeType="withEffect" p14:presetBounceEnd="9000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0 0 L -0.01597 0.11838 L -0.0349 0.24739 L -0.09531 0.31907 L -0.12066 0.42497 L -0.1382 0.51583 L -0.1191 0.6215 L -0.10642 0.68693 L -0.09045 0.75884 L -0.07934 0.84531 L -0.09688 0.91537 L -0.11597 0.97664 L -0.13976 1.03375 L -0.14601 1.08023 L -0.13177 1.1563 L -0.12379 1.21757 L -0.11111 1.28531 L -0.10642 1.31907 " pathEditMode="relative" ptsTypes="AAAAAAAAAAAAAAAAAA" p14:bounceEnd="9000">
                                          <p:cBhvr>
                                            <p:cTn id="63" dur="6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100100"/>
                                </p:stCondLst>
                                <p:childTnLst>
                                  <p:par>
                                    <p:cTn id="65" presetID="6" presetClass="emph" presetSubtype="0" repeatCount="indefinite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66" dur="200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7" presetID="6" presetClass="emph" presetSubtype="0" repeatCount="indefinite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68" dur="200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9" presetID="0" presetClass="path" presetSubtype="0" repeatCount="indefinite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6788 4.56647E-6 L 0.09323 0.20601 L 0.10017 0.33849 L 0.09809 0.43352 L 0.08802 0.49017 L 0.07899 0.61341 L 0.0868 0.68693 L 0.11076 0.80069 L 0.11024 0.87653 L 0.10469 0.94057 L 0.0868 0.99028 L 0.07969 1.0682 L 0.08003 1.1845 " pathEditMode="relative" rAng="0" ptsTypes="AAAAAAAAAAAAA">
                                          <p:cBhvr>
                                            <p:cTn id="70" dur="1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35" y="592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0" presetClass="path" presetSubtype="0" repeatCount="indefinite" accel="28025" fill="hold" nodeType="withEffect" p14:presetBounceEnd="9012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2.22222E-6 1.6763E-6 L -0.00729 0.11838 L -0.01563 0.2474 L -0.04271 0.31907 L -0.054 0.42497 L -0.06181 0.51584 L -0.0533 0.6215 L -0.04775 0.68693 L -0.04045 0.75884 L -0.03559 0.84532 L -0.0434 0.91537 L -0.05191 0.97665 L -0.0625 1.03376 L -0.06528 1.08023 L -0.05903 1.1563 L -0.05538 1.21757 L -0.04983 1.28532 L -0.04775 1.31907 " pathEditMode="relative" rAng="0" ptsTypes="AAAAAAAAAAAAAAAAAA" p14:bounceEnd="9012">
                                          <p:cBhvr>
                                            <p:cTn id="72" dur="81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264" y="6594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0" presetClass="path" presetSubtype="0" repeatCount="indefinite" accel="31000" fill="hold" nodeType="withEffect" p14:presetBounceEnd="1000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0.01771 0.00324 L 0 0.41896 L 0.04618 0.60509 L 0.03576 0.74728 L 0.07743 0.9378 L 0.06267 1.03584 L 0.07309 1.13064 L 0.13038 1.3096 " pathEditMode="relative" rAng="-122291" ptsTypes="AAAAAAAA" p14:bounceEnd="1000">
                                          <p:cBhvr>
                                            <p:cTn id="74" dur="5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396" y="6531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6" presetClass="emph" presetSubtype="0" repeatCount="indefinite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76" dur="200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7" presetID="0" presetClass="path" presetSubtype="0" repeatCount="indefinite" decel="67045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0.12205 0.00162 L 0.05191 0.4074 L 0.0573 0.60347 L 0.01754 0.73618 L 0.01771 0.93457 L -0.01701 1.02312 L -0.02691 1.11792 L -0.00937 1.31121 " pathEditMode="relative" rAng="850140" ptsTypes="AAAAAAAA">
                                          <p:cBhvr>
                                            <p:cTn id="78" dur="88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80" y="6548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6" presetClass="emph" presetSubtype="0" repeatCount="indefinite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80" dur="200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1" presetID="6" presetClass="emph" presetSubtype="0" repeatCount="indefinite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82" dur="2000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3" presetID="0" presetClass="path" presetSubtype="0" repeatCount="indefinite" accel="31000" fill="hold" nodeType="withEffect" p14:presetBounceEnd="1000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0 0 L 0.00643 0.41642 L 0.04757 0.60462 L 0.03334 0.74636 L 0.0698 0.93873 L 0.05243 1.03584 L 0.06025 1.1311 L 0.11268 1.31283 " pathEditMode="relative" ptsTypes="AAAAAAAA" p14:bounceEnd="1000">
                                          <p:cBhvr>
                                            <p:cTn id="84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5" presetID="6" presetClass="emph" presetSubtype="0" repeatCount="indefinite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86" dur="200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7" presetID="0" presetClass="path" presetSubtype="0" repeatCount="indefinite" accel="3100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0.10347 -0.00047 L 0.08489 0.41526 L 0.09097 0.60439 L 0.07847 0.74543 L 0.08246 0.93849 L 0.07118 1.03491 L 0.06944 1.13017 L 0.07986 1.31329 " pathEditMode="relative" rAng="230214" ptsTypes="AAAAAAAA">
                                          <p:cBhvr>
                                            <p:cTn id="88" dur="10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81" y="6568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9" presetID="26" presetClass="emph" presetSubtype="0" repeatCount="indefinite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0" dur="500" tmFilter="0, 0; .2, .5; .8, .5; 1, 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1" dur="250" autoRev="1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2" presetID="26" presetClass="emph" presetSubtype="0" repeatCount="indefinite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3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4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5" presetID="26" presetClass="emph" presetSubtype="0" repeatCount="indefinite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6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7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8" presetID="26" presetClass="emph" presetSubtype="0" repeatCount="indefinite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9" dur="500" tmFilter="0, 0; .2, .5; .8, .5; 1, 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0" dur="250" autoRev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1" presetID="26" presetClass="emph" presetSubtype="0" repeatCount="indefinite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2" dur="500" tmFilter="0, 0; .2, .5; .8, .5; 1, 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3" dur="250" autoRev="1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4" presetID="26" presetClass="emph" presetSubtype="0" repeatCount="indefinite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5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6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7" presetID="26" presetClass="emph" presetSubtype="0" repeatCount="indefinite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8" dur="5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9" dur="25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0" presetID="26" presetClass="emph" presetSubtype="0" repeatCount="indefinite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1" dur="500" tmFilter="0, 0; .2, .5; .8, .5; 1, 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2" dur="250" autoRev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3" presetID="26" presetClass="emph" presetSubtype="0" repeatCount="indefinite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4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5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6" presetID="26" presetClass="emph" presetSubtype="0" repeatCount="indefinite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7" dur="500" tmFilter="0, 0; .2, .5; .8, .5; 1, 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8" dur="250" autoRev="1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9" presetID="26" presetClass="emph" presetSubtype="0" repeatCount="indefinite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0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1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2" presetID="26" presetClass="emph" presetSubtype="0" repeatCount="indefinite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3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4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5" presetID="26" presetClass="emph" presetSubtype="0" repeatCount="indefinite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6" dur="500" tmFilter="0, 0; .2, .5; .8, .5; 1, 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7" dur="250" autoRev="1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8" presetID="26" presetClass="emph" presetSubtype="0" repeatCount="indefinite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9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0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1" presetID="26" presetClass="emph" presetSubtype="0" repeatCount="indefinite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2" dur="500" tmFilter="0, 0; .2, .5; .8, .5; 1, 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3" dur="250" autoRev="1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4" presetID="26" presetClass="emph" presetSubtype="0" repeatCount="indefinite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5" dur="500" tmFilter="0, 0; .2, .5; .8, .5; 1, 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6" dur="250" autoRev="1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7" presetID="26" presetClass="emph" presetSubtype="0" repeatCount="indefinite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8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9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0" presetID="26" presetClass="emph" presetSubtype="0" repeatCount="indefinite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1" dur="50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2" dur="250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2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0.25 E" pathEditMode="relative" ptsTypes="">
                                          <p:cBhvr>
                                            <p:cTn id="6" dur="59000" spd="-100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0" presetClass="path" presetSubtype="0" repeatCount="indefinite" accel="50000" decel="5000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0.07066 -0.04324 L 0.08941 0.16278 L 0.09445 0.29526 L 0.09306 0.39029 L 0.08559 0.44694 L 0.07882 0.57017 L 0.08473 0.6437 L 0.10243 0.75746 L 0.10209 0.8333 L 0.09792 0.89734 L 0.08473 0.94705 L 0.07934 1.02497 L 0.07952 1.14127 " pathEditMode="relative" rAng="0" ptsTypes="AAAAAAAAAAAAA">
                                          <p:cBhvr>
                                            <p:cTn id="8" dur="7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80" y="592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repeatCount="indefinite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10" dur="200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50000" y="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0" presetClass="path" presetSubtype="0" repeatCount="indefinite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8473 -2.36994E-6 L 0.1 0.20601 L 0.10434 0.3385 L 0.10296 0.43353 L 0.09688 0.49018 L 0.0915 0.61341 L 0.09619 0.68694 L 0.11077 0.8007 L 0.11042 0.87653 L 0.10712 0.94058 L 0.09619 0.99029 L 0.09184 1.06821 L 0.09202 1.18451 " pathEditMode="relative" rAng="0" ptsTypes="AAAAAAAAAAAAA">
                                          <p:cBhvr>
                                            <p:cTn id="12" dur="10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02" y="592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6" presetClass="emph" presetSubtype="0" repeatCount="indefinite" accel="57000" decel="2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4" dur="500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25000" y="2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" presetID="0" presetClass="path" presetSubtype="0" repeatCount="indefinite" accel="50000" decel="5000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0.09288 1.44509E-6 L 0.10347 0.20601 L 0.10625 0.3385 L 0.10538 0.43352 L 0.10122 0.49017 L 0.0974 0.61341 L 0.1007 0.68693 L 0.11077 0.80069 L 0.11059 0.87653 L 0.10816 0.94058 L 0.1007 0.99029 L 0.09774 1.06821 L 0.09792 1.18451 " pathEditMode="relative" rAng="0" ptsTypes="AAAAAAAAAAAAA">
                                          <p:cBhvr>
                                            <p:cTn id="16" dur="10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5" y="592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repeatCount="indefinite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500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accel="19000" decel="1400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0 0 L 0 0.25 E" pathEditMode="relative" ptsTypes="">
                                          <p:cBhvr>
                                            <p:cTn id="20" dur="59000" spd="-100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0" presetClass="path" presetSubtype="0" repeatCount="indefinite" accel="50000" decel="5000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0.0875 -2.71676E-6 L 0.10122 0.20601 L 0.10504 0.3385 L 0.10382 0.43353 L 0.09844 0.49018 L 0.09341 0.61341 L 0.09775 0.68694 L 0.11077 0.8007 L 0.11042 0.87653 L 0.10747 0.94058 L 0.09775 0.99029 L 0.09375 1.06821 L 0.0941 1.18451 " pathEditMode="relative" rAng="0" ptsTypes="AAAAAAAAAAAAA">
                                          <p:cBhvr>
                                            <p:cTn id="22" dur="10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63" y="592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0" presetClass="path" presetSubtype="0" repeatCount="indefinite" accel="50000" decel="5000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2.77778E-7 1.44509E-6 L 0.06563 0.22682 L 0.08368 0.37272 L 0.07813 0.47746 L 0.05208 0.53988 L 0.02882 0.67561 L 0.04931 0.75676 L 0.11076 0.88208 L 0.10972 0.96555 L 0.09531 1.03607 L 0.04931 1.09087 L 0.03056 1.17665 L 0.03142 1.30497 " pathEditMode="relative" rAng="0" ptsTypes="AAAAAAAAAAAAA">
                                          <p:cBhvr>
                                            <p:cTn id="24" dur="10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538" y="6524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repeatCount="indefinite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300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0" presetClass="path" presetSubtype="0" repeatCount="indefinite" accel="50000" decel="5000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0.06146 0.00462 L 0.09063 0.20901 L 0.10122 0.34104 L 0.10261 0.43607 L 0.09584 0.49318 L 0.09202 0.61664 L 0.10157 0.68971 L 0.12622 0.80208 L 0.1283 0.87792 L 0.12587 0.94219 L 0.11198 0.99283 L 0.10834 1.07098 L 0.1125 1.18705 " pathEditMode="relative" rAng="-155664" ptsTypes="AAAAAAAAAAAAA">
                                          <p:cBhvr>
                                            <p:cTn id="28" dur="9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89" y="5902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6" presetClass="emph" presetSubtype="0" repeatCount="indefinite" accel="43000" decel="41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30" dur="500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9100"/>
                                </p:stCondLst>
                                <p:childTnLst>
                                  <p:par>
                                    <p:cTn id="32" presetID="6" presetClass="emph" presetSubtype="0" repeatCount="indefinite" accel="43000" decel="41000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33" dur="500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0" presetClass="path" presetSubtype="0" repeatCount="indefinite" accel="50000" decel="5000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0.075 -2.48555E-6 L 0.09618 0.20601 L 0.10191 0.3385 L 0.10017 0.43353 L 0.09167 0.49018 L 0.0842 0.61341 L 0.0908 0.68694 L 0.11076 0.8007 L 0.11042 0.87653 L 0.10573 0.94058 L 0.0908 0.99029 L 0.08472 1.06821 L 0.08507 1.18451 " pathEditMode="relative" rAng="0" ptsTypes="AAAAAAAAAAAAA">
                                          <p:cBhvr>
                                            <p:cTn id="35" dur="78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88" y="5921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67000"/>
                                </p:stCondLst>
                                <p:childTnLst>
                                  <p:par>
                                    <p:cTn id="37" presetID="0" presetClass="path" presetSubtype="0" repeatCount="indefinite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2.71676E-6 L 0.02847 0.20601 L 0.03646 0.3385 L 0.03403 0.43353 L 0.02257 0.49018 L 0.0125 0.61341 L 0.02135 0.68694 L 0.04826 0.8007 L 0.04774 0.87653 L 0.04149 0.94058 L 0.02135 0.99029 L 0.01319 1.06821 L 0.01354 1.18451 " pathEditMode="relative" rAng="0" ptsTypes="AAAAAAAAAAAAA">
                                          <p:cBhvr>
                                            <p:cTn id="38" dur="66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13" y="5921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73600"/>
                                </p:stCondLst>
                                <p:childTnLst>
                                  <p:par>
                                    <p:cTn id="40" presetID="6" presetClass="emph" presetSubtype="0" repeatCount="indefinite" accel="50000" decel="36000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41" dur="500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25000" y="2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2" presetID="0" presetClass="path" presetSubtype="0" repeatCount="indefinite" accel="2800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5.55112E-17 6.93642E-7 L -0.0158 0.11699 L -0.03385 0.24416 L -0.06649 0.31191 L -0.08576 0.41595 L -0.10035 0.5052 L -0.09931 0.61156 L -0.09826 0.67746 L -0.09618 0.75006 L -0.0974 0.83676 L -0.11042 0.90543 L -0.12361 0.96532 L -0.13854 1.02058 L -0.14497 1.06659 L -0.1441 1.14312 L -0.14479 1.20462 L -0.14392 1.2726 L -0.14427 1.30659 " pathEditMode="relative" rAng="334244" ptsTypes="AAAAAAAAAAAAAAAAAA">
                                          <p:cBhvr>
                                            <p:cTn id="43" dur="6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25" y="6520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79700"/>
                                </p:stCondLst>
                                <p:childTnLst>
                                  <p:par>
                                    <p:cTn id="45" presetID="6" presetClass="emph" presetSubtype="0" repeatCount="indefinite" accel="26000" decel="74000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500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6" presetClass="emph" presetSubtype="0" repeatCount="indefinite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48" dur="200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9" presetID="0" presetClass="path" presetSubtype="0" repeatCount="indefinite" accel="2800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3.33333E-6 -2.71676E-6 L -0.0033 0.11838 L -0.00712 0.2474 L -0.0191 0.31908 L -0.02414 0.42497 L -0.02778 0.51584 L -0.02396 0.62151 L -0.02136 0.68694 L -0.01823 0.75885 L -0.01598 0.84532 L -0.01945 0.91538 L -0.02327 0.97665 L -0.02795 1.03376 L -0.02917 1.08023 L -0.02639 1.1563 L -0.02483 1.21757 L -0.02223 1.28532 L -0.02136 1.31908 " pathEditMode="relative" rAng="0" ptsTypes="AAAAAAAAAAAAAAAAAA">
                                          <p:cBhvr>
                                            <p:cTn id="50" dur="6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58" y="6594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85800"/>
                                </p:stCondLst>
                                <p:childTnLst>
                                  <p:par>
                                    <p:cTn id="52" presetID="6" presetClass="emph" presetSubtype="0" repeatCount="indefinite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200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87900"/>
                                </p:stCondLst>
                                <p:childTnLst>
                                  <p:par>
                                    <p:cTn id="55" presetID="6" presetClass="emph" presetSubtype="0" repeatCount="indefinite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56" dur="200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0" presetClass="path" presetSubtype="0" repeatCount="indefinite" accel="2800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0 0 L -0.01597 0.11838 L -0.0349 0.24739 L -0.09531 0.31907 L -0.12066 0.42497 L -0.1382 0.51583 L -0.1191 0.6215 L -0.10642 0.68693 L -0.09045 0.75884 L -0.07934 0.84531 L -0.09688 0.91537 L -0.11597 0.97664 L -0.13976 1.03375 L -0.14601 1.08023 L -0.13177 1.1563 L -0.12379 1.21757 L -0.11111 1.28531 L -0.10642 1.31907 " pathEditMode="relative" ptsTypes="AAAAAAAAAAAAAAAAAA">
                                          <p:cBhvr>
                                            <p:cTn id="58" dur="6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94000"/>
                                </p:stCondLst>
                                <p:childTnLst>
                                  <p:par>
                                    <p:cTn id="60" presetID="6" presetClass="emph" presetSubtype="0" repeatCount="indefinite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61" dur="200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0" presetClass="path" presetSubtype="0" repeatCount="indefinite" accel="2800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0 0 L -0.01597 0.11838 L -0.0349 0.24739 L -0.09531 0.31907 L -0.12066 0.42497 L -0.1382 0.51583 L -0.1191 0.6215 L -0.10642 0.68693 L -0.09045 0.75884 L -0.07934 0.84531 L -0.09688 0.91537 L -0.11597 0.97664 L -0.13976 1.03375 L -0.14601 1.08023 L -0.13177 1.1563 L -0.12379 1.21757 L -0.11111 1.28531 L -0.10642 1.31907 " pathEditMode="relative" ptsTypes="AAAAAAAAAAAAAAAAAA">
                                          <p:cBhvr>
                                            <p:cTn id="63" dur="6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100100"/>
                                </p:stCondLst>
                                <p:childTnLst>
                                  <p:par>
                                    <p:cTn id="65" presetID="6" presetClass="emph" presetSubtype="0" repeatCount="indefinite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66" dur="200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7" presetID="6" presetClass="emph" presetSubtype="0" repeatCount="indefinite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68" dur="200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9" presetID="0" presetClass="path" presetSubtype="0" repeatCount="indefinite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6788 4.56647E-6 L 0.09323 0.20601 L 0.10017 0.33849 L 0.09809 0.43352 L 0.08802 0.49017 L 0.07899 0.61341 L 0.0868 0.68693 L 0.11076 0.80069 L 0.11024 0.87653 L 0.10469 0.94057 L 0.0868 0.99028 L 0.07969 1.0682 L 0.08003 1.1845 " pathEditMode="relative" rAng="0" ptsTypes="AAAAAAAAAAAAA">
                                          <p:cBhvr>
                                            <p:cTn id="70" dur="1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35" y="592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0" presetClass="path" presetSubtype="0" repeatCount="indefinite" accel="28025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2.22222E-6 1.6763E-6 L -0.00729 0.11838 L -0.01563 0.2474 L -0.04271 0.31907 L -0.054 0.42497 L -0.06181 0.51584 L -0.0533 0.6215 L -0.04775 0.68693 L -0.04045 0.75884 L -0.03559 0.84532 L -0.0434 0.91537 L -0.05191 0.97665 L -0.0625 1.03376 L -0.06528 1.08023 L -0.05903 1.1563 L -0.05538 1.21757 L -0.04983 1.28532 L -0.04775 1.31907 " pathEditMode="relative" rAng="0" ptsTypes="AAAAAAAAAAAAAAAAAA">
                                          <p:cBhvr>
                                            <p:cTn id="72" dur="81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264" y="6594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0" presetClass="path" presetSubtype="0" repeatCount="indefinite" accel="3100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0.01771 0.00324 L 0 0.41896 L 0.04618 0.60509 L 0.03576 0.74728 L 0.07743 0.9378 L 0.06267 1.03584 L 0.07309 1.13064 L 0.13038 1.3096 " pathEditMode="relative" rAng="-122291" ptsTypes="AAAAAAAA">
                                          <p:cBhvr>
                                            <p:cTn id="74" dur="5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396" y="6531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6" presetClass="emph" presetSubtype="0" repeatCount="indefinite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76" dur="200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7" presetID="0" presetClass="path" presetSubtype="0" repeatCount="indefinite" decel="67045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0.12205 0.00162 L 0.05191 0.4074 L 0.0573 0.60347 L 0.01754 0.73618 L 0.01771 0.93457 L -0.01701 1.02312 L -0.02691 1.11792 L -0.00937 1.31121 " pathEditMode="relative" rAng="850140" ptsTypes="AAAAAAAA">
                                          <p:cBhvr>
                                            <p:cTn id="78" dur="88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80" y="6548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6" presetClass="emph" presetSubtype="0" repeatCount="indefinite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80" dur="200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1" presetID="6" presetClass="emph" presetSubtype="0" repeatCount="indefinite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82" dur="2000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3" presetID="0" presetClass="path" presetSubtype="0" repeatCount="indefinite" accel="3100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0 0 L 0.00643 0.41642 L 0.04757 0.60462 L 0.03334 0.74636 L 0.0698 0.93873 L 0.05243 1.03584 L 0.06025 1.1311 L 0.11268 1.31283 " pathEditMode="relative" ptsTypes="AAAAAAAA">
                                          <p:cBhvr>
                                            <p:cTn id="84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5" presetID="6" presetClass="emph" presetSubtype="0" repeatCount="indefinite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86" dur="200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7" presetID="0" presetClass="path" presetSubtype="0" repeatCount="indefinite" accel="3100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0.10347 -0.00047 L 0.08489 0.41526 L 0.09097 0.60439 L 0.07847 0.74543 L 0.08246 0.93849 L 0.07118 1.03491 L 0.06944 1.13017 L 0.07986 1.31329 " pathEditMode="relative" rAng="230214" ptsTypes="AAAAAAAA">
                                          <p:cBhvr>
                                            <p:cTn id="88" dur="10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81" y="6568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9" presetID="26" presetClass="emph" presetSubtype="0" repeatCount="indefinite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0" dur="500" tmFilter="0, 0; .2, .5; .8, .5; 1, 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1" dur="250" autoRev="1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2" presetID="26" presetClass="emph" presetSubtype="0" repeatCount="indefinite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3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4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5" presetID="26" presetClass="emph" presetSubtype="0" repeatCount="indefinite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6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7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8" presetID="26" presetClass="emph" presetSubtype="0" repeatCount="indefinite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9" dur="500" tmFilter="0, 0; .2, .5; .8, .5; 1, 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0" dur="250" autoRev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1" presetID="26" presetClass="emph" presetSubtype="0" repeatCount="indefinite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2" dur="500" tmFilter="0, 0; .2, .5; .8, .5; 1, 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3" dur="250" autoRev="1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4" presetID="26" presetClass="emph" presetSubtype="0" repeatCount="indefinite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5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6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7" presetID="26" presetClass="emph" presetSubtype="0" repeatCount="indefinite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8" dur="5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9" dur="25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0" presetID="26" presetClass="emph" presetSubtype="0" repeatCount="indefinite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1" dur="500" tmFilter="0, 0; .2, .5; .8, .5; 1, 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2" dur="250" autoRev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3" presetID="26" presetClass="emph" presetSubtype="0" repeatCount="indefinite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4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5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6" presetID="26" presetClass="emph" presetSubtype="0" repeatCount="indefinite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7" dur="500" tmFilter="0, 0; .2, .5; .8, .5; 1, 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8" dur="250" autoRev="1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9" presetID="26" presetClass="emph" presetSubtype="0" repeatCount="indefinite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0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1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2" presetID="26" presetClass="emph" presetSubtype="0" repeatCount="indefinite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3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4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5" presetID="26" presetClass="emph" presetSubtype="0" repeatCount="indefinite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6" dur="500" tmFilter="0, 0; .2, .5; .8, .5; 1, 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7" dur="250" autoRev="1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8" presetID="26" presetClass="emph" presetSubtype="0" repeatCount="indefinite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9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0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1" presetID="26" presetClass="emph" presetSubtype="0" repeatCount="indefinite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2" dur="500" tmFilter="0, 0; .2, .5; .8, .5; 1, 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3" dur="250" autoRev="1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4" presetID="26" presetClass="emph" presetSubtype="0" repeatCount="indefinite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5" dur="500" tmFilter="0, 0; .2, .5; .8, .5; 1, 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6" dur="250" autoRev="1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7" presetID="26" presetClass="emph" presetSubtype="0" repeatCount="indefinite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8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9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0" presetID="26" presetClass="emph" presetSubtype="0" repeatCount="indefinite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1" dur="50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2" dur="250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29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Scaling</a:t>
            </a:r>
            <a:r>
              <a:rPr lang="en-US" baseline="0" dirty="0" smtClean="0"/>
              <a:t> Individual </a:t>
            </a:r>
            <a:r>
              <a:rPr lang="en-US" dirty="0" smtClean="0"/>
              <a:t>Groups </a:t>
            </a:r>
            <a:r>
              <a:rPr lang="en-US" baseline="0" dirty="0" smtClean="0"/>
              <a:t>or Objects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040188" cy="639762"/>
          </a:xfrm>
        </p:spPr>
        <p:txBody>
          <a:bodyPr/>
          <a:lstStyle/>
          <a:p>
            <a:pPr algn="ctr"/>
            <a:r>
              <a:rPr lang="en-US" dirty="0" smtClean="0"/>
              <a:t>Scaling Individual Groups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200150"/>
            <a:ext cx="4041775" cy="639762"/>
          </a:xfrm>
        </p:spPr>
        <p:txBody>
          <a:bodyPr/>
          <a:lstStyle/>
          <a:p>
            <a:pPr algn="ctr"/>
            <a:r>
              <a:rPr lang="en-US" dirty="0" smtClean="0"/>
              <a:t>Scaling Objects or CAD</a:t>
            </a:r>
            <a:endParaRPr lang="en-US" dirty="0"/>
          </a:p>
        </p:txBody>
      </p:sp>
      <p:pic>
        <p:nvPicPr>
          <p:cNvPr id="2054" name="Picture 6" descr="C:\Users\Zach\AppData\Local\Temp\SNAGHTML1023c749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860" y="1839912"/>
            <a:ext cx="3602104" cy="39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Zach\AppData\Local\Temp\SNAGHTML10241652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42" y="1839912"/>
            <a:ext cx="3602104" cy="39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81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Scale at the Instrument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8" descr="C:\Users\Zach\AppData\Local\Temp\SNAGHTMLf6c74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" y="1066800"/>
            <a:ext cx="6095238" cy="327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C:\Users\Zach\AppData\Local\Temp\SNAGHTMLf6d0e4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762" y="1828800"/>
            <a:ext cx="6095238" cy="327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C:\Users\Zach\AppData\Local\Temp\SNAGHTMLf6d8d9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762" y="2590800"/>
            <a:ext cx="6095238" cy="327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40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Scale at the Instrument</a:t>
            </a:r>
            <a:endParaRPr lang="en-US" dirty="0"/>
          </a:p>
        </p:txBody>
      </p:sp>
      <p:pic>
        <p:nvPicPr>
          <p:cNvPr id="3074" name="Picture 2" descr="C:\Users\Zach\AppData\Local\Temp\SNAGHTML102832d7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524000"/>
            <a:ext cx="2685714" cy="409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Zach\AppData\Local\Temp\SNAGHTML10289f4f.PN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3428999" y="2096453"/>
            <a:ext cx="5456275" cy="293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Zach\AppData\Local\Temp\SNAGHTML10289f4f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74" r="86041" b="36506"/>
          <a:stretch/>
        </p:blipFill>
        <p:spPr bwMode="auto">
          <a:xfrm>
            <a:off x="3886200" y="4001453"/>
            <a:ext cx="2127422" cy="74707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/>
          <p:cNvSpPr/>
          <p:nvPr/>
        </p:nvSpPr>
        <p:spPr>
          <a:xfrm>
            <a:off x="3963322" y="4344353"/>
            <a:ext cx="2050300" cy="381000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114800" y="1732832"/>
            <a:ext cx="4647278" cy="1428214"/>
          </a:xfrm>
          <a:prstGeom prst="ellipse">
            <a:avLst/>
          </a:prstGeom>
          <a:solidFill>
            <a:srgbClr val="FFFFFF">
              <a:alpha val="50196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SA will always note instruments which have been scaled in the </a:t>
            </a:r>
            <a:r>
              <a:rPr lang="en-US" sz="2000" dirty="0" err="1" smtClean="0"/>
              <a:t>treebar</a:t>
            </a:r>
            <a:endParaRPr lang="en-US" sz="2000" dirty="0"/>
          </a:p>
        </p:txBody>
      </p:sp>
      <p:cxnSp>
        <p:nvCxnSpPr>
          <p:cNvPr id="15" name="Straight Arrow Connector 14"/>
          <p:cNvCxnSpPr>
            <a:stCxn id="14" idx="4"/>
            <a:endCxn id="13" idx="7"/>
          </p:cNvCxnSpPr>
          <p:nvPr/>
        </p:nvCxnSpPr>
        <p:spPr>
          <a:xfrm flipH="1">
            <a:off x="5713363" y="3161046"/>
            <a:ext cx="725076" cy="1239103"/>
          </a:xfrm>
          <a:prstGeom prst="straightConnector1">
            <a:avLst/>
          </a:prstGeom>
          <a:ln w="76200">
            <a:solidFill>
              <a:schemeClr val="accent2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505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Set Scale?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228600" y="3212432"/>
            <a:ext cx="8305800" cy="2667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At </a:t>
            </a:r>
            <a:r>
              <a:rPr lang="en-US" sz="2400" dirty="0" smtClean="0"/>
              <a:t>subsequent </a:t>
            </a:r>
            <a:r>
              <a:rPr lang="en-US" sz="2400" dirty="0" err="1" smtClean="0"/>
              <a:t>tieins</a:t>
            </a:r>
            <a:r>
              <a:rPr lang="en-US" sz="2400" dirty="0" smtClean="0"/>
              <a:t>, station moves, </a:t>
            </a:r>
            <a:r>
              <a:rPr lang="en-US" sz="2400" dirty="0" smtClean="0"/>
              <a:t>or after failed drift </a:t>
            </a:r>
            <a:r>
              <a:rPr lang="en-US" sz="2400" dirty="0" smtClean="0"/>
              <a:t>checks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>
                <a:solidFill>
                  <a:schemeClr val="tx2"/>
                </a:solidFill>
              </a:rPr>
              <a:t>Using measured temperature, scale bars, </a:t>
            </a:r>
            <a:r>
              <a:rPr lang="en-US" sz="1800" dirty="0" smtClean="0">
                <a:solidFill>
                  <a:schemeClr val="tx2"/>
                </a:solidFill>
              </a:rPr>
              <a:t>or floating scale</a:t>
            </a:r>
          </a:p>
          <a:p>
            <a:pPr>
              <a:buClr>
                <a:schemeClr val="accent3"/>
              </a:buClr>
              <a:buFont typeface="Wingdings" pitchFamily="2" charset="2"/>
              <a:buChar char=""/>
            </a:pPr>
            <a:r>
              <a:rPr lang="en-US" sz="1800" dirty="0" smtClean="0">
                <a:solidFill>
                  <a:schemeClr val="accent3"/>
                </a:solidFill>
              </a:rPr>
              <a:t>Floating scale can correct scale drift</a:t>
            </a:r>
          </a:p>
          <a:p>
            <a:pPr marL="0" indent="0">
              <a:buNone/>
            </a:pPr>
            <a:r>
              <a:rPr lang="en-US" sz="2400" dirty="0" smtClean="0"/>
              <a:t>At the end of the </a:t>
            </a:r>
            <a:r>
              <a:rPr lang="en-US" sz="2400" dirty="0" smtClean="0"/>
              <a:t>measurement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>
                <a:solidFill>
                  <a:schemeClr val="tx2"/>
                </a:solidFill>
              </a:rPr>
              <a:t>Using averaged </a:t>
            </a:r>
            <a:r>
              <a:rPr lang="en-US" sz="1800" dirty="0" smtClean="0">
                <a:solidFill>
                  <a:schemeClr val="tx2"/>
                </a:solidFill>
              </a:rPr>
              <a:t>temperature</a:t>
            </a:r>
          </a:p>
          <a:p>
            <a:pPr>
              <a:buClr>
                <a:schemeClr val="accent3"/>
              </a:buClr>
              <a:buFont typeface="Wingdings" pitchFamily="2" charset="2"/>
              <a:buChar char=""/>
            </a:pPr>
            <a:r>
              <a:rPr lang="en-US" sz="1800" dirty="0" smtClean="0">
                <a:solidFill>
                  <a:schemeClr val="accent3"/>
                </a:solidFill>
              </a:rPr>
              <a:t>When part temperature changes are unavoidable, this may be your best option</a:t>
            </a:r>
          </a:p>
          <a:p>
            <a:pPr>
              <a:buClr>
                <a:schemeClr val="accent6"/>
              </a:buClr>
              <a:buFont typeface="Arial" pitchFamily="34" charset="0"/>
              <a:buChar char="!"/>
            </a:pPr>
            <a:r>
              <a:rPr lang="en-US" sz="1800" dirty="0" smtClean="0">
                <a:solidFill>
                  <a:schemeClr val="accent2"/>
                </a:solidFill>
              </a:rPr>
              <a:t>Verification, analysis, and construction geometry will all need to be done after scaling is performed</a:t>
            </a:r>
          </a:p>
        </p:txBody>
      </p:sp>
      <p:pic>
        <p:nvPicPr>
          <p:cNvPr id="6148" name="Picture 4" descr="C:\Users\Zach\AppData\Local\Temp\SNAGHTML13a7c73b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822" y="1295400"/>
            <a:ext cx="3879177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ontent Placeholder 9"/>
          <p:cNvSpPr txBox="1">
            <a:spLocks/>
          </p:cNvSpPr>
          <p:nvPr/>
        </p:nvSpPr>
        <p:spPr>
          <a:xfrm>
            <a:off x="228600" y="990600"/>
            <a:ext cx="5181600" cy="2209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At the start of the </a:t>
            </a:r>
            <a:r>
              <a:rPr lang="en-US" sz="2400" dirty="0" smtClean="0"/>
              <a:t>measurement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>
                <a:solidFill>
                  <a:schemeClr val="tx2"/>
                </a:solidFill>
              </a:rPr>
              <a:t>Using measured </a:t>
            </a:r>
            <a:r>
              <a:rPr lang="en-US" sz="1800" dirty="0" smtClean="0">
                <a:solidFill>
                  <a:schemeClr val="tx2"/>
                </a:solidFill>
              </a:rPr>
              <a:t>temperature or scale </a:t>
            </a:r>
            <a:r>
              <a:rPr lang="en-US" sz="1800" dirty="0" smtClean="0">
                <a:solidFill>
                  <a:schemeClr val="tx2"/>
                </a:solidFill>
              </a:rPr>
              <a:t>bars</a:t>
            </a:r>
            <a:endParaRPr lang="en-US" sz="1800" dirty="0" smtClean="0">
              <a:solidFill>
                <a:schemeClr val="tx2"/>
              </a:solidFill>
            </a:endParaRPr>
          </a:p>
          <a:p>
            <a:pPr>
              <a:buClr>
                <a:schemeClr val="accent3"/>
              </a:buClr>
              <a:buFont typeface="Wingdings" pitchFamily="2" charset="2"/>
              <a:buChar char=""/>
            </a:pPr>
            <a:r>
              <a:rPr lang="en-US" sz="1800" dirty="0" smtClean="0">
                <a:solidFill>
                  <a:schemeClr val="accent3"/>
                </a:solidFill>
              </a:rPr>
              <a:t>All measurements are corrected as you take them</a:t>
            </a:r>
          </a:p>
          <a:p>
            <a:pPr>
              <a:buClr>
                <a:schemeClr val="accent3"/>
              </a:buClr>
              <a:buFont typeface="Wingdings" pitchFamily="2" charset="2"/>
              <a:buChar char=""/>
            </a:pPr>
            <a:r>
              <a:rPr lang="en-US" sz="1800" dirty="0" smtClean="0">
                <a:solidFill>
                  <a:schemeClr val="accent3"/>
                </a:solidFill>
              </a:rPr>
              <a:t>Constructed objects using measured data will use the scale at the time of construction</a:t>
            </a:r>
          </a:p>
          <a:p>
            <a:pPr>
              <a:buClr>
                <a:schemeClr val="accent3"/>
              </a:buClr>
              <a:buFont typeface="Wingdings" pitchFamily="2" charset="2"/>
              <a:buChar char=""/>
            </a:pPr>
            <a:r>
              <a:rPr lang="en-US" sz="1800" dirty="0" smtClean="0">
                <a:solidFill>
                  <a:schemeClr val="accent3"/>
                </a:solidFill>
              </a:rPr>
              <a:t>Instrument location, fits, &amp; co-ordinate systems will all use the defined scale</a:t>
            </a:r>
          </a:p>
        </p:txBody>
      </p:sp>
    </p:spTree>
    <p:extLst>
      <p:ext uri="{BB962C8B-B14F-4D97-AF65-F5344CB8AC3E}">
        <p14:creationId xmlns:p14="http://schemas.microsoft.com/office/powerpoint/2010/main" val="280480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21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Floating</a:t>
            </a:r>
            <a:r>
              <a:rPr lang="en-US" baseline="0" dirty="0" smtClean="0"/>
              <a:t>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65400"/>
            <a:ext cx="4038600" cy="47607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A.K.A. “7-DOF Fit”</a:t>
            </a:r>
          </a:p>
          <a:p>
            <a:pPr marL="0" indent="0">
              <a:buNone/>
            </a:pPr>
            <a:r>
              <a:rPr lang="en-US" dirty="0" smtClean="0"/>
              <a:t>Use When…</a:t>
            </a:r>
          </a:p>
          <a:p>
            <a:pPr>
              <a:buClr>
                <a:schemeClr val="accent3"/>
              </a:buClr>
              <a:buFont typeface="Wingdings" pitchFamily="2" charset="2"/>
              <a:buChar char="ü"/>
            </a:pPr>
            <a:r>
              <a:rPr lang="en-US" dirty="0" smtClean="0"/>
              <a:t>Moving Station and refitting to previous measurements</a:t>
            </a:r>
          </a:p>
          <a:p>
            <a:pPr>
              <a:buClr>
                <a:schemeClr val="accent3"/>
              </a:buClr>
              <a:buFont typeface="Wingdings" pitchFamily="2" charset="2"/>
              <a:buChar char="ü"/>
            </a:pPr>
            <a:r>
              <a:rPr lang="en-US" dirty="0" smtClean="0"/>
              <a:t>Part reference system has already been established at design conditions by previous measurements</a:t>
            </a:r>
          </a:p>
          <a:p>
            <a:pPr marL="0" indent="0">
              <a:buNone/>
            </a:pPr>
            <a:r>
              <a:rPr lang="en-US" dirty="0" smtClean="0"/>
              <a:t>Do not use when…</a:t>
            </a:r>
          </a:p>
          <a:p>
            <a:pPr>
              <a:buClr>
                <a:schemeClr val="accent2"/>
              </a:buClr>
              <a:buFont typeface="Wingdings" pitchFamily="2" charset="2"/>
              <a:buChar char="û"/>
            </a:pPr>
            <a:r>
              <a:rPr lang="en-US" dirty="0" smtClean="0"/>
              <a:t>Part Scale has not yet been determined</a:t>
            </a:r>
            <a:endParaRPr lang="en-US" dirty="0"/>
          </a:p>
        </p:txBody>
      </p:sp>
      <p:pic>
        <p:nvPicPr>
          <p:cNvPr id="9220" name="Picture 4" descr="C:\Users\Zach\AppData\Local\Temp\SNAGHTML141b9d60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560" y="1447800"/>
            <a:ext cx="4691040" cy="424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5257800" y="1676400"/>
            <a:ext cx="609600" cy="381000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867400" y="3200400"/>
            <a:ext cx="2819400" cy="381000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15242" y="629653"/>
            <a:ext cx="2045594" cy="624423"/>
          </a:xfrm>
          <a:prstGeom prst="snip2DiagRect">
            <a:avLst/>
          </a:prstGeom>
          <a:solidFill>
            <a:srgbClr val="FFFFFF">
              <a:alpha val="50196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/>
              <a:t>Enable Here</a:t>
            </a:r>
            <a:endParaRPr lang="en-US" sz="2800" dirty="0"/>
          </a:p>
        </p:txBody>
      </p:sp>
      <p:cxnSp>
        <p:nvCxnSpPr>
          <p:cNvPr id="10" name="Straight Arrow Connector 9"/>
          <p:cNvCxnSpPr>
            <a:stCxn id="7" idx="2"/>
            <a:endCxn id="6" idx="7"/>
          </p:cNvCxnSpPr>
          <p:nvPr/>
        </p:nvCxnSpPr>
        <p:spPr>
          <a:xfrm flipH="1">
            <a:off x="5778126" y="941865"/>
            <a:ext cx="1037116" cy="790331"/>
          </a:xfrm>
          <a:prstGeom prst="straightConnector1">
            <a:avLst/>
          </a:prstGeom>
          <a:ln w="76200">
            <a:solidFill>
              <a:schemeClr val="accent2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815242" y="4876800"/>
            <a:ext cx="1897574" cy="624423"/>
          </a:xfrm>
          <a:prstGeom prst="snip2DiagRect">
            <a:avLst/>
          </a:prstGeom>
          <a:solidFill>
            <a:srgbClr val="FFFFFF">
              <a:alpha val="50196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/>
              <a:t>Verify Here</a:t>
            </a:r>
            <a:endParaRPr lang="en-US" sz="2800" dirty="0"/>
          </a:p>
        </p:txBody>
      </p:sp>
      <p:cxnSp>
        <p:nvCxnSpPr>
          <p:cNvPr id="16" name="Straight Arrow Connector 15"/>
          <p:cNvCxnSpPr>
            <a:stCxn id="15" idx="3"/>
            <a:endCxn id="9" idx="5"/>
          </p:cNvCxnSpPr>
          <p:nvPr/>
        </p:nvCxnSpPr>
        <p:spPr>
          <a:xfrm flipV="1">
            <a:off x="7764029" y="3525604"/>
            <a:ext cx="509879" cy="1351196"/>
          </a:xfrm>
          <a:prstGeom prst="straightConnector1">
            <a:avLst/>
          </a:prstGeom>
          <a:ln w="76200">
            <a:solidFill>
              <a:schemeClr val="accent2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0223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7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:\Users\Zach\AppData\Local\Temp\SNAGHTML14391464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02541"/>
            <a:ext cx="5791200" cy="417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Zach\AppData\Local\Temp\SNAGHTML1439a07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057" y="2597838"/>
            <a:ext cx="1875279" cy="326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Floating</a:t>
            </a:r>
            <a:r>
              <a:rPr lang="en-US" baseline="0" dirty="0" smtClean="0"/>
              <a:t> Scale in USMN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124818"/>
            <a:ext cx="8763000" cy="4760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Scale can also be solved for when using USMN…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819400" y="3139288"/>
            <a:ext cx="914400" cy="381000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102471" y="3612817"/>
            <a:ext cx="1970904" cy="619802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905464" y="1600200"/>
            <a:ext cx="2045594" cy="624423"/>
          </a:xfrm>
          <a:prstGeom prst="snip2DiagRect">
            <a:avLst/>
          </a:prstGeom>
          <a:solidFill>
            <a:srgbClr val="FFFFFF">
              <a:alpha val="50196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/>
              <a:t>Enable Here</a:t>
            </a:r>
            <a:endParaRPr lang="en-US" sz="2800" dirty="0"/>
          </a:p>
        </p:txBody>
      </p:sp>
      <p:cxnSp>
        <p:nvCxnSpPr>
          <p:cNvPr id="10" name="Straight Arrow Connector 9"/>
          <p:cNvCxnSpPr>
            <a:stCxn id="7" idx="2"/>
            <a:endCxn id="6" idx="7"/>
          </p:cNvCxnSpPr>
          <p:nvPr/>
        </p:nvCxnSpPr>
        <p:spPr>
          <a:xfrm flipH="1">
            <a:off x="3599889" y="1912412"/>
            <a:ext cx="3305575" cy="1282672"/>
          </a:xfrm>
          <a:prstGeom prst="straightConnector1">
            <a:avLst/>
          </a:prstGeom>
          <a:ln w="76200">
            <a:solidFill>
              <a:schemeClr val="accent2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2"/>
          </p:cNvCxnSpPr>
          <p:nvPr/>
        </p:nvCxnSpPr>
        <p:spPr>
          <a:xfrm flipH="1">
            <a:off x="5252676" y="1912412"/>
            <a:ext cx="1652788" cy="1918593"/>
          </a:xfrm>
          <a:prstGeom prst="straightConnector1">
            <a:avLst/>
          </a:prstGeom>
          <a:ln w="76200">
            <a:solidFill>
              <a:schemeClr val="accent2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6856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Step Best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For the initial measurement, set scale based on part temperature</a:t>
            </a:r>
          </a:p>
          <a:p>
            <a:pPr marL="457200" lvl="1" indent="0">
              <a:buClr>
                <a:schemeClr val="accent3"/>
              </a:buClr>
              <a:buNone/>
            </a:pPr>
            <a:r>
              <a:rPr lang="en-US" sz="1800" dirty="0" err="1"/>
              <a:t>Instrument</a:t>
            </a:r>
            <a:r>
              <a:rPr lang="en-US" sz="1800" dirty="0" err="1">
                <a:sym typeface="Wingdings" pitchFamily="2" charset="2"/>
              </a:rPr>
              <a:t>Properties</a:t>
            </a:r>
            <a:r>
              <a:rPr lang="en-US" sz="1800" dirty="0">
                <a:sym typeface="Wingdings" pitchFamily="2" charset="2"/>
              </a:rPr>
              <a:t> &amp; Set Scale Manually</a:t>
            </a:r>
          </a:p>
          <a:p>
            <a:pPr marL="457200" lvl="1" indent="0">
              <a:buClr>
                <a:schemeClr val="accent3"/>
              </a:buClr>
              <a:buNone/>
            </a:pPr>
            <a:r>
              <a:rPr lang="en-US" sz="1800" dirty="0" err="1">
                <a:sym typeface="Wingdings" pitchFamily="2" charset="2"/>
              </a:rPr>
              <a:t>InstrumentLocateBestFit</a:t>
            </a:r>
            <a:r>
              <a:rPr lang="en-US" sz="1800" dirty="0">
                <a:sym typeface="Wingdings" pitchFamily="2" charset="2"/>
              </a:rPr>
              <a:t> &amp; Set Scale Manually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When tying in for subsequent measurements or performing a station move, float scale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If a drift check fails, always evaluate scale</a:t>
            </a:r>
          </a:p>
        </p:txBody>
      </p:sp>
    </p:spTree>
    <p:extLst>
      <p:ext uri="{BB962C8B-B14F-4D97-AF65-F5344CB8AC3E}">
        <p14:creationId xmlns:p14="http://schemas.microsoft.com/office/powerpoint/2010/main" val="32100496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Examples…</a:t>
            </a:r>
            <a:endParaRPr lang="en-US" dirty="0"/>
          </a:p>
        </p:txBody>
      </p:sp>
      <p:pic>
        <p:nvPicPr>
          <p:cNvPr id="10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21" y="914400"/>
            <a:ext cx="5292166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24" y="2362200"/>
            <a:ext cx="5294376" cy="350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77204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4876800"/>
          </a:xfrm>
        </p:spPr>
        <p:txBody>
          <a:bodyPr anchor="ctr">
            <a:normAutofit/>
          </a:bodyPr>
          <a:lstStyle/>
          <a:p>
            <a:pPr lvl="1" algn="ctr">
              <a:buNone/>
            </a:pPr>
            <a:r>
              <a:rPr lang="en-US" sz="5400" b="1" dirty="0" smtClean="0">
                <a:solidFill>
                  <a:schemeClr val="tx2"/>
                </a:solidFill>
              </a:rPr>
              <a:t>Questions?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581400"/>
            <a:ext cx="7772400" cy="13716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Thank You</a:t>
            </a:r>
            <a:endParaRPr lang="en-US" sz="3600" b="1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8194" name="Picture 2" descr="http://blog.spacetec.org/wp-content/uploads/2011/08/Steel-Ruler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7" t="44084" r="25561" b="43132"/>
          <a:stretch/>
        </p:blipFill>
        <p:spPr bwMode="auto">
          <a:xfrm>
            <a:off x="0" y="5105400"/>
            <a:ext cx="9021194" cy="57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314921"/>
              </p:ext>
            </p:extLst>
          </p:nvPr>
        </p:nvGraphicFramePr>
        <p:xfrm>
          <a:off x="32657" y="1600200"/>
          <a:ext cx="9111343" cy="137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3962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Design at 20°C,</a:t>
            </a:r>
            <a:r>
              <a:rPr lang="en-US" baseline="0" dirty="0" smtClean="0"/>
              <a:t> measure at ?</a:t>
            </a:r>
          </a:p>
          <a:p>
            <a:pPr marL="0" indent="0">
              <a:buNone/>
            </a:pPr>
            <a:endParaRPr lang="en-US" sz="5400" baseline="0" dirty="0" smtClean="0"/>
          </a:p>
          <a:p>
            <a:r>
              <a:rPr lang="en-US" baseline="0" dirty="0" smtClean="0"/>
              <a:t>Materials will grow &amp; shrink w/ temperature</a:t>
            </a:r>
          </a:p>
          <a:p>
            <a:pPr marL="457200" lvl="1" indent="0" algn="ctr">
              <a:buNone/>
            </a:pPr>
            <a:r>
              <a:rPr lang="en-US" dirty="0" smtClean="0"/>
              <a:t>CTE </a:t>
            </a:r>
            <a:r>
              <a:rPr lang="en-US" dirty="0"/>
              <a:t>= Coefficient of Thermal </a:t>
            </a:r>
            <a:r>
              <a:rPr lang="en-US" dirty="0" smtClean="0"/>
              <a:t>Expansion</a:t>
            </a:r>
            <a:endParaRPr lang="en-US" baseline="0" dirty="0" smtClean="0"/>
          </a:p>
          <a:p>
            <a:r>
              <a:rPr lang="en-US" dirty="0" smtClean="0"/>
              <a:t>Grand assumption is that our materials are isotropic and CTE is linear</a:t>
            </a:r>
          </a:p>
          <a:p>
            <a:r>
              <a:rPr lang="en-US" dirty="0" smtClean="0"/>
              <a:t>1-(T</a:t>
            </a:r>
            <a:r>
              <a:rPr lang="en-US" baseline="-25000" dirty="0" smtClean="0"/>
              <a:t>meas</a:t>
            </a:r>
            <a:r>
              <a:rPr lang="en-US" dirty="0" smtClean="0"/>
              <a:t>-20°C)*CTE=Scale</a:t>
            </a: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46240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6" presetClass="emph" presetSubtype="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50000">
                                          <p:cBhvr>
                                            <p:cTn id="15" dur="2000" fill="hold"/>
                                            <p:tgtEl>
                                              <p:spTgt spid="819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Graphic spid="5" grpId="0">
            <p:bldAsOne/>
          </p:bldGraphic>
          <p:bldP spid="3" grpId="0" uiExpand="1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6" presetClass="emp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5" dur="2000" fill="hold"/>
                                            <p:tgtEl>
                                              <p:spTgt spid="819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Graphic spid="5" grpId="0">
            <p:bldAsOne/>
          </p:bldGraphic>
          <p:bldP spid="3" grpId="0" uiExpand="1" build="p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Instrument Weather Stations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32014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Most instruments have a weather station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Records temperature</a:t>
            </a:r>
            <a:r>
              <a:rPr lang="en-US" dirty="0" smtClean="0">
                <a:solidFill>
                  <a:schemeClr val="tx2"/>
                </a:solidFill>
              </a:rPr>
              <a:t>, pressure, &amp; humidity</a:t>
            </a:r>
          </a:p>
          <a:p>
            <a:r>
              <a:rPr lang="en-US" dirty="0" smtClean="0"/>
              <a:t>Instruments might also contain internal temperature </a:t>
            </a:r>
            <a:r>
              <a:rPr lang="en-US" dirty="0" smtClean="0"/>
              <a:t>sensors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Usually record temperature</a:t>
            </a:r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/>
              <a:t>These sensors compensate the instrument, not the component being measured</a:t>
            </a:r>
          </a:p>
        </p:txBody>
      </p:sp>
      <p:pic>
        <p:nvPicPr>
          <p:cNvPr id="4" name="Picture 8" descr="C:\Users\Zach\AppData\Local\Temp\SNAGHTML14611b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463143"/>
            <a:ext cx="3571875" cy="133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2209800" y="4885345"/>
            <a:ext cx="2050300" cy="381000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595257" y="4579979"/>
            <a:ext cx="2819400" cy="991731"/>
          </a:xfrm>
          <a:prstGeom prst="snip2DiagRect">
            <a:avLst/>
          </a:prstGeom>
          <a:solidFill>
            <a:srgbClr val="FFFFFF">
              <a:alpha val="50196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Instrument weather station information is always stored with the measurement</a:t>
            </a:r>
            <a:endParaRPr lang="en-US" sz="1600" dirty="0"/>
          </a:p>
        </p:txBody>
      </p:sp>
      <p:cxnSp>
        <p:nvCxnSpPr>
          <p:cNvPr id="7" name="Straight Arrow Connector 6"/>
          <p:cNvCxnSpPr>
            <a:stCxn id="6" idx="2"/>
            <a:endCxn id="5" idx="6"/>
          </p:cNvCxnSpPr>
          <p:nvPr/>
        </p:nvCxnSpPr>
        <p:spPr>
          <a:xfrm flipH="1">
            <a:off x="4260100" y="5075845"/>
            <a:ext cx="1335157" cy="0"/>
          </a:xfrm>
          <a:prstGeom prst="straightConnector1">
            <a:avLst/>
          </a:prstGeom>
          <a:ln w="76200">
            <a:solidFill>
              <a:schemeClr val="accent2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0536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1" y="1700231"/>
            <a:ext cx="7696199" cy="413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</a:t>
            </a:r>
            <a:r>
              <a:rPr lang="en-US" baseline="0" dirty="0" smtClean="0"/>
              <a:t> Important is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39624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CTE of Aluminum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~0.001”/100”length/</a:t>
            </a:r>
            <a:r>
              <a:rPr lang="en-US" dirty="0" err="1" smtClean="0"/>
              <a:t>degF</a:t>
            </a:r>
            <a:r>
              <a:rPr lang="en-US" baseline="30000" dirty="0" smtClean="0"/>
              <a:t>*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8375" y="5943600"/>
            <a:ext cx="1825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 dirty="0" smtClean="0">
                <a:solidFill>
                  <a:schemeClr val="bg1">
                    <a:lumMod val="50000"/>
                  </a:schemeClr>
                </a:solidFill>
              </a:rPr>
              <a:t>*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Actually it’s worse than that, but I like round numbers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nip Diagonal Corner Rectangle 3"/>
          <p:cNvSpPr/>
          <p:nvPr/>
        </p:nvSpPr>
        <p:spPr>
          <a:xfrm>
            <a:off x="2882900" y="3276600"/>
            <a:ext cx="4191000" cy="1730216"/>
          </a:xfrm>
          <a:prstGeom prst="snip2DiagRect">
            <a:avLst>
              <a:gd name="adj1" fmla="val 0"/>
              <a:gd name="adj2" fmla="val 25965"/>
            </a:avLst>
          </a:prstGeom>
          <a:solidFill>
            <a:srgbClr val="FFFFFF">
              <a:alpha val="54902"/>
            </a:srgbClr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Typical measurement uncertainty for 100” measurement = ~0.001”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5" t="9950" r="74611" b="65838"/>
          <a:stretch/>
        </p:blipFill>
        <p:spPr bwMode="auto">
          <a:xfrm>
            <a:off x="1995714" y="2122714"/>
            <a:ext cx="5116286" cy="1001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8387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02" b="94723" l="25186" r="705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359" t="2011" r="28678" b="5014"/>
          <a:stretch/>
        </p:blipFill>
        <p:spPr bwMode="auto">
          <a:xfrm>
            <a:off x="2971800" y="1143000"/>
            <a:ext cx="3879692" cy="441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30" t="71570" r="50602" b="5015"/>
          <a:stretch/>
        </p:blipFill>
        <p:spPr bwMode="auto">
          <a:xfrm>
            <a:off x="3491887" y="4430487"/>
            <a:ext cx="1491343" cy="1113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83" b="74011" l="26449" r="36107">
                        <a14:foregroundMark x1="31575" y1="4354" x2="35364" y2="14116"/>
                        <a14:foregroundMark x1="31204" y1="5277" x2="29569" y2="1583"/>
                        <a14:foregroundMark x1="32615" y1="4090" x2="36107" y2="12797"/>
                        <a14:foregroundMark x1="34918" y1="15040" x2="35067" y2="42084"/>
                        <a14:foregroundMark x1="34695" y1="42348" x2="35438" y2="57652"/>
                        <a14:foregroundMark x1="35438" y1="57916" x2="35587" y2="60158"/>
                        <a14:foregroundMark x1="35364" y1="35884" x2="35736" y2="53562"/>
                        <a14:foregroundMark x1="35438" y1="16755" x2="35438" y2="34960"/>
                        <a14:foregroundMark x1="34844" y1="4617" x2="34918" y2="13325"/>
                        <a14:foregroundMark x1="35364" y1="5013" x2="36107" y2="25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359" t="2010" r="62607" b="-8526"/>
          <a:stretch/>
        </p:blipFill>
        <p:spPr bwMode="auto">
          <a:xfrm>
            <a:off x="2971800" y="1152526"/>
            <a:ext cx="1015842" cy="506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71" t="41814" r="28678" b="26825"/>
          <a:stretch/>
        </p:blipFill>
        <p:spPr bwMode="auto">
          <a:xfrm>
            <a:off x="4644080" y="3037739"/>
            <a:ext cx="2207411" cy="149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962400"/>
          </a:xfrm>
        </p:spPr>
        <p:txBody>
          <a:bodyPr>
            <a:normAutofit/>
          </a:bodyPr>
          <a:lstStyle/>
          <a:p>
            <a:r>
              <a:rPr lang="en-US" dirty="0" smtClean="0"/>
              <a:t>No</a:t>
            </a:r>
          </a:p>
          <a:p>
            <a:r>
              <a:rPr lang="en-US" dirty="0" smtClean="0"/>
              <a:t>All methods of temperature compensation have inherent limitations. Components are not always one homogenous thing (bolted, riveted, welded, clamped, &amp; glued at all different orientations)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 parts</a:t>
            </a:r>
            <a:r>
              <a:rPr lang="en-US" baseline="0" dirty="0" smtClean="0"/>
              <a:t> really expand and contract linearly?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80886" y="1548825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254" y="4953000"/>
            <a:ext cx="91407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Sometimes you really do need a temperature controlled facility…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80697" y="17526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Do parts really expand and contract linearly with temperature?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14443"/>
      </p:ext>
    </p:extLst>
  </p:cSld>
  <p:clrMapOvr>
    <a:masterClrMapping/>
  </p:clrMapOvr>
  <p:transition spd="slow"/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0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" presetID="42" presetClass="path" presetSubtype="0" accel="84000" decel="1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2.22222E-6 L 0.01771 0.03148 " pathEditMode="relative" rAng="0" ptsTypes="AA">
                                          <p:cBhvr>
                                            <p:cTn id="19" dur="3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5" y="157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0" presetID="42" presetClass="path" presetSubtype="0" accel="57000" fill="hold" nodeType="withEffect" p14:presetBounceEnd="59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11111E-6 -4.07407E-6 L 0.08906 -0.02546 " pathEditMode="relative" rAng="0" ptsTypes="AA" p14:bounceEnd="59000">
                                          <p:cBhvr>
                                            <p:cTn id="21" dur="5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44" y="-127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2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40000">
                                          <p:cBhvr>
                                            <p:cTn id="2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 build="p"/>
          <p:bldP spid="2" grpId="0"/>
          <p:bldP spid="4" grpId="0"/>
          <p:bldP spid="5" grpId="0"/>
          <p:bldP spid="1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0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" presetID="42" presetClass="path" presetSubtype="0" accel="84000" decel="1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2.22222E-6 L 0.01771 0.03148 " pathEditMode="relative" rAng="0" ptsTypes="AA">
                                          <p:cBhvr>
                                            <p:cTn id="19" dur="3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5" y="157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0" presetID="42" presetClass="path" presetSubtype="0" accel="57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11111E-6 -4.07407E-6 L 0.08906 -0.02546 " pathEditMode="relative" rAng="0" ptsTypes="AA">
                                          <p:cBhvr>
                                            <p:cTn id="21" dur="5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44" y="-127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2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40000">
                                          <p:cBhvr>
                                            <p:cTn id="2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 build="p"/>
          <p:bldP spid="2" grpId="0"/>
          <p:bldP spid="4" grpId="0"/>
          <p:bldP spid="5" grpId="0"/>
          <p:bldP spid="10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9"/>
          <a:stretch/>
        </p:blipFill>
        <p:spPr bwMode="auto">
          <a:xfrm>
            <a:off x="7629524" y="0"/>
            <a:ext cx="1514475" cy="68580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9"/>
          <a:stretch/>
        </p:blipFill>
        <p:spPr bwMode="auto">
          <a:xfrm>
            <a:off x="7629525" y="0"/>
            <a:ext cx="1514475" cy="68580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scale bars?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7620000" cy="4572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300" dirty="0" smtClean="0"/>
              <a:t>Scale bars are an </a:t>
            </a:r>
            <a:r>
              <a:rPr lang="en-US" sz="3300" dirty="0" smtClean="0"/>
              <a:t>option </a:t>
            </a:r>
            <a:r>
              <a:rPr lang="en-US" sz="3300" dirty="0" smtClean="0"/>
              <a:t>for setting scale when…</a:t>
            </a:r>
          </a:p>
          <a:p>
            <a:pPr>
              <a:buClr>
                <a:schemeClr val="accent3"/>
              </a:buClr>
              <a:buFont typeface="Wingdings" pitchFamily="2" charset="2"/>
              <a:buChar char="ü"/>
            </a:pPr>
            <a:r>
              <a:rPr lang="en-US" dirty="0" smtClean="0"/>
              <a:t>They are the same material as the object being measured</a:t>
            </a:r>
          </a:p>
          <a:p>
            <a:pPr>
              <a:buClr>
                <a:schemeClr val="accent3"/>
              </a:buClr>
              <a:buFont typeface="Wingdings" pitchFamily="2" charset="2"/>
              <a:buChar char="ü"/>
            </a:pPr>
            <a:r>
              <a:rPr lang="en-US" dirty="0" smtClean="0"/>
              <a:t>They are at the same temperature as the object being measure</a:t>
            </a:r>
          </a:p>
          <a:p>
            <a:pPr>
              <a:buClr>
                <a:schemeClr val="accent3"/>
              </a:buClr>
              <a:buFont typeface="Wingdings" pitchFamily="2" charset="2"/>
              <a:buChar char="ü"/>
            </a:pPr>
            <a:r>
              <a:rPr lang="en-US" dirty="0" smtClean="0"/>
              <a:t>They are sufficiently long</a:t>
            </a:r>
          </a:p>
          <a:p>
            <a:pPr>
              <a:buClr>
                <a:schemeClr val="accent3"/>
              </a:buClr>
              <a:buFont typeface="Wingdings" pitchFamily="2" charset="2"/>
              <a:buChar char="ü"/>
            </a:pPr>
            <a:r>
              <a:rPr lang="en-US" dirty="0" smtClean="0"/>
              <a:t>There is more than one, or more than one set of measurements on the scale bar</a:t>
            </a:r>
          </a:p>
          <a:p>
            <a:pPr marL="0" indent="0">
              <a:buClr>
                <a:schemeClr val="accent3"/>
              </a:buClr>
              <a:buNone/>
            </a:pPr>
            <a:r>
              <a:rPr lang="en-US" sz="3300" dirty="0" smtClean="0"/>
              <a:t>Scale bars can make great </a:t>
            </a:r>
            <a:r>
              <a:rPr lang="en-US" sz="3300" dirty="0" smtClean="0"/>
              <a:t>thermometers</a:t>
            </a:r>
            <a:endParaRPr lang="en-US" sz="3300" dirty="0" smtClean="0"/>
          </a:p>
        </p:txBody>
      </p:sp>
    </p:spTree>
    <p:extLst>
      <p:ext uri="{BB962C8B-B14F-4D97-AF65-F5344CB8AC3E}">
        <p14:creationId xmlns:p14="http://schemas.microsoft.com/office/powerpoint/2010/main" val="37331564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to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962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First</a:t>
            </a:r>
            <a:r>
              <a:rPr lang="en-US" baseline="0" dirty="0" smtClean="0"/>
              <a:t> and most important, don’t change unless you know how you will affect downstream processes!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You may have somebody </a:t>
            </a:r>
            <a:r>
              <a:rPr lang="en-US" dirty="0" err="1" smtClean="0">
                <a:solidFill>
                  <a:schemeClr val="tx2"/>
                </a:solidFill>
              </a:rPr>
              <a:t>downsteam</a:t>
            </a:r>
            <a:r>
              <a:rPr lang="en-US" dirty="0" smtClean="0">
                <a:solidFill>
                  <a:schemeClr val="tx2"/>
                </a:solidFill>
              </a:rPr>
              <a:t> that is expecting uncompensated data. Why? Who knows, but it happens.</a:t>
            </a:r>
          </a:p>
          <a:p>
            <a:r>
              <a:rPr lang="en-US" dirty="0" smtClean="0"/>
              <a:t>Second, be consistent.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Scaling can be done different ways &amp; at different points in the process. Reduce uncertainty – use a consistent process</a:t>
            </a:r>
          </a:p>
          <a:p>
            <a:r>
              <a:rPr lang="en-US" dirty="0" smtClean="0"/>
              <a:t>Third, do not ALWAYS float scale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Floating scale is great, but first you need something have something to float it to</a:t>
            </a:r>
          </a:p>
        </p:txBody>
      </p:sp>
    </p:spTree>
    <p:extLst>
      <p:ext uri="{BB962C8B-B14F-4D97-AF65-F5344CB8AC3E}">
        <p14:creationId xmlns:p14="http://schemas.microsoft.com/office/powerpoint/2010/main" val="8052612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openclipart.org/image/1024px/svg_to_png/90865/paro_AL_pointing_righ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00800" y="360375"/>
            <a:ext cx="3271838" cy="699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really… what do I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808119" cy="3962400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3400" dirty="0" smtClean="0"/>
              <a:t>Set scale at the instrument </a:t>
            </a:r>
            <a:r>
              <a:rPr lang="en-US" sz="3400" dirty="0" smtClean="0"/>
              <a:t>level</a:t>
            </a:r>
            <a:br>
              <a:rPr lang="en-US" sz="3400" dirty="0" smtClean="0"/>
            </a:br>
            <a:r>
              <a:rPr lang="en-US" dirty="0" smtClean="0">
                <a:solidFill>
                  <a:schemeClr val="tx2"/>
                </a:solidFill>
              </a:rPr>
              <a:t>This </a:t>
            </a:r>
            <a:r>
              <a:rPr lang="en-US" dirty="0">
                <a:solidFill>
                  <a:schemeClr val="tx2"/>
                </a:solidFill>
              </a:rPr>
              <a:t>scales </a:t>
            </a:r>
            <a:r>
              <a:rPr lang="en-US" dirty="0" smtClean="0">
                <a:solidFill>
                  <a:schemeClr val="tx2"/>
                </a:solidFill>
              </a:rPr>
              <a:t>all measurements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3400" dirty="0" smtClean="0"/>
              <a:t>Scale </a:t>
            </a:r>
            <a:r>
              <a:rPr lang="en-US" sz="3400" dirty="0" smtClean="0"/>
              <a:t>point groups </a:t>
            </a:r>
            <a:r>
              <a:rPr lang="en-US" sz="3400" dirty="0" smtClean="0"/>
              <a:t>individually</a:t>
            </a:r>
            <a:br>
              <a:rPr lang="en-US" sz="3400" dirty="0" smtClean="0"/>
            </a:br>
            <a:r>
              <a:rPr lang="en-US" dirty="0" smtClean="0">
                <a:solidFill>
                  <a:schemeClr val="tx2"/>
                </a:solidFill>
              </a:rPr>
              <a:t>Copies and Scales selected point groups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3400" dirty="0" smtClean="0"/>
              <a:t>Scale </a:t>
            </a:r>
            <a:r>
              <a:rPr lang="en-US" sz="3400" dirty="0" err="1" smtClean="0"/>
              <a:t>Nominals</a:t>
            </a:r>
            <a:r>
              <a:rPr lang="en-US" sz="3400" dirty="0" smtClean="0"/>
              <a:t> or </a:t>
            </a:r>
            <a:r>
              <a:rPr lang="en-US" sz="3400" dirty="0" smtClean="0"/>
              <a:t>CAD</a:t>
            </a:r>
            <a:br>
              <a:rPr lang="en-US" sz="3400" dirty="0" smtClean="0"/>
            </a:br>
            <a:r>
              <a:rPr lang="en-US" dirty="0" smtClean="0">
                <a:solidFill>
                  <a:schemeClr val="tx2"/>
                </a:solidFill>
              </a:rPr>
              <a:t>Not </a:t>
            </a:r>
            <a:r>
              <a:rPr lang="en-US" dirty="0" smtClean="0">
                <a:solidFill>
                  <a:schemeClr val="tx2"/>
                </a:solidFill>
              </a:rPr>
              <a:t>common, but you can do it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04800" y="1524000"/>
            <a:ext cx="7391400" cy="1219200"/>
          </a:xfrm>
          <a:prstGeom prst="roundRect">
            <a:avLst/>
          </a:prstGeom>
          <a:noFill/>
          <a:ln w="762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openclipart.org/image/1024px/svg_to_png/91273/paro_AL_angr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84937" y="914400"/>
            <a:ext cx="2916287" cy="572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44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Step Best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39624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For the initial measurement, set scale based on part temperature</a:t>
            </a:r>
          </a:p>
          <a:p>
            <a:pPr marL="457200" lvl="1" indent="0">
              <a:buClr>
                <a:schemeClr val="accent3"/>
              </a:buClr>
              <a:buNone/>
            </a:pPr>
            <a:r>
              <a:rPr lang="en-US" sz="1800" dirty="0" err="1" smtClean="0"/>
              <a:t>Instrument</a:t>
            </a:r>
            <a:r>
              <a:rPr lang="en-US" sz="1800" dirty="0" err="1" smtClean="0">
                <a:sym typeface="Wingdings" pitchFamily="2" charset="2"/>
              </a:rPr>
              <a:t>Properties</a:t>
            </a:r>
            <a:r>
              <a:rPr lang="en-US" sz="1800" dirty="0" smtClean="0">
                <a:sym typeface="Wingdings" pitchFamily="2" charset="2"/>
              </a:rPr>
              <a:t> &amp; Set Scale Manually</a:t>
            </a:r>
          </a:p>
          <a:p>
            <a:pPr marL="457200" lvl="1" indent="0">
              <a:buClr>
                <a:schemeClr val="accent3"/>
              </a:buClr>
              <a:buNone/>
            </a:pPr>
            <a:r>
              <a:rPr lang="en-US" sz="1800" dirty="0" err="1" smtClean="0">
                <a:sym typeface="Wingdings" pitchFamily="2" charset="2"/>
              </a:rPr>
              <a:t>InstrumentLocateBestFit</a:t>
            </a:r>
            <a:r>
              <a:rPr lang="en-US" sz="1800" dirty="0" smtClean="0">
                <a:sym typeface="Wingdings" pitchFamily="2" charset="2"/>
              </a:rPr>
              <a:t> &amp; Set Scale Manually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When tying in for subsequent measurements or performing </a:t>
            </a:r>
            <a:r>
              <a:rPr lang="en-US" dirty="0" smtClean="0"/>
              <a:t>a station </a:t>
            </a:r>
            <a:r>
              <a:rPr lang="en-US" dirty="0" smtClean="0"/>
              <a:t>move, float </a:t>
            </a:r>
            <a:r>
              <a:rPr lang="en-US" dirty="0" smtClean="0"/>
              <a:t>scale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If a drift check fails, always </a:t>
            </a:r>
            <a:r>
              <a:rPr lang="en-US" dirty="0" smtClean="0"/>
              <a:t>evaluate scale</a:t>
            </a:r>
            <a:endParaRPr lang="en-US" dirty="0" smtClean="0"/>
          </a:p>
        </p:txBody>
      </p:sp>
      <p:pic>
        <p:nvPicPr>
          <p:cNvPr id="4098" name="Picture 2" descr="http://openclipart.org/image/1024px/svg_to_png/91651/paro_AL_sleep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28800" y="4350544"/>
            <a:ext cx="7315200" cy="250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74324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9221</TotalTime>
  <Words>654</Words>
  <Application>Microsoft Office PowerPoint</Application>
  <PresentationFormat>On-screen Show (4:3)</PresentationFormat>
  <Paragraphs>97</Paragraphs>
  <Slides>19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Scale and Temperature Compensation with SpatialAnalyzer</vt:lpstr>
      <vt:lpstr>Background</vt:lpstr>
      <vt:lpstr>Instrument Weather Stations</vt:lpstr>
      <vt:lpstr>How Important is Scale</vt:lpstr>
      <vt:lpstr>Do parts really expand and contract linearly?</vt:lpstr>
      <vt:lpstr>What about scale bars?</vt:lpstr>
      <vt:lpstr>So what to do?</vt:lpstr>
      <vt:lpstr>So, really… what do I do?</vt:lpstr>
      <vt:lpstr>3 Step Best Practice</vt:lpstr>
      <vt:lpstr>Scaling Individual Groups or Objects</vt:lpstr>
      <vt:lpstr>Setting Scale at the Instrument</vt:lpstr>
      <vt:lpstr>Setting Scale at the Instrument</vt:lpstr>
      <vt:lpstr>When to Set Scale?</vt:lpstr>
      <vt:lpstr>Floating Scale</vt:lpstr>
      <vt:lpstr>Floating Scale in USMN</vt:lpstr>
      <vt:lpstr>3 Step Best Practice</vt:lpstr>
      <vt:lpstr>Examples…</vt:lpstr>
      <vt:lpstr>PowerPoint Presentation</vt:lpstr>
      <vt:lpstr>Thank You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 - Scale and Temperature Compensation</dc:title>
  <dc:creator>Zach Rogers</dc:creator>
  <cp:keywords>SA User's Conference 2013</cp:keywords>
  <cp:lastModifiedBy>Zach Rogers</cp:lastModifiedBy>
  <cp:revision>320</cp:revision>
  <dcterms:created xsi:type="dcterms:W3CDTF">2012-04-19T18:01:28Z</dcterms:created>
  <dcterms:modified xsi:type="dcterms:W3CDTF">2013-04-11T20:37:05Z</dcterms:modified>
</cp:coreProperties>
</file>