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6" r:id="rId2"/>
    <p:sldId id="286" r:id="rId3"/>
    <p:sldId id="337" r:id="rId4"/>
    <p:sldId id="338" r:id="rId5"/>
    <p:sldId id="287" r:id="rId6"/>
    <p:sldId id="259" r:id="rId7"/>
    <p:sldId id="257" r:id="rId8"/>
    <p:sldId id="258" r:id="rId9"/>
    <p:sldId id="264" r:id="rId10"/>
    <p:sldId id="318" r:id="rId11"/>
    <p:sldId id="267" r:id="rId12"/>
    <p:sldId id="331" r:id="rId13"/>
    <p:sldId id="327" r:id="rId14"/>
    <p:sldId id="329" r:id="rId15"/>
    <p:sldId id="265" r:id="rId16"/>
    <p:sldId id="266" r:id="rId17"/>
    <p:sldId id="339" r:id="rId18"/>
    <p:sldId id="260" r:id="rId19"/>
    <p:sldId id="261" r:id="rId20"/>
    <p:sldId id="316" r:id="rId21"/>
    <p:sldId id="317" r:id="rId22"/>
    <p:sldId id="262" r:id="rId23"/>
    <p:sldId id="263" r:id="rId24"/>
    <p:sldId id="268" r:id="rId25"/>
    <p:sldId id="270" r:id="rId26"/>
    <p:sldId id="290" r:id="rId27"/>
    <p:sldId id="295" r:id="rId28"/>
    <p:sldId id="332" r:id="rId29"/>
    <p:sldId id="312" r:id="rId30"/>
    <p:sldId id="296" r:id="rId31"/>
    <p:sldId id="335" r:id="rId32"/>
    <p:sldId id="275" r:id="rId33"/>
    <p:sldId id="311" r:id="rId34"/>
    <p:sldId id="276" r:id="rId35"/>
    <p:sldId id="269" r:id="rId36"/>
    <p:sldId id="313" r:id="rId37"/>
    <p:sldId id="314" r:id="rId38"/>
    <p:sldId id="315" r:id="rId39"/>
    <p:sldId id="289" r:id="rId40"/>
    <p:sldId id="300" r:id="rId41"/>
    <p:sldId id="303" r:id="rId42"/>
    <p:sldId id="304" r:id="rId43"/>
    <p:sldId id="319" r:id="rId44"/>
    <p:sldId id="336" r:id="rId45"/>
    <p:sldId id="305" r:id="rId46"/>
    <p:sldId id="306" r:id="rId47"/>
    <p:sldId id="307" r:id="rId48"/>
    <p:sldId id="308" r:id="rId49"/>
    <p:sldId id="309" r:id="rId50"/>
    <p:sldId id="272" r:id="rId51"/>
    <p:sldId id="271" r:id="rId52"/>
    <p:sldId id="283" r:id="rId53"/>
    <p:sldId id="277" r:id="rId54"/>
    <p:sldId id="278" r:id="rId55"/>
    <p:sldId id="279" r:id="rId56"/>
    <p:sldId id="280" r:id="rId57"/>
    <p:sldId id="273" r:id="rId58"/>
    <p:sldId id="274" r:id="rId59"/>
    <p:sldId id="281" r:id="rId60"/>
    <p:sldId id="282" r:id="rId61"/>
    <p:sldId id="284" r:id="rId62"/>
    <p:sldId id="325" r:id="rId63"/>
    <p:sldId id="333" r:id="rId64"/>
    <p:sldId id="324" r:id="rId65"/>
    <p:sldId id="326" r:id="rId66"/>
    <p:sldId id="285" r:id="rId67"/>
    <p:sldId id="297" r:id="rId68"/>
    <p:sldId id="334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E9ED33"/>
    <a:srgbClr val="F6FDA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95" autoAdjust="0"/>
    <p:restoredTop sz="94660"/>
  </p:normalViewPr>
  <p:slideViewPr>
    <p:cSldViewPr>
      <p:cViewPr>
        <p:scale>
          <a:sx n="70" d="100"/>
          <a:sy n="70" d="100"/>
        </p:scale>
        <p:origin x="-198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2286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74638"/>
            <a:ext cx="6705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dim 2 underwater copy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112713"/>
            <a:ext cx="9144000" cy="697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Eras Light ITC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Eras Light ITC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ras Medium IT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ras Medium IT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ras Medium IT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ras Medium IT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ras Medium IT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ras Medium IT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ras Medium IT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ras Medium IT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ganci@gancell.com" TargetMode="External"/><Relationship Id="rId2" Type="http://schemas.openxmlformats.org/officeDocument/2006/relationships/hyperlink" Target="mailto:kle@geodetic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62100"/>
            <a:ext cx="9144000" cy="1470025"/>
          </a:xfrm>
        </p:spPr>
        <p:txBody>
          <a:bodyPr/>
          <a:lstStyle/>
          <a:p>
            <a:pPr algn="ctr" eaLnBrk="1" hangingPunct="1"/>
            <a:r>
              <a:rPr lang="en-US" altLang="en-US" sz="4000" b="1" smtClean="0"/>
              <a:t>Underwater Photogrammetric Verification Of Nuclear Fuel Assemblies Via Natural Feature Measurement</a:t>
            </a:r>
          </a:p>
        </p:txBody>
      </p:sp>
      <p:graphicFrame>
        <p:nvGraphicFramePr>
          <p:cNvPr id="2067" name="Group 19"/>
          <p:cNvGraphicFramePr>
            <a:graphicFrameLocks noGrp="1"/>
          </p:cNvGraphicFramePr>
          <p:nvPr/>
        </p:nvGraphicFramePr>
        <p:xfrm>
          <a:off x="1476375" y="3573463"/>
          <a:ext cx="6257925" cy="1798637"/>
        </p:xfrm>
        <a:graphic>
          <a:graphicData uri="http://schemas.openxmlformats.org/drawingml/2006/table">
            <a:tbl>
              <a:tblPr/>
              <a:tblGrid>
                <a:gridCol w="2085975"/>
                <a:gridCol w="2085975"/>
                <a:gridCol w="2085975"/>
              </a:tblGrid>
              <a:tr h="17986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ras Light ITC" pitchFamily="34" charset="0"/>
                          <a:cs typeface="Times New Roman" pitchFamily="18" charset="0"/>
                          <a:hlinkClick r:id="rId2"/>
                        </a:rPr>
                        <a:t>m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ras Light ITC" pitchFamily="34" charset="0"/>
                      </a:endParaRPr>
                    </a:p>
                  </a:txBody>
                  <a:tcPr marT="45711" marB="45711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ras Light ITC" pitchFamily="34" charset="0"/>
                          <a:cs typeface="Times New Roman" pitchFamily="18" charset="0"/>
                        </a:rPr>
                        <a:t>Giuseppe Ganci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ras Light ITC" pitchFamily="34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ras Light ITC" pitchFamily="34" charset="0"/>
                          <a:cs typeface="Times New Roman" pitchFamily="18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ras Light ITC" pitchFamily="34" charset="0"/>
                          <a:cs typeface="Times New Roman" pitchFamily="18" charset="0"/>
                        </a:rPr>
                        <a:t>Gancell Pty. Ltd.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ras Light ITC" pitchFamily="34" charset="0"/>
                          <a:cs typeface="Times New Roman" pitchFamily="18" charset="0"/>
                        </a:rPr>
                        <a:t>27 Browning Street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ras Light ITC" pitchFamily="34" charset="0"/>
                          <a:cs typeface="Times New Roman" pitchFamily="18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ras Light ITC" pitchFamily="34" charset="0"/>
                          <a:cs typeface="Times New Roman" pitchFamily="18" charset="0"/>
                        </a:rPr>
                        <a:t>Moonee Ponds, Victoria 3039, 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ras Light ITC" pitchFamily="34" charset="0"/>
                          <a:cs typeface="Times New Roman" pitchFamily="18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ras Light ITC" pitchFamily="34" charset="0"/>
                          <a:cs typeface="Times New Roman" pitchFamily="18" charset="0"/>
                        </a:rPr>
                        <a:t>Australia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ras Light ITC" pitchFamily="34" charset="0"/>
                          <a:cs typeface="Times New Roman" pitchFamily="18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ras Light ITC" pitchFamily="34" charset="0"/>
                          <a:cs typeface="Times New Roman" pitchFamily="18" charset="0"/>
                          <a:hlinkClick r:id="rId3"/>
                        </a:rPr>
                        <a:t>gganci@gancell.com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ras Light ITC" pitchFamily="34" charset="0"/>
                      </a:endParaRP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Eras Medium IT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ras Light ITC" pitchFamily="34" charset="0"/>
                      </a:endParaRPr>
                    </a:p>
                  </a:txBody>
                  <a:tcPr marT="45711" marB="45711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5902325"/>
            <a:ext cx="29511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865187"/>
          </a:xfrm>
        </p:spPr>
        <p:txBody>
          <a:bodyPr/>
          <a:lstStyle/>
          <a:p>
            <a:pPr eaLnBrk="1" hangingPunct="1"/>
            <a:r>
              <a:rPr lang="en-US" altLang="en-US" smtClean="0"/>
              <a:t>Customer Brief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>
                <a:solidFill>
                  <a:schemeClr val="accent1"/>
                </a:solidFill>
              </a:rPr>
              <a:t>To measure the location in XY of 177 hold down plates located underwater in a nuclear reactor cell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To measure in XY the location of a further 708 circular features on the hold down plates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To measure the location of fixed concrete points around the cell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To compute deviations from design value for the 805 points (177 + 708)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Point-to-point accuracy requirement of  0.76 mm (one-sigma) in X and Y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225" y="-100013"/>
            <a:ext cx="9202738" cy="695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12291" name="Picture 7" descr="FUEL ASSMEBLY NEW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6863" y="984250"/>
            <a:ext cx="5002212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8" descr="fuel core diagram 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950" y="2060575"/>
            <a:ext cx="4105275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865187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Chamber Overview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225" y="-100013"/>
            <a:ext cx="9202738" cy="695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865187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Chamber Overview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1341438"/>
            <a:ext cx="81534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00013"/>
            <a:ext cx="9144000" cy="695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altLang="en-US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968375"/>
            <a:ext cx="9202738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865187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Chamber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2225" y="-100013"/>
            <a:ext cx="9202738" cy="695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altLang="en-US" smtClean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968375"/>
            <a:ext cx="9202738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865187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Chamber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Measurement Constraints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No targeting in the cell area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No exterior orientation (EO) devices, no coded targets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No external scale artifacts for scale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Limited measurement window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Automated measurement of the hold down plate circles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Only some of the fuel bundles are changed during the refueling, which mean some of the plates are new and shiny whilst other are dull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Project Requirement Checklist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686800" cy="561657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High accuracy camera with remote operation functionality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Underwater canister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Pan and tilt mechanism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Software development to detect edges and then compute best-fit ellipse of center points. SA to plot residuals and report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mtClean="0"/>
              <a:t>Pilot project measurements to verify system performance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836613"/>
            <a:ext cx="28956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975"/>
            <a:ext cx="9036050" cy="1322388"/>
          </a:xfrm>
        </p:spPr>
        <p:txBody>
          <a:bodyPr/>
          <a:lstStyle/>
          <a:p>
            <a:r>
              <a:rPr lang="en-US" altLang="en-US" smtClean="0"/>
              <a:t>Photogrammetric Exorcism Checklist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0" y="1196975"/>
            <a:ext cx="8229600" cy="5616575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smtClean="0"/>
              <a:t>One priest</a:t>
            </a:r>
          </a:p>
          <a:p>
            <a:pPr marL="609600" indent="-609600">
              <a:buFontTx/>
              <a:buAutoNum type="arabicPeriod"/>
            </a:pPr>
            <a:r>
              <a:rPr lang="en-US" altLang="en-US" smtClean="0"/>
              <a:t>Holy water </a:t>
            </a:r>
          </a:p>
          <a:p>
            <a:pPr marL="609600" indent="-609600">
              <a:buFontTx/>
              <a:buAutoNum type="arabicPeriod"/>
            </a:pPr>
            <a:r>
              <a:rPr lang="en-US" altLang="en-US" smtClean="0"/>
              <a:t>Wooden stakes </a:t>
            </a:r>
          </a:p>
          <a:p>
            <a:pPr marL="609600" indent="-609600">
              <a:buFontTx/>
              <a:buAutoNum type="arabicPeriod"/>
            </a:pPr>
            <a:r>
              <a:rPr lang="en-US" altLang="en-US" smtClean="0"/>
              <a:t>and a </a:t>
            </a:r>
            <a:r>
              <a:rPr lang="en-US" altLang="en-US" b="1" smtClean="0">
                <a:solidFill>
                  <a:srgbClr val="FF0000"/>
                </a:solidFill>
              </a:rPr>
              <a:t>bottle of cheap booze</a:t>
            </a:r>
          </a:p>
        </p:txBody>
      </p:sp>
      <p:pic>
        <p:nvPicPr>
          <p:cNvPr id="146437" name="Picture 5" descr="hwb1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7150" y="692150"/>
            <a:ext cx="3443288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7" descr="stakes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1789113"/>
            <a:ext cx="4826000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2714625"/>
            <a:ext cx="5464175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Hardware - camera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39888"/>
            <a:ext cx="8229600" cy="5029200"/>
          </a:xfrm>
        </p:spPr>
        <p:txBody>
          <a:bodyPr/>
          <a:lstStyle/>
          <a:p>
            <a:pPr eaLnBrk="1" hangingPunct="1"/>
            <a:r>
              <a:rPr lang="en-US" altLang="en-US" smtClean="0"/>
              <a:t>Geodetic Systems Inc. INCA3 </a:t>
            </a:r>
            <a:br>
              <a:rPr lang="en-US" altLang="en-US" smtClean="0"/>
            </a:br>
            <a:r>
              <a:rPr lang="en-US" altLang="en-US" smtClean="0"/>
              <a:t>was selected for this project</a:t>
            </a:r>
          </a:p>
          <a:p>
            <a:pPr eaLnBrk="1" hangingPunct="1"/>
            <a:r>
              <a:rPr lang="en-US" altLang="en-US" smtClean="0"/>
              <a:t>Camera has proven track record in canister environments (thermal chambers)</a:t>
            </a:r>
          </a:p>
          <a:p>
            <a:pPr eaLnBrk="1" hangingPunct="1"/>
            <a:r>
              <a:rPr lang="en-US" altLang="en-US" smtClean="0"/>
              <a:t>Camera can be powered and networked for remote operation</a:t>
            </a:r>
          </a:p>
          <a:p>
            <a:pPr eaLnBrk="1" hangingPunct="1"/>
            <a:r>
              <a:rPr lang="en-US" altLang="en-US" smtClean="0"/>
              <a:t>Camera has an integrated flash</a:t>
            </a:r>
          </a:p>
          <a:p>
            <a:pPr eaLnBrk="1" hangingPunct="1"/>
            <a:r>
              <a:rPr lang="en-US" altLang="en-US" smtClean="0"/>
              <a:t>Camera capable of producing accurate results (5</a:t>
            </a:r>
            <a:r>
              <a:rPr lang="en-US" altLang="en-US" smtClean="0">
                <a:latin typeface="Symbol" pitchFamily="18" charset="2"/>
              </a:rPr>
              <a:t>m</a:t>
            </a:r>
            <a:r>
              <a:rPr lang="en-US" altLang="en-US" smtClean="0"/>
              <a:t>m + 5</a:t>
            </a:r>
            <a:r>
              <a:rPr lang="en-US" altLang="en-US" smtClean="0">
                <a:latin typeface="Symbol" pitchFamily="18" charset="2"/>
              </a:rPr>
              <a:t>m</a:t>
            </a:r>
            <a:r>
              <a:rPr lang="en-US" altLang="en-US" smtClean="0"/>
              <a:t>m/m)</a:t>
            </a:r>
          </a:p>
        </p:txBody>
      </p:sp>
      <p:pic>
        <p:nvPicPr>
          <p:cNvPr id="73732" name="Picture 4" descr="inca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788" y="188913"/>
            <a:ext cx="26035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Hardware - canister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/>
            <a:r>
              <a:rPr lang="en-US" altLang="en-US" smtClean="0"/>
              <a:t>It was necessary to design a canister suitable of housing the INCA3</a:t>
            </a:r>
          </a:p>
          <a:p>
            <a:pPr eaLnBrk="1" hangingPunct="1"/>
            <a:r>
              <a:rPr lang="en-US" altLang="en-US" smtClean="0"/>
              <a:t>No suitable off the shelf canister was available, so one was designed</a:t>
            </a:r>
          </a:p>
          <a:p>
            <a:pPr eaLnBrk="1" hangingPunct="1"/>
            <a:r>
              <a:rPr lang="en-US" altLang="en-US" smtClean="0"/>
              <a:t>Development time limited by customer outage schedule</a:t>
            </a:r>
          </a:p>
          <a:p>
            <a:pPr eaLnBrk="1" hangingPunct="1"/>
            <a:r>
              <a:rPr lang="en-US" altLang="en-US" smtClean="0"/>
              <a:t>In addition to a waterproof environment, some mechanism was needed to rotate and tilt the housing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975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 few warnings…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8640763" cy="5400675"/>
          </a:xfrm>
        </p:spPr>
        <p:txBody>
          <a:bodyPr/>
          <a:lstStyle/>
          <a:p>
            <a:pPr eaLnBrk="1" hangingPunct="1"/>
            <a:r>
              <a:rPr lang="en-US" altLang="en-US" smtClean="0"/>
              <a:t>This presentation may cause </a:t>
            </a:r>
            <a:br>
              <a:rPr lang="en-US" altLang="en-US" smtClean="0"/>
            </a:br>
            <a:r>
              <a:rPr lang="en-US" altLang="en-US" smtClean="0"/>
              <a:t>cancer in the state of California</a:t>
            </a:r>
          </a:p>
          <a:p>
            <a:pPr eaLnBrk="1" hangingPunct="1"/>
            <a:r>
              <a:rPr lang="en-US" altLang="en-US" smtClean="0"/>
              <a:t>There will be some blatant </a:t>
            </a:r>
            <a:br>
              <a:rPr lang="en-US" altLang="en-US" smtClean="0"/>
            </a:br>
            <a:r>
              <a:rPr lang="en-US" altLang="en-US" smtClean="0"/>
              <a:t>copyright infringements</a:t>
            </a:r>
          </a:p>
          <a:p>
            <a:pPr eaLnBrk="1" hangingPunct="1"/>
            <a:r>
              <a:rPr lang="en-US" altLang="en-US" smtClean="0"/>
              <a:t>Presentation may digress at times</a:t>
            </a:r>
          </a:p>
          <a:p>
            <a:pPr eaLnBrk="1" hangingPunct="1"/>
            <a:r>
              <a:rPr lang="en-US" altLang="en-US" smtClean="0"/>
              <a:t>Some animated nudity may offend younger audience members, may excite older audience members (Rick)</a:t>
            </a:r>
          </a:p>
          <a:p>
            <a:pPr eaLnBrk="1" hangingPunct="1"/>
            <a:r>
              <a:rPr lang="en-US" altLang="en-US" smtClean="0"/>
              <a:t>Questionable content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105476" name="Picture 4" descr="radioactive_sign_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25" y="765175"/>
            <a:ext cx="2087563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5368925"/>
            <a:ext cx="16573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8450" y="5373688"/>
            <a:ext cx="2001838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4613"/>
            <a:ext cx="9144000" cy="1143001"/>
          </a:xfrm>
        </p:spPr>
        <p:txBody>
          <a:bodyPr/>
          <a:lstStyle/>
          <a:p>
            <a:pPr eaLnBrk="1" hangingPunct="1"/>
            <a:r>
              <a:rPr lang="en-US" altLang="en-US" smtClean="0"/>
              <a:t>Hardware – canister early attempts</a:t>
            </a:r>
          </a:p>
        </p:txBody>
      </p:sp>
      <p:pic>
        <p:nvPicPr>
          <p:cNvPr id="139268" name="Picture 4" descr="first attem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1196975"/>
            <a:ext cx="6551613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 eaLnBrk="1" hangingPunct="1"/>
            <a:r>
              <a:rPr lang="en-US" altLang="en-US" smtClean="0"/>
              <a:t>Hardware - canister early attempts</a:t>
            </a:r>
          </a:p>
        </p:txBody>
      </p:sp>
      <p:pic>
        <p:nvPicPr>
          <p:cNvPr id="140291" name="Picture 3" descr="2nd attem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908050"/>
            <a:ext cx="5889625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Hardware - canister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0" y="1268413"/>
            <a:ext cx="4427538" cy="4752975"/>
          </a:xfrm>
        </p:spPr>
        <p:txBody>
          <a:bodyPr/>
          <a:lstStyle/>
          <a:p>
            <a:pPr eaLnBrk="1" hangingPunct="1"/>
            <a:r>
              <a:rPr lang="en-US" altLang="en-US" smtClean="0"/>
              <a:t>Housing made out of rolled aluminum and two end plates.</a:t>
            </a:r>
          </a:p>
          <a:p>
            <a:pPr eaLnBrk="1" hangingPunct="1"/>
            <a:r>
              <a:rPr lang="en-US" altLang="en-US" smtClean="0"/>
              <a:t>One end plate housed the non-browning quartz window.</a:t>
            </a:r>
          </a:p>
          <a:p>
            <a:pPr eaLnBrk="1" hangingPunct="1"/>
            <a:r>
              <a:rPr lang="en-US" altLang="en-US" smtClean="0"/>
              <a:t>The other plate included a mount for the camera</a:t>
            </a:r>
          </a:p>
        </p:txBody>
      </p:sp>
      <p:pic>
        <p:nvPicPr>
          <p:cNvPr id="75784" name="Picture 8" descr="INCA3 canister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7950" y="1731963"/>
            <a:ext cx="4679950" cy="4505325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Hardware – pan and tilt mechanism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341438"/>
            <a:ext cx="8229600" cy="5516562"/>
          </a:xfrm>
        </p:spPr>
        <p:txBody>
          <a:bodyPr/>
          <a:lstStyle/>
          <a:p>
            <a:pPr eaLnBrk="1" hangingPunct="1"/>
            <a:r>
              <a:rPr lang="en-US" altLang="en-US" smtClean="0"/>
              <a:t>For self-calibration purposes </a:t>
            </a:r>
            <a:br>
              <a:rPr lang="en-US" altLang="en-US" smtClean="0"/>
            </a:br>
            <a:r>
              <a:rPr lang="en-US" altLang="en-US" smtClean="0"/>
              <a:t>it is necessary to roll the </a:t>
            </a:r>
            <a:br>
              <a:rPr lang="en-US" altLang="en-US" smtClean="0"/>
            </a:br>
            <a:r>
              <a:rPr lang="en-US" altLang="en-US" smtClean="0"/>
              <a:t>camera during the data </a:t>
            </a:r>
            <a:br>
              <a:rPr lang="en-US" altLang="en-US" smtClean="0"/>
            </a:br>
            <a:r>
              <a:rPr lang="en-US" altLang="en-US" smtClean="0"/>
              <a:t>collection</a:t>
            </a:r>
          </a:p>
          <a:p>
            <a:pPr eaLnBrk="1" hangingPunct="1"/>
            <a:r>
              <a:rPr lang="en-US" altLang="en-US" smtClean="0"/>
              <a:t>This was achieved by hanging </a:t>
            </a:r>
            <a:br>
              <a:rPr lang="en-US" altLang="en-US" smtClean="0"/>
            </a:br>
            <a:r>
              <a:rPr lang="en-US" altLang="en-US" smtClean="0"/>
              <a:t>the camera vertically and using </a:t>
            </a:r>
            <a:br>
              <a:rPr lang="en-US" altLang="en-US" smtClean="0"/>
            </a:br>
            <a:r>
              <a:rPr lang="en-US" altLang="en-US" smtClean="0"/>
              <a:t>the “pan” function as a “roll”</a:t>
            </a:r>
          </a:p>
          <a:p>
            <a:pPr eaLnBrk="1" hangingPunct="1"/>
            <a:r>
              <a:rPr lang="en-US" altLang="en-US" smtClean="0"/>
              <a:t>The “tilt” was used to help point </a:t>
            </a:r>
            <a:br>
              <a:rPr lang="en-US" altLang="en-US" smtClean="0"/>
            </a:br>
            <a:r>
              <a:rPr lang="en-US" altLang="en-US" smtClean="0"/>
              <a:t>the canister towards the center </a:t>
            </a:r>
            <a:br>
              <a:rPr lang="en-US" altLang="en-US" smtClean="0"/>
            </a:br>
            <a:r>
              <a:rPr lang="en-US" altLang="en-US" smtClean="0"/>
              <a:t>of the field</a:t>
            </a:r>
          </a:p>
        </p:txBody>
      </p:sp>
      <p:grpSp>
        <p:nvGrpSpPr>
          <p:cNvPr id="79883" name="Group 11"/>
          <p:cNvGrpSpPr>
            <a:grpSpLocks/>
          </p:cNvGrpSpPr>
          <p:nvPr/>
        </p:nvGrpSpPr>
        <p:grpSpPr bwMode="auto">
          <a:xfrm>
            <a:off x="5510213" y="1268413"/>
            <a:ext cx="3525837" cy="5473700"/>
            <a:chOff x="3471" y="799"/>
            <a:chExt cx="2221" cy="3448"/>
          </a:xfrm>
        </p:grpSpPr>
        <p:pic>
          <p:nvPicPr>
            <p:cNvPr id="24581" name="Picture 5" descr="roll pan mech combo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71" y="799"/>
              <a:ext cx="2221" cy="1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582" name="Group 10"/>
            <p:cNvGrpSpPr>
              <a:grpSpLocks/>
            </p:cNvGrpSpPr>
            <p:nvPr/>
          </p:nvGrpSpPr>
          <p:grpSpPr bwMode="auto">
            <a:xfrm>
              <a:off x="4014" y="2115"/>
              <a:ext cx="1505" cy="2132"/>
              <a:chOff x="4014" y="2115"/>
              <a:chExt cx="1505" cy="2132"/>
            </a:xfrm>
          </p:grpSpPr>
          <p:sp>
            <p:nvSpPr>
              <p:cNvPr id="24583" name="Rectangle 9"/>
              <p:cNvSpPr>
                <a:spLocks noChangeArrowheads="1"/>
              </p:cNvSpPr>
              <p:nvPr/>
            </p:nvSpPr>
            <p:spPr bwMode="auto">
              <a:xfrm>
                <a:off x="4921" y="2115"/>
                <a:ext cx="182" cy="204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 altLang="en-US"/>
              </a:p>
            </p:txBody>
          </p:sp>
          <p:pic>
            <p:nvPicPr>
              <p:cNvPr id="24584" name="Picture 7" descr="housing mount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014" y="2129"/>
                <a:ext cx="1505" cy="2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Once the hardware aspects of the test were resolved a live test was scheduled</a:t>
            </a:r>
          </a:p>
          <a:p>
            <a:pPr eaLnBrk="1" hangingPunct="1"/>
            <a:r>
              <a:rPr lang="en-US" altLang="en-US" smtClean="0"/>
              <a:t>The aim of the live test was to collect images that could be used to guide the software development</a:t>
            </a:r>
          </a:p>
          <a:p>
            <a:pPr eaLnBrk="1" hangingPunct="1"/>
            <a:r>
              <a:rPr lang="en-US" altLang="en-US" smtClean="0"/>
              <a:t>The results of the test would also indicate what level of accuracy was achievable using this method of measurement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941387"/>
          </a:xfrm>
        </p:spPr>
        <p:txBody>
          <a:bodyPr/>
          <a:lstStyle/>
          <a:p>
            <a:pPr eaLnBrk="1" hangingPunct="1"/>
            <a:r>
              <a:rPr lang="en-US" altLang="en-US" smtClean="0"/>
              <a:t>Hardware - test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941387"/>
          </a:xfrm>
        </p:spPr>
        <p:txBody>
          <a:bodyPr/>
          <a:lstStyle/>
          <a:p>
            <a:pPr eaLnBrk="1" hangingPunct="1"/>
            <a:r>
              <a:rPr lang="en-US" altLang="en-US" smtClean="0"/>
              <a:t>Hardware - test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981075"/>
            <a:ext cx="8424863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The overhead refueling</a:t>
            </a:r>
            <a:br>
              <a:rPr lang="en-US" altLang="en-US" sz="2800" smtClean="0"/>
            </a:br>
            <a:r>
              <a:rPr lang="en-US" altLang="en-US" sz="2800" smtClean="0"/>
              <a:t>crane was used to shuttle </a:t>
            </a:r>
            <a:br>
              <a:rPr lang="en-US" altLang="en-US" sz="2800" smtClean="0"/>
            </a:br>
            <a:r>
              <a:rPr lang="en-US" altLang="en-US" sz="2800" smtClean="0"/>
              <a:t>the camera around the </a:t>
            </a:r>
            <a:br>
              <a:rPr lang="en-US" altLang="en-US" sz="2800" smtClean="0"/>
            </a:br>
            <a:r>
              <a:rPr lang="en-US" altLang="en-US" sz="2800" smtClean="0"/>
              <a:t>cell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Lights lowered into cell to</a:t>
            </a:r>
            <a:br>
              <a:rPr lang="en-US" altLang="en-US" sz="2800" smtClean="0"/>
            </a:br>
            <a:r>
              <a:rPr lang="en-US" altLang="en-US" sz="2800" smtClean="0"/>
              <a:t>illuminate area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Images at different </a:t>
            </a:r>
            <a:br>
              <a:rPr lang="en-US" altLang="en-US" sz="2800" smtClean="0"/>
            </a:br>
            <a:r>
              <a:rPr lang="en-US" altLang="en-US" sz="2800" smtClean="0"/>
              <a:t>exposure were collected to </a:t>
            </a:r>
            <a:br>
              <a:rPr lang="en-US" altLang="en-US" sz="2800" smtClean="0"/>
            </a:br>
            <a:r>
              <a:rPr lang="en-US" altLang="en-US" sz="2800" smtClean="0"/>
              <a:t>find the optimal </a:t>
            </a:r>
            <a:br>
              <a:rPr lang="en-US" altLang="en-US" sz="2800" smtClean="0"/>
            </a:br>
            <a:r>
              <a:rPr lang="en-US" altLang="en-US" sz="2800" smtClean="0"/>
              <a:t>measurement conditions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The pole mount position </a:t>
            </a:r>
            <a:br>
              <a:rPr lang="en-US" altLang="en-US" sz="2800" smtClean="0"/>
            </a:br>
            <a:r>
              <a:rPr lang="en-US" altLang="en-US" sz="2800" smtClean="0"/>
              <a:t>was moved to three </a:t>
            </a:r>
            <a:br>
              <a:rPr lang="en-US" altLang="en-US" sz="2800" smtClean="0"/>
            </a:br>
            <a:r>
              <a:rPr lang="en-US" altLang="en-US" sz="2800" smtClean="0"/>
              <a:t>position on the overhead </a:t>
            </a:r>
            <a:br>
              <a:rPr lang="en-US" altLang="en-US" sz="2800" smtClean="0"/>
            </a:br>
            <a:r>
              <a:rPr lang="en-US" altLang="en-US" sz="2800" smtClean="0"/>
              <a:t>crane</a:t>
            </a:r>
          </a:p>
        </p:txBody>
      </p:sp>
      <p:grpSp>
        <p:nvGrpSpPr>
          <p:cNvPr id="26628" name="Group 7"/>
          <p:cNvGrpSpPr>
            <a:grpSpLocks/>
          </p:cNvGrpSpPr>
          <p:nvPr/>
        </p:nvGrpSpPr>
        <p:grpSpPr bwMode="auto">
          <a:xfrm>
            <a:off x="4787900" y="261938"/>
            <a:ext cx="4149725" cy="6335712"/>
            <a:chOff x="3016" y="119"/>
            <a:chExt cx="2614" cy="3991"/>
          </a:xfrm>
        </p:grpSpPr>
        <p:sp>
          <p:nvSpPr>
            <p:cNvPr id="26629" name="Rectangle 6"/>
            <p:cNvSpPr>
              <a:spLocks noChangeArrowheads="1"/>
            </p:cNvSpPr>
            <p:nvPr/>
          </p:nvSpPr>
          <p:spPr bwMode="auto">
            <a:xfrm>
              <a:off x="3016" y="119"/>
              <a:ext cx="2608" cy="39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 altLang="en-US"/>
            </a:p>
          </p:txBody>
        </p:sp>
        <p:pic>
          <p:nvPicPr>
            <p:cNvPr id="26630" name="Picture 5" descr="core height diagram copy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16" y="164"/>
              <a:ext cx="2614" cy="3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Need to strip down to underwear and change into approved clothing</a:t>
            </a:r>
          </a:p>
          <a:p>
            <a:pPr eaLnBrk="1" hangingPunct="1"/>
            <a:endParaRPr lang="en-US" altLang="en-US" sz="3600" smtClean="0"/>
          </a:p>
        </p:txBody>
      </p:sp>
      <p:sp>
        <p:nvSpPr>
          <p:cNvPr id="109580" name="Rectangle 12"/>
          <p:cNvSpPr>
            <a:spLocks noChangeArrowheads="1"/>
          </p:cNvSpPr>
          <p:nvPr/>
        </p:nvSpPr>
        <p:spPr bwMode="auto">
          <a:xfrm>
            <a:off x="179388" y="2852738"/>
            <a:ext cx="89646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en-US" sz="3600" dirty="0" smtClean="0">
                <a:latin typeface="Eras Medium ITC" pitchFamily="34" charset="0"/>
              </a:rPr>
              <a:t>Two </a:t>
            </a:r>
            <a:r>
              <a:rPr lang="en-US" altLang="en-US" sz="3600" dirty="0">
                <a:latin typeface="Eras Medium ITC" pitchFamily="34" charset="0"/>
              </a:rPr>
              <a:t>things crossed my mind…</a:t>
            </a:r>
          </a:p>
          <a:p>
            <a:pPr lvl="1">
              <a:buFontTx/>
              <a:buChar char="•"/>
            </a:pPr>
            <a:r>
              <a:rPr lang="en-US" altLang="en-US" sz="3600" dirty="0">
                <a:latin typeface="Eras Medium ITC" pitchFamily="34" charset="0"/>
              </a:rPr>
              <a:t>Am I even wearing underwear today?</a:t>
            </a:r>
          </a:p>
          <a:p>
            <a:pPr lvl="1">
              <a:buFontTx/>
              <a:buChar char="•"/>
            </a:pPr>
            <a:r>
              <a:rPr lang="en-US" altLang="en-US" sz="3600" dirty="0">
                <a:latin typeface="Eras Medium ITC" pitchFamily="34" charset="0"/>
              </a:rPr>
              <a:t>Is </a:t>
            </a:r>
            <a:r>
              <a:rPr lang="en-US" altLang="en-US" sz="3600">
                <a:latin typeface="Eras Medium ITC" pitchFamily="34" charset="0"/>
              </a:rPr>
              <a:t>that </a:t>
            </a:r>
            <a:r>
              <a:rPr lang="en-US" altLang="en-US" sz="3600" smtClean="0">
                <a:latin typeface="Eras Medium ITC" pitchFamily="34" charset="0"/>
              </a:rPr>
              <a:t>underwear</a:t>
            </a:r>
            <a:r>
              <a:rPr lang="en-US" altLang="en-US" sz="3600" smtClean="0">
                <a:latin typeface="Eras Medium ITC" pitchFamily="34" charset="0"/>
              </a:rPr>
              <a:t> clean</a:t>
            </a:r>
            <a:r>
              <a:rPr lang="en-US" altLang="en-US" sz="3600" smtClean="0">
                <a:latin typeface="Eras Medium ITC" pitchFamily="34" charset="0"/>
              </a:rPr>
              <a:t>?</a:t>
            </a:r>
            <a:endParaRPr lang="en-US" altLang="en-US" sz="3600" dirty="0">
              <a:latin typeface="Eras Medium ITC" pitchFamily="34" charset="0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6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Before entering containment area…</a:t>
            </a:r>
            <a:endParaRPr lang="en-US" alt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/>
      <p:bldP spid="109580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6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Before entering containment area…</a:t>
            </a:r>
            <a:endParaRPr lang="en-US" altLang="en-US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5400675" cy="4525962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Once nearly naked, stand around for 60 minutes in a public area hiding behind laptop bag</a:t>
            </a:r>
          </a:p>
        </p:txBody>
      </p:sp>
      <p:pic>
        <p:nvPicPr>
          <p:cNvPr id="114701" name="Picture 13" descr="gg unders cop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63" y="873125"/>
            <a:ext cx="2816225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3" y="-100013"/>
            <a:ext cx="9180513" cy="695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7463"/>
            <a:ext cx="9144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9pPr>
          </a:lstStyle>
          <a:p>
            <a:pPr eaLnBrk="1" hangingPunct="1">
              <a:defRPr/>
            </a:pPr>
            <a:r>
              <a:rPr lang="en-AU" altLang="en-US" kern="0" smtClean="0"/>
              <a:t>Before entering containment area…</a:t>
            </a:r>
            <a:endParaRPr lang="en-US" altLang="en-US" kern="0" dirty="0" smtClean="0"/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1341438"/>
            <a:ext cx="9175751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925" y="1341438"/>
            <a:ext cx="9174163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6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Before entering containment area…</a:t>
            </a:r>
            <a:endParaRPr lang="en-US" altLang="en-US" smtClean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040312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There was much animated discussion </a:t>
            </a:r>
            <a:br>
              <a:rPr lang="en-US" altLang="en-US" sz="3600" smtClean="0"/>
            </a:br>
            <a:r>
              <a:rPr lang="en-US" altLang="en-US" sz="3600" smtClean="0"/>
              <a:t>and I saw many of my Korean </a:t>
            </a:r>
            <a:br>
              <a:rPr lang="en-US" altLang="en-US" sz="3600" smtClean="0"/>
            </a:br>
            <a:r>
              <a:rPr lang="en-US" altLang="en-US" sz="3600" smtClean="0"/>
              <a:t>counterparts with their arms apart</a:t>
            </a:r>
          </a:p>
        </p:txBody>
      </p:sp>
      <p:pic>
        <p:nvPicPr>
          <p:cNvPr id="132100" name="Picture 4" descr="korean in undies cop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2852738"/>
            <a:ext cx="8748712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655763"/>
          </a:xfrm>
        </p:spPr>
        <p:txBody>
          <a:bodyPr/>
          <a:lstStyle/>
          <a:p>
            <a:r>
              <a:rPr lang="en-US" altLang="en-US" smtClean="0"/>
              <a:t>Who is the North Korean Nuclear </a:t>
            </a:r>
            <a:br>
              <a:rPr lang="en-US" altLang="en-US" smtClean="0"/>
            </a:br>
            <a:r>
              <a:rPr lang="en-US" altLang="en-US" smtClean="0"/>
              <a:t>Industry Poster Boy?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412875"/>
            <a:ext cx="6913563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0" y="-17463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AU" altLang="en-US" sz="4400">
                <a:solidFill>
                  <a:schemeClr val="tx2"/>
                </a:solidFill>
                <a:latin typeface="Eras Medium ITC" pitchFamily="34" charset="0"/>
              </a:rPr>
              <a:t>Before entering containment area…</a:t>
            </a:r>
            <a:endParaRPr lang="en-US" altLang="en-US" sz="4400">
              <a:solidFill>
                <a:schemeClr val="tx2"/>
              </a:solidFill>
              <a:latin typeface="Eras Medium ITC" pitchFamily="34" charset="0"/>
            </a:endParaRP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263" y="908050"/>
            <a:ext cx="6216650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korean thinki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0E4E4"/>
              </a:clrFrom>
              <a:clrTo>
                <a:srgbClr val="F0E4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350" y="981075"/>
            <a:ext cx="6192838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-17463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AU" altLang="en-US" sz="4400">
                <a:solidFill>
                  <a:schemeClr val="tx2"/>
                </a:solidFill>
                <a:latin typeface="Eras Medium ITC" pitchFamily="34" charset="0"/>
              </a:rPr>
              <a:t>Before entering containment area…</a:t>
            </a:r>
            <a:endParaRPr lang="en-US" altLang="en-US" sz="4400">
              <a:solidFill>
                <a:schemeClr val="tx2"/>
              </a:solidFill>
              <a:latin typeface="Eras Medium ITC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</p:spPr>
        <p:txBody>
          <a:bodyPr/>
          <a:lstStyle/>
          <a:p>
            <a:pPr eaLnBrk="1" hangingPunct="1"/>
            <a:r>
              <a:rPr lang="en-US" altLang="en-US" smtClean="0"/>
              <a:t>Hardware – test</a:t>
            </a:r>
          </a:p>
        </p:txBody>
      </p:sp>
      <p:pic>
        <p:nvPicPr>
          <p:cNvPr id="33795" name="Picture 6" descr="DSC017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7563" y="981075"/>
            <a:ext cx="40481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Rotation of DSC017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981075"/>
            <a:ext cx="40100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</p:spPr>
        <p:txBody>
          <a:bodyPr/>
          <a:lstStyle/>
          <a:p>
            <a:pPr eaLnBrk="1" hangingPunct="1"/>
            <a:r>
              <a:rPr lang="en-US" altLang="en-US" smtClean="0"/>
              <a:t>Hardware – test</a:t>
            </a:r>
          </a:p>
        </p:txBody>
      </p:sp>
      <p:pic>
        <p:nvPicPr>
          <p:cNvPr id="34819" name="Picture 6" descr="IMG_0027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865188"/>
            <a:ext cx="783748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</p:spPr>
        <p:txBody>
          <a:bodyPr/>
          <a:lstStyle/>
          <a:p>
            <a:pPr eaLnBrk="1" hangingPunct="1"/>
            <a:r>
              <a:rPr lang="en-US" altLang="en-US" smtClean="0"/>
              <a:t>Hardware - test</a:t>
            </a:r>
          </a:p>
        </p:txBody>
      </p:sp>
      <p:pic>
        <p:nvPicPr>
          <p:cNvPr id="35843" name="Picture 4" descr="underwater 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939800"/>
            <a:ext cx="6335713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</p:spPr>
        <p:txBody>
          <a:bodyPr/>
          <a:lstStyle/>
          <a:p>
            <a:pPr eaLnBrk="1" hangingPunct="1"/>
            <a:r>
              <a:rPr lang="en-US" altLang="en-US" smtClean="0"/>
              <a:t>Hardware - test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Underwater lights were essential, but they caused reflections off the new plates.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A balance in </a:t>
            </a:r>
            <a:br>
              <a:rPr lang="en-US" altLang="en-US" smtClean="0"/>
            </a:br>
            <a:r>
              <a:rPr lang="en-US" altLang="en-US" smtClean="0"/>
              <a:t>shutter time was </a:t>
            </a:r>
            <a:br>
              <a:rPr lang="en-US" altLang="en-US" smtClean="0"/>
            </a:br>
            <a:r>
              <a:rPr lang="en-US" altLang="en-US" smtClean="0"/>
              <a:t>needed as the </a:t>
            </a:r>
            <a:br>
              <a:rPr lang="en-US" altLang="en-US" smtClean="0"/>
            </a:br>
            <a:r>
              <a:rPr lang="en-US" altLang="en-US" smtClean="0"/>
              <a:t>new plates were </a:t>
            </a:r>
            <a:br>
              <a:rPr lang="en-US" altLang="en-US" smtClean="0"/>
            </a:br>
            <a:r>
              <a:rPr lang="en-US" altLang="en-US" smtClean="0"/>
              <a:t>significantly </a:t>
            </a:r>
            <a:br>
              <a:rPr lang="en-US" altLang="en-US" smtClean="0"/>
            </a:br>
            <a:r>
              <a:rPr lang="en-US" altLang="en-US" smtClean="0"/>
              <a:t>brighter than </a:t>
            </a:r>
            <a:br>
              <a:rPr lang="en-US" altLang="en-US" smtClean="0"/>
            </a:br>
            <a:r>
              <a:rPr lang="en-US" altLang="en-US" smtClean="0"/>
              <a:t>the older ones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1000ms was </a:t>
            </a:r>
            <a:br>
              <a:rPr lang="en-US" altLang="en-US" smtClean="0"/>
            </a:br>
            <a:r>
              <a:rPr lang="en-US" altLang="en-US" smtClean="0"/>
              <a:t>used for most of</a:t>
            </a:r>
            <a:br>
              <a:rPr lang="en-US" altLang="en-US" smtClean="0"/>
            </a:br>
            <a:r>
              <a:rPr lang="en-US" altLang="en-US" smtClean="0"/>
              <a:t>the test</a:t>
            </a:r>
          </a:p>
        </p:txBody>
      </p:sp>
      <p:pic>
        <p:nvPicPr>
          <p:cNvPr id="86022" name="Picture 6" descr="new and old bund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2205038"/>
            <a:ext cx="5256213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</p:spPr>
        <p:txBody>
          <a:bodyPr/>
          <a:lstStyle/>
          <a:p>
            <a:pPr eaLnBrk="1" hangingPunct="1"/>
            <a:r>
              <a:rPr lang="en-US" altLang="en-US" smtClean="0"/>
              <a:t>Cleaning up…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After the test we were escorted to change rooms and instructed to shower</a:t>
            </a:r>
          </a:p>
          <a:p>
            <a:pPr eaLnBrk="1" hangingPunct="1"/>
            <a:r>
              <a:rPr lang="en-US" altLang="en-US" sz="3600" smtClean="0"/>
              <a:t>Presented with a </a:t>
            </a:r>
            <a:r>
              <a:rPr lang="en-US" altLang="en-US" sz="3600" b="1" smtClean="0">
                <a:solidFill>
                  <a:srgbClr val="FF0000"/>
                </a:solidFill>
              </a:rPr>
              <a:t>towel</a:t>
            </a:r>
            <a:r>
              <a:rPr lang="en-US" altLang="en-US" sz="3600" smtClean="0"/>
              <a:t> and </a:t>
            </a:r>
            <a:br>
              <a:rPr lang="en-US" altLang="en-US" sz="3600" smtClean="0"/>
            </a:br>
            <a:r>
              <a:rPr lang="en-US" altLang="en-US" sz="3600" smtClean="0"/>
              <a:t>taken to the “prisoner” showers</a:t>
            </a:r>
          </a:p>
          <a:p>
            <a:pPr eaLnBrk="1" hangingPunct="1">
              <a:buFontTx/>
              <a:buNone/>
            </a:pPr>
            <a:endParaRPr lang="en-US" altLang="en-US" sz="36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357563"/>
            <a:ext cx="2962275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357563"/>
            <a:ext cx="4127500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</p:spPr>
        <p:txBody>
          <a:bodyPr/>
          <a:lstStyle/>
          <a:p>
            <a:pPr eaLnBrk="1" hangingPunct="1"/>
            <a:r>
              <a:rPr lang="en-US" altLang="en-US" smtClean="0"/>
              <a:t>Cleaning up…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5148263" cy="5876925"/>
          </a:xfrm>
        </p:spPr>
        <p:txBody>
          <a:bodyPr/>
          <a:lstStyle/>
          <a:p>
            <a:pPr eaLnBrk="1" hangingPunct="1"/>
            <a:endParaRPr lang="en-US" altLang="en-US" sz="3600" smtClean="0"/>
          </a:p>
        </p:txBody>
      </p:sp>
      <p:pic>
        <p:nvPicPr>
          <p:cNvPr id="38916" name="Picture 5" descr="Showers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655638"/>
            <a:ext cx="36496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Picture 6" descr="Showers copy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655638"/>
            <a:ext cx="36496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508500"/>
            <a:ext cx="3600450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</p:spPr>
        <p:txBody>
          <a:bodyPr/>
          <a:lstStyle/>
          <a:p>
            <a:pPr eaLnBrk="1" hangingPunct="1"/>
            <a:r>
              <a:rPr lang="en-US" altLang="en-US" smtClean="0"/>
              <a:t>Cleaning up…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After dressing we returned to the screening area for final radiation dosage testing</a:t>
            </a:r>
          </a:p>
          <a:p>
            <a:pPr eaLnBrk="1" hangingPunct="1"/>
            <a:r>
              <a:rPr lang="en-US" altLang="en-US" sz="3600" smtClean="0"/>
              <a:t>I failed my test due to the </a:t>
            </a:r>
            <a:br>
              <a:rPr lang="en-US" altLang="en-US" sz="3600" smtClean="0"/>
            </a:br>
            <a:r>
              <a:rPr lang="en-US" altLang="en-US" sz="3600" smtClean="0"/>
              <a:t>presence of </a:t>
            </a:r>
            <a:r>
              <a:rPr lang="en-AU" altLang="en-US" sz="3600" smtClean="0"/>
              <a:t>Cobalt gamma </a:t>
            </a:r>
            <a:br>
              <a:rPr lang="en-AU" altLang="en-US" sz="3600" smtClean="0"/>
            </a:br>
            <a:r>
              <a:rPr lang="en-AU" altLang="en-US" sz="3600" smtClean="0"/>
              <a:t>radiation</a:t>
            </a:r>
          </a:p>
          <a:p>
            <a:pPr eaLnBrk="1" hangingPunct="1"/>
            <a:r>
              <a:rPr lang="en-AU" altLang="en-US" sz="3600" smtClean="0"/>
              <a:t>Their explanation?  </a:t>
            </a:r>
            <a:br>
              <a:rPr lang="en-AU" altLang="en-US" sz="3600" smtClean="0"/>
            </a:br>
            <a:r>
              <a:rPr lang="en-AU" altLang="en-US" sz="3600" smtClean="0"/>
              <a:t>Hairy arms!</a:t>
            </a:r>
          </a:p>
          <a:p>
            <a:pPr eaLnBrk="1" hangingPunct="1"/>
            <a:r>
              <a:rPr lang="en-AU" altLang="en-US" sz="3600" smtClean="0"/>
              <a:t>Search tip?</a:t>
            </a:r>
            <a:endParaRPr lang="en-US" altLang="en-US" sz="3600" smtClean="0"/>
          </a:p>
          <a:p>
            <a:pPr eaLnBrk="1" hangingPunct="1"/>
            <a:endParaRPr lang="en-US" altLang="en-US" sz="3600" smtClean="0"/>
          </a:p>
          <a:p>
            <a:pPr eaLnBrk="1" hangingPunct="1"/>
            <a:endParaRPr lang="en-US" altLang="en-US" sz="3600" smtClean="0"/>
          </a:p>
        </p:txBody>
      </p:sp>
      <p:pic>
        <p:nvPicPr>
          <p:cNvPr id="4" name="Picture 4" descr="radioactive_sign_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9925" y="2143125"/>
            <a:ext cx="1436688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3635375"/>
            <a:ext cx="2678112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Radioactive…who knew?</a:t>
            </a:r>
            <a:endParaRPr lang="en-US" altLang="en-US" smtClean="0"/>
          </a:p>
        </p:txBody>
      </p:sp>
      <p:pic>
        <p:nvPicPr>
          <p:cNvPr id="40963" name="Picture 6" descr="glowing gg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912813"/>
            <a:ext cx="626427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655763"/>
          </a:xfrm>
        </p:spPr>
        <p:txBody>
          <a:bodyPr/>
          <a:lstStyle/>
          <a:p>
            <a:r>
              <a:rPr lang="en-US" altLang="en-US" smtClean="0"/>
              <a:t>Who is the North Korean Nuclear </a:t>
            </a:r>
            <a:br>
              <a:rPr lang="en-US" altLang="en-US" smtClean="0"/>
            </a:br>
            <a:r>
              <a:rPr lang="en-US" altLang="en-US" smtClean="0"/>
              <a:t>Industry Poster Boy?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12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84313"/>
            <a:ext cx="820737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Got Radiation?</a:t>
            </a:r>
            <a:endParaRPr lang="en-US" altLang="en-US" smtClean="0"/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876925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Excerpt of conversation whilst walking back to showers…</a:t>
            </a:r>
          </a:p>
        </p:txBody>
      </p:sp>
      <p:grpSp>
        <p:nvGrpSpPr>
          <p:cNvPr id="119820" name="Group 12"/>
          <p:cNvGrpSpPr>
            <a:grpSpLocks/>
          </p:cNvGrpSpPr>
          <p:nvPr/>
        </p:nvGrpSpPr>
        <p:grpSpPr bwMode="auto">
          <a:xfrm>
            <a:off x="1403350" y="1382713"/>
            <a:ext cx="7740650" cy="5475287"/>
            <a:chOff x="884" y="871"/>
            <a:chExt cx="4876" cy="3449"/>
          </a:xfrm>
        </p:grpSpPr>
        <p:pic>
          <p:nvPicPr>
            <p:cNvPr id="41989" name="Picture 10" descr="korean thinking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0E4E4"/>
                </a:clrFrom>
                <a:clrTo>
                  <a:srgbClr val="F0E4E4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9" y="871"/>
              <a:ext cx="3621" cy="3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0" name="Rectangle 11"/>
            <p:cNvSpPr>
              <a:spLocks noChangeArrowheads="1"/>
            </p:cNvSpPr>
            <p:nvPr/>
          </p:nvSpPr>
          <p:spPr bwMode="auto">
            <a:xfrm>
              <a:off x="884" y="3702"/>
              <a:ext cx="38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3600" i="1"/>
                <a:t>“Do you have spare panties?”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Got Radiation?</a:t>
            </a:r>
            <a:endParaRPr lang="en-US" altLang="en-US" smtClean="0"/>
          </a:p>
        </p:txBody>
      </p:sp>
      <p:pic>
        <p:nvPicPr>
          <p:cNvPr id="43011" name="Picture 7" descr="homer thinking cop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0E4E4"/>
              </a:clrFrom>
              <a:clrTo>
                <a:srgbClr val="F0E4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476250"/>
            <a:ext cx="6626225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11"/>
          <p:cNvSpPr>
            <a:spLocks noChangeArrowheads="1"/>
          </p:cNvSpPr>
          <p:nvPr/>
        </p:nvSpPr>
        <p:spPr bwMode="auto">
          <a:xfrm>
            <a:off x="1692275" y="5661025"/>
            <a:ext cx="226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3600" i="1"/>
              <a:t>“Panties?”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Got Radiation?</a:t>
            </a:r>
            <a:endParaRPr lang="en-US" altLang="en-US" smtClean="0"/>
          </a:p>
        </p:txBody>
      </p:sp>
      <p:sp>
        <p:nvSpPr>
          <p:cNvPr id="44035" name="Rectangle 6"/>
          <p:cNvSpPr>
            <a:spLocks noChangeArrowheads="1"/>
          </p:cNvSpPr>
          <p:nvPr/>
        </p:nvSpPr>
        <p:spPr bwMode="auto">
          <a:xfrm>
            <a:off x="2124075" y="5516563"/>
            <a:ext cx="5492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3600" i="1"/>
              <a:t>“Yes, maybe your panties </a:t>
            </a:r>
            <a:br>
              <a:rPr lang="en-US" altLang="en-US" sz="3600" i="1"/>
            </a:br>
            <a:r>
              <a:rPr lang="en-US" altLang="en-US" sz="3600" i="1"/>
              <a:t>are contaminated.”</a:t>
            </a:r>
          </a:p>
        </p:txBody>
      </p:sp>
      <p:pic>
        <p:nvPicPr>
          <p:cNvPr id="44036" name="Picture 7" descr="korean thinking 3 cop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0E4E4"/>
              </a:clrFrom>
              <a:clrTo>
                <a:srgbClr val="F0E4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1196975"/>
            <a:ext cx="5754688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Got Radiation?</a:t>
            </a:r>
            <a:endParaRPr lang="en-US" altLang="en-US" smtClean="0"/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835150" y="5300663"/>
            <a:ext cx="4895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en-US" sz="3600" i="1"/>
              <a:t>“but they are only a couple of days old.”</a:t>
            </a:r>
          </a:p>
        </p:txBody>
      </p:sp>
      <p:pic>
        <p:nvPicPr>
          <p:cNvPr id="45060" name="Picture 5" descr="homer thinking copy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0E4E4"/>
              </a:clrFrom>
              <a:clrTo>
                <a:srgbClr val="F0E4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504825"/>
            <a:ext cx="6624637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Got Radiation? </a:t>
            </a:r>
            <a:endParaRPr lang="en-US" altLang="en-US" smtClean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468313" y="1447800"/>
            <a:ext cx="10080626" cy="5410200"/>
            <a:chOff x="-468561" y="1196752"/>
            <a:chExt cx="10081121" cy="5409892"/>
          </a:xfrm>
        </p:grpSpPr>
        <p:sp>
          <p:nvSpPr>
            <p:cNvPr id="46085" name="Rectangle 1"/>
            <p:cNvSpPr>
              <a:spLocks noChangeArrowheads="1"/>
            </p:cNvSpPr>
            <p:nvPr/>
          </p:nvSpPr>
          <p:spPr bwMode="auto">
            <a:xfrm>
              <a:off x="395536" y="6237312"/>
              <a:ext cx="41857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i="1"/>
                <a:t>Rambo First Blood – Jail shower scene</a:t>
              </a:r>
              <a:endParaRPr lang="en-AU" altLang="en-US" i="1"/>
            </a:p>
          </p:txBody>
        </p:sp>
        <p:pic>
          <p:nvPicPr>
            <p:cNvPr id="4608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68561" y="1196752"/>
              <a:ext cx="10081121" cy="4985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5"/>
          <p:cNvSpPr/>
          <p:nvPr/>
        </p:nvSpPr>
        <p:spPr>
          <a:xfrm>
            <a:off x="0" y="860425"/>
            <a:ext cx="5494338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altLang="en-US" sz="3600" dirty="0">
                <a:latin typeface="+mn-lt"/>
              </a:rPr>
              <a:t>Need a hard core shower!</a:t>
            </a:r>
            <a:endParaRPr lang="en-AU" sz="3600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Got Radiation?</a:t>
            </a:r>
            <a:endParaRPr lang="en-US" alt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6925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Excerpt of conversation whilst returning from showers…</a:t>
            </a:r>
          </a:p>
        </p:txBody>
      </p:sp>
      <p:grpSp>
        <p:nvGrpSpPr>
          <p:cNvPr id="124932" name="Group 4"/>
          <p:cNvGrpSpPr>
            <a:grpSpLocks/>
          </p:cNvGrpSpPr>
          <p:nvPr/>
        </p:nvGrpSpPr>
        <p:grpSpPr bwMode="auto">
          <a:xfrm>
            <a:off x="1403350" y="1382713"/>
            <a:ext cx="7740650" cy="5475287"/>
            <a:chOff x="884" y="871"/>
            <a:chExt cx="4876" cy="3449"/>
          </a:xfrm>
        </p:grpSpPr>
        <p:pic>
          <p:nvPicPr>
            <p:cNvPr id="47109" name="Picture 5" descr="korean thinking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0E4E4"/>
                </a:clrFrom>
                <a:clrTo>
                  <a:srgbClr val="F0E4E4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9" y="871"/>
              <a:ext cx="3621" cy="3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0" name="Rectangle 6"/>
            <p:cNvSpPr>
              <a:spLocks noChangeArrowheads="1"/>
            </p:cNvSpPr>
            <p:nvPr/>
          </p:nvSpPr>
          <p:spPr bwMode="auto">
            <a:xfrm>
              <a:off x="884" y="3702"/>
              <a:ext cx="38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3600" i="1"/>
                <a:t>“Did you put the </a:t>
              </a:r>
              <a:r>
                <a:rPr lang="en-US" altLang="en-US" sz="3600" b="1" i="1">
                  <a:solidFill>
                    <a:srgbClr val="FF0000"/>
                  </a:solidFill>
                </a:rPr>
                <a:t>panties</a:t>
              </a:r>
              <a:r>
                <a:rPr lang="en-US" altLang="en-US" sz="3600" i="1"/>
                <a:t> on?”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Got Radiation?</a:t>
            </a:r>
            <a:endParaRPr lang="en-US" altLang="en-US" smtClean="0"/>
          </a:p>
        </p:txBody>
      </p:sp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1403350" y="5876925"/>
            <a:ext cx="554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3600" i="1"/>
              <a:t>“Yes, I put the panties on.”</a:t>
            </a:r>
          </a:p>
        </p:txBody>
      </p:sp>
      <p:pic>
        <p:nvPicPr>
          <p:cNvPr id="48132" name="Picture 8" descr="homer thinking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0E4E4"/>
              </a:clrFrom>
              <a:clrTo>
                <a:srgbClr val="F0E4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692150"/>
            <a:ext cx="6408737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Got Radiation?</a:t>
            </a:r>
            <a:endParaRPr lang="en-US" altLang="en-US" smtClean="0"/>
          </a:p>
        </p:txBody>
      </p:sp>
      <p:pic>
        <p:nvPicPr>
          <p:cNvPr id="49155" name="Picture 5" descr="korean thinking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0E4E4"/>
              </a:clrFrom>
              <a:clrTo>
                <a:srgbClr val="F0E4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95663" y="1382713"/>
            <a:ext cx="5748337" cy="54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1081088" y="5956300"/>
            <a:ext cx="7019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en-US" sz="3600" i="1"/>
              <a:t>“Good, panties only used once.”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Got Radiation?</a:t>
            </a:r>
            <a:endParaRPr lang="en-US" altLang="en-US" smtClean="0"/>
          </a:p>
        </p:txBody>
      </p:sp>
      <p:pic>
        <p:nvPicPr>
          <p:cNvPr id="50179" name="Picture 5" descr="homerta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620713"/>
            <a:ext cx="54959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6"/>
          <p:cNvSpPr>
            <a:spLocks noChangeArrowheads="1"/>
          </p:cNvSpPr>
          <p:nvPr/>
        </p:nvSpPr>
        <p:spPr bwMode="auto">
          <a:xfrm>
            <a:off x="250825" y="2749550"/>
            <a:ext cx="29527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en-US" sz="4800" i="1"/>
              <a:t>“ONCE!?”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en-AU" altLang="en-US" smtClean="0"/>
              <a:t>Got Radiation?</a:t>
            </a:r>
            <a:endParaRPr lang="en-US" altLang="en-US" smtClean="0"/>
          </a:p>
        </p:txBody>
      </p:sp>
      <p:pic>
        <p:nvPicPr>
          <p:cNvPr id="51203" name="Picture 6" descr="eb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908050"/>
            <a:ext cx="8964612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7" descr="eba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300663"/>
            <a:ext cx="8770937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655763"/>
          </a:xfrm>
        </p:spPr>
        <p:txBody>
          <a:bodyPr/>
          <a:lstStyle/>
          <a:p>
            <a:pPr eaLnBrk="1" hangingPunct="1"/>
            <a:r>
              <a:rPr lang="en-US" altLang="en-US" smtClean="0"/>
              <a:t>Who is the American Nuclear Industry Poster Boy?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106507" name="Group 11"/>
          <p:cNvGrpSpPr>
            <a:grpSpLocks/>
          </p:cNvGrpSpPr>
          <p:nvPr/>
        </p:nvGrpSpPr>
        <p:grpSpPr bwMode="auto">
          <a:xfrm>
            <a:off x="250825" y="1243013"/>
            <a:ext cx="8964613" cy="5715000"/>
            <a:chOff x="158" y="783"/>
            <a:chExt cx="5647" cy="3600"/>
          </a:xfrm>
        </p:grpSpPr>
        <p:pic>
          <p:nvPicPr>
            <p:cNvPr id="6149" name="Picture 5" descr="snp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" y="964"/>
              <a:ext cx="4264" cy="3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" name="Picture 9" descr="HomerSimpson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9F994F"/>
                </a:clrFrom>
                <a:clrTo>
                  <a:srgbClr val="9F994F">
                    <a:alpha val="0"/>
                  </a:srgbClr>
                </a:clrTo>
              </a:clrChange>
              <a:lum bright="-18000"/>
            </a:blip>
            <a:srcRect/>
            <a:stretch>
              <a:fillRect/>
            </a:stretch>
          </p:blipFill>
          <p:spPr bwMode="auto">
            <a:xfrm>
              <a:off x="3765" y="783"/>
              <a:ext cx="2040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008063"/>
          </a:xfrm>
        </p:spPr>
        <p:txBody>
          <a:bodyPr/>
          <a:lstStyle/>
          <a:p>
            <a:pPr eaLnBrk="1" hangingPunct="1"/>
            <a:r>
              <a:rPr lang="en-US" altLang="en-US" smtClean="0"/>
              <a:t>Plate measurement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324975" cy="5256212"/>
          </a:xfrm>
        </p:spPr>
        <p:txBody>
          <a:bodyPr/>
          <a:lstStyle/>
          <a:p>
            <a:pPr eaLnBrk="1" hangingPunct="1"/>
            <a:r>
              <a:rPr lang="en-US" altLang="en-US" smtClean="0"/>
              <a:t>Having collected a network of test images, work could commence on developing a suitable algorithm to measure the center of each circle</a:t>
            </a:r>
          </a:p>
          <a:p>
            <a:pPr eaLnBrk="1" hangingPunct="1"/>
            <a:r>
              <a:rPr lang="en-US" altLang="en-US" smtClean="0"/>
              <a:t>After examining different methods, an edge detection method coupled with ellipse fitting was implemented</a:t>
            </a:r>
          </a:p>
        </p:txBody>
      </p:sp>
      <p:pic>
        <p:nvPicPr>
          <p:cNvPr id="89093" name="Picture 5" descr="new edges mont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933825"/>
            <a:ext cx="882015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As the hold down plate is a precisely engineered item, apriori information about the radii and approximate image center could be used to guide the solution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Without the assistance of EO devices it is necessary to manually locate at least four well distributed points in each image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Once this has been done, the design XY values and the radii are used to measure the remaining circles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This data is then bundled to produce the required XY data</a:t>
            </a:r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</p:txBody>
      </p:sp>
      <p:sp>
        <p:nvSpPr>
          <p:cNvPr id="532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altLang="en-US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-100013"/>
            <a:ext cx="9144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smtClean="0"/>
              <a:t>Plate measurement</a:t>
            </a:r>
            <a:endParaRPr lang="en-US" altLang="en-US" kern="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eaLnBrk="1" hangingPunct="1"/>
            <a:r>
              <a:rPr lang="en-US" altLang="en-US" smtClean="0"/>
              <a:t>A test measurement was scheduled to coincide with the next refueling outage</a:t>
            </a:r>
          </a:p>
          <a:p>
            <a:pPr eaLnBrk="1" hangingPunct="1"/>
            <a:r>
              <a:rPr lang="en-US" altLang="en-US" smtClean="0"/>
              <a:t>The aim of this test was to test the software and verify that the objectives outlined could be met</a:t>
            </a:r>
          </a:p>
          <a:p>
            <a:pPr eaLnBrk="1" hangingPunct="1"/>
            <a:r>
              <a:rPr lang="en-US" altLang="en-US" smtClean="0"/>
              <a:t>The test was carried out and approximately 45 images were collected</a:t>
            </a:r>
          </a:p>
          <a:p>
            <a:pPr eaLnBrk="1" hangingPunct="1"/>
            <a:r>
              <a:rPr lang="en-US" altLang="en-US" smtClean="0"/>
              <a:t>A typical image is measured in 30-60 seconds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5427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Test Measurement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</p:spPr>
        <p:txBody>
          <a:bodyPr/>
          <a:lstStyle/>
          <a:p>
            <a:pPr eaLnBrk="1" hangingPunct="1"/>
            <a:r>
              <a:rPr lang="en-US" altLang="en-US" smtClean="0"/>
              <a:t>Test Measurement</a:t>
            </a:r>
          </a:p>
        </p:txBody>
      </p:sp>
      <p:pic>
        <p:nvPicPr>
          <p:cNvPr id="55299" name="Picture 8" descr="Clip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001838"/>
            <a:ext cx="7956550" cy="4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0" y="1008063"/>
            <a:ext cx="9144000" cy="5157787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For each image, four points well distributed points were manually measured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Clip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96975"/>
            <a:ext cx="8964613" cy="54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Test Measurement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Clip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860550"/>
            <a:ext cx="7924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Test Measurement</a:t>
            </a:r>
          </a:p>
        </p:txBody>
      </p:sp>
      <p:sp>
        <p:nvSpPr>
          <p:cNvPr id="57348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45085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The exterior orientation (camera location) was then determined from the four points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Clip_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1916113"/>
            <a:ext cx="7927975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Test Measurement</a:t>
            </a:r>
          </a:p>
        </p:txBody>
      </p:sp>
      <p:sp>
        <p:nvSpPr>
          <p:cNvPr id="5837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5876925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The design coordinates were then used to guide the measurement of the remaining points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figure 8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908050"/>
            <a:ext cx="7812088" cy="5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Test Measurement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25621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Corners and holes in the concrete surrounding the cell were measured to provide an external reference frame</a:t>
            </a:r>
          </a:p>
          <a:p>
            <a:pPr eaLnBrk="1" hangingPunct="1"/>
            <a:r>
              <a:rPr lang="en-US" altLang="en-US" smtClean="0"/>
              <a:t>The accuracy</a:t>
            </a:r>
            <a:br>
              <a:rPr lang="en-US" altLang="en-US" smtClean="0"/>
            </a:br>
            <a:r>
              <a:rPr lang="en-US" altLang="en-US" smtClean="0"/>
              <a:t>of these </a:t>
            </a:r>
            <a:br>
              <a:rPr lang="en-US" altLang="en-US" smtClean="0"/>
            </a:br>
            <a:r>
              <a:rPr lang="en-US" altLang="en-US" smtClean="0"/>
              <a:t>points in lower</a:t>
            </a:r>
            <a:br>
              <a:rPr lang="en-US" altLang="en-US" smtClean="0"/>
            </a:br>
            <a:r>
              <a:rPr lang="en-US" altLang="en-US" smtClean="0"/>
              <a:t>as they are </a:t>
            </a:r>
            <a:br>
              <a:rPr lang="en-US" altLang="en-US" smtClean="0"/>
            </a:br>
            <a:r>
              <a:rPr lang="en-US" altLang="en-US" smtClean="0"/>
              <a:t>“manual”</a:t>
            </a:r>
            <a:br>
              <a:rPr lang="en-US" altLang="en-US" smtClean="0"/>
            </a:br>
            <a:r>
              <a:rPr lang="en-US" altLang="en-US" smtClean="0"/>
              <a:t>measurements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pic>
        <p:nvPicPr>
          <p:cNvPr id="91144" name="Picture 8" descr="corner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2276475"/>
            <a:ext cx="5472113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Test Measurement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4211638" cy="5256212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Once XY locations are available, the images are bundled like any normal </a:t>
            </a:r>
            <a:br>
              <a:rPr lang="en-US" altLang="en-US" smtClean="0"/>
            </a:br>
            <a:r>
              <a:rPr lang="en-US" altLang="en-US" smtClean="0"/>
              <a:t>photogrammetry network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61443" name="Picture 4" descr="bundle summary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1052513"/>
            <a:ext cx="477837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Test Measurement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4643438" y="3141663"/>
            <a:ext cx="3744912" cy="5048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4859338" y="2563813"/>
            <a:ext cx="1871662" cy="5048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971550" y="1916113"/>
            <a:ext cx="2879725" cy="5762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54263"/>
            <a:ext cx="9144000" cy="1470025"/>
          </a:xfrm>
        </p:spPr>
        <p:txBody>
          <a:bodyPr/>
          <a:lstStyle/>
          <a:p>
            <a:pPr algn="ctr" eaLnBrk="1" hangingPunct="1"/>
            <a:r>
              <a:rPr lang="en-US" altLang="en-US" sz="4000" b="1" smtClean="0"/>
              <a:t>Underwater Photogrammetric Verification Of Nuclear Fuel Assemblies Via Natural Feature Measurement</a:t>
            </a:r>
          </a:p>
        </p:txBody>
      </p:sp>
      <p:sp>
        <p:nvSpPr>
          <p:cNvPr id="7174" name="Rectangle 17"/>
          <p:cNvSpPr>
            <a:spLocks noChangeArrowheads="1"/>
          </p:cNvSpPr>
          <p:nvPr/>
        </p:nvSpPr>
        <p:spPr bwMode="auto">
          <a:xfrm>
            <a:off x="0" y="-26988"/>
            <a:ext cx="9144000" cy="142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en-US" sz="4000">
                <a:solidFill>
                  <a:schemeClr val="tx2"/>
                </a:solidFill>
                <a:latin typeface="Eras Medium ITC" pitchFamily="34" charset="0"/>
              </a:rPr>
              <a:t>Three things a photogrammetrist never wants to hear…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8" grpId="0" animBg="1"/>
      <p:bldP spid="72717" grpId="0" animBg="1"/>
      <p:bldP spid="72716" grpId="0" animBg="1"/>
      <p:bldP spid="7270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5435600" cy="5256212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The geometry used for the network is shown in the adjacent image</a:t>
            </a:r>
          </a:p>
          <a:p>
            <a:pPr eaLnBrk="1" hangingPunct="1"/>
            <a:r>
              <a:rPr lang="en-US" altLang="en-US" smtClean="0"/>
              <a:t>The physical conditions restrict the network geometry</a:t>
            </a:r>
          </a:p>
          <a:p>
            <a:pPr eaLnBrk="1" hangingPunct="1"/>
            <a:r>
              <a:rPr lang="en-US" altLang="en-US" smtClean="0"/>
              <a:t>Accepted observations are shown as green lines.  Rejected observations are shown as red lines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6246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Test Measurement</a:t>
            </a: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188913"/>
            <a:ext cx="3422650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950" y="1196975"/>
            <a:ext cx="8893175" cy="57324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The measured corner data was referenced </a:t>
            </a:r>
            <a:br>
              <a:rPr lang="en-US" altLang="en-US" smtClean="0"/>
            </a:br>
            <a:r>
              <a:rPr lang="en-US" altLang="en-US" smtClean="0"/>
              <a:t>against the supplied design data for the corners using a best-fit transformation. All points treated equally</a:t>
            </a:r>
          </a:p>
          <a:p>
            <a:pPr eaLnBrk="1" hangingPunct="1"/>
            <a:r>
              <a:rPr lang="en-US" altLang="en-US" smtClean="0"/>
              <a:t>Based on this alignment, the deviation for each point could be computed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Test Measurement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00013"/>
            <a:ext cx="9144000" cy="696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645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altLang="en-US" smtClean="0"/>
          </a:p>
        </p:txBody>
      </p:sp>
      <p:sp>
        <p:nvSpPr>
          <p:cNvPr id="645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altLang="en-US" smtClean="0"/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963613"/>
            <a:ext cx="7386638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44450"/>
            <a:ext cx="9144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smtClean="0"/>
              <a:t>Test Measurement</a:t>
            </a:r>
            <a:endParaRPr lang="en-US" altLang="en-US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013"/>
            <a:ext cx="9144000" cy="696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Test Measurement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77875"/>
            <a:ext cx="8428037" cy="60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00013"/>
            <a:ext cx="9144000" cy="696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Test Measurement</a:t>
            </a: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1109663"/>
            <a:ext cx="870585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00013"/>
            <a:ext cx="9144000" cy="696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44450"/>
            <a:ext cx="9144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Eras Medium IT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smtClean="0"/>
              <a:t>Test Measurement</a:t>
            </a:r>
            <a:endParaRPr lang="en-US" altLang="en-US" kern="0" dirty="0" smtClean="0"/>
          </a:p>
        </p:txBody>
      </p:sp>
      <p:sp>
        <p:nvSpPr>
          <p:cNvPr id="67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altLang="en-US" smtClean="0"/>
          </a:p>
        </p:txBody>
      </p:sp>
      <p:sp>
        <p:nvSpPr>
          <p:cNvPr id="675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altLang="en-US" smtClean="0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974725"/>
            <a:ext cx="442912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697413" y="936625"/>
            <a:ext cx="4446587" cy="57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/>
              <a:t>Can use Relationships to alter weights and tolerance between new and old plates</a:t>
            </a:r>
          </a:p>
          <a:p>
            <a:pPr eaLnBrk="1" hangingPunct="1">
              <a:defRPr/>
            </a:pPr>
            <a:r>
              <a:rPr lang="en-US" altLang="en-US" kern="0" dirty="0" smtClean="0"/>
              <a:t>Old plates given more weight as their location is assumed to be within tolerance</a:t>
            </a:r>
          </a:p>
          <a:p>
            <a:pPr eaLnBrk="1" hangingPunct="1">
              <a:defRPr/>
            </a:pPr>
            <a:endParaRPr lang="en-US" altLang="en-US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009650"/>
            <a:ext cx="8893175" cy="57324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Despite the difficulties related to working in an underwater, radioactive environment a successful feature based measurement technique was developed</a:t>
            </a:r>
          </a:p>
          <a:p>
            <a:pPr eaLnBrk="1" hangingPunct="1"/>
            <a:r>
              <a:rPr lang="en-US" altLang="en-US" smtClean="0"/>
              <a:t>Further work could be undertaken to evaluate underwater measurement on actual retro targets</a:t>
            </a:r>
          </a:p>
          <a:p>
            <a:pPr eaLnBrk="1" hangingPunct="1"/>
            <a:r>
              <a:rPr lang="en-US" altLang="en-US" smtClean="0"/>
              <a:t>The lessons learnt on this project will be used to facilitate other underwater measurements in both nuclear and non-nuclear environments</a:t>
            </a:r>
          </a:p>
          <a:p>
            <a:pPr eaLnBrk="1" hangingPunct="1"/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Concluding Remarks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Audience Questions?</a:t>
            </a:r>
          </a:p>
        </p:txBody>
      </p:sp>
      <p:pic>
        <p:nvPicPr>
          <p:cNvPr id="69635" name="Picture 7" descr="HomerSimpson4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975" y="908050"/>
            <a:ext cx="4176713" cy="593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565400"/>
            <a:ext cx="9144000" cy="1008063"/>
          </a:xfrm>
          <a:noFill/>
        </p:spPr>
        <p:txBody>
          <a:bodyPr/>
          <a:lstStyle/>
          <a:p>
            <a:pPr algn="ctr" eaLnBrk="1" hangingPunct="1"/>
            <a:r>
              <a:rPr lang="en-US" altLang="en-US" b="1" smtClean="0"/>
              <a:t>Thank You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425576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Three things a photogrammetrist never wants to hear…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23988"/>
            <a:ext cx="8229600" cy="452596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b="1" smtClean="0"/>
              <a:t>Underwater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romanLcPeriod"/>
            </a:pPr>
            <a:r>
              <a:rPr lang="en-US" altLang="en-US" smtClean="0"/>
              <a:t>Lots of water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romanLcPeriod"/>
            </a:pPr>
            <a:r>
              <a:rPr lang="en-US" altLang="en-US" smtClean="0"/>
              <a:t>Need to protect camera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romanLcPeriod"/>
            </a:pPr>
            <a:r>
              <a:rPr lang="en-US" altLang="en-US" smtClean="0"/>
              <a:t>Standard calibration model not as suited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b="1" smtClean="0"/>
              <a:t>Nuclear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romanLcPeriod"/>
            </a:pPr>
            <a:r>
              <a:rPr lang="en-US" altLang="en-US" smtClean="0"/>
              <a:t>Radioactivity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romanLcPeriod"/>
            </a:pPr>
            <a:r>
              <a:rPr lang="en-US" altLang="en-US" smtClean="0"/>
              <a:t>Potential to damage electronics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b="1" smtClean="0"/>
              <a:t>Natural Feature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romanLcPeriod"/>
            </a:pPr>
            <a:r>
              <a:rPr lang="en-US" altLang="en-US" smtClean="0"/>
              <a:t>No target to define point of interest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romanLcPeriod"/>
            </a:pPr>
            <a:r>
              <a:rPr lang="en-US" altLang="en-US" smtClean="0"/>
              <a:t>Lower accuracy 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romanLcPeriod"/>
            </a:pPr>
            <a:r>
              <a:rPr lang="en-US" altLang="en-US" smtClean="0"/>
              <a:t>Limited  measurement automation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865187"/>
          </a:xfrm>
        </p:spPr>
        <p:txBody>
          <a:bodyPr/>
          <a:lstStyle/>
          <a:p>
            <a:pPr eaLnBrk="1" hangingPunct="1"/>
            <a:r>
              <a:rPr lang="en-US" altLang="en-US" smtClean="0"/>
              <a:t>Customer Brief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To measure the location in XY of 177 hold down plates located underwater in a nuclear reactor cell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23988"/>
            <a:ext cx="8229600" cy="452596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altLang="en-US" smtClean="0"/>
          </a:p>
        </p:txBody>
      </p:sp>
      <p:pic>
        <p:nvPicPr>
          <p:cNvPr id="10243" name="Picture 4" descr="nuc field and plate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287463"/>
            <a:ext cx="80740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865187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Chamber Overview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Medium ITC"/>
        <a:ea typeface=""/>
        <a:cs typeface=""/>
      </a:majorFont>
      <a:minorFont>
        <a:latin typeface="Eras Medium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11316</TotalTime>
  <Words>1177</Words>
  <Application>Microsoft Office PowerPoint</Application>
  <PresentationFormat>On-screen Show (4:3)</PresentationFormat>
  <Paragraphs>185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Eras Medium ITC</vt:lpstr>
      <vt:lpstr>Calibri</vt:lpstr>
      <vt:lpstr>Eras Light ITC</vt:lpstr>
      <vt:lpstr>Times New Roman</vt:lpstr>
      <vt:lpstr>Symbol</vt:lpstr>
      <vt:lpstr>Default Design</vt:lpstr>
      <vt:lpstr>Underwater Photogrammetric Verification Of Nuclear Fuel Assemblies Via Natural Feature Measurement</vt:lpstr>
      <vt:lpstr>A few warnings…</vt:lpstr>
      <vt:lpstr>Who is the North Korean Nuclear  Industry Poster Boy?</vt:lpstr>
      <vt:lpstr>Who is the North Korean Nuclear  Industry Poster Boy?</vt:lpstr>
      <vt:lpstr>Who is the American Nuclear Industry Poster Boy?</vt:lpstr>
      <vt:lpstr>Underwater Photogrammetric Verification Of Nuclear Fuel Assemblies Via Natural Feature Measurement</vt:lpstr>
      <vt:lpstr>Three things a photogrammetrist never wants to hear…</vt:lpstr>
      <vt:lpstr>Customer Brief</vt:lpstr>
      <vt:lpstr>Chamber Overview</vt:lpstr>
      <vt:lpstr>Customer Brief</vt:lpstr>
      <vt:lpstr>Chamber Overview</vt:lpstr>
      <vt:lpstr>Chamber Overview</vt:lpstr>
      <vt:lpstr>Chamber Overview</vt:lpstr>
      <vt:lpstr>Chamber Overview</vt:lpstr>
      <vt:lpstr>Measurement Constraints</vt:lpstr>
      <vt:lpstr>Project Requirement Checklist</vt:lpstr>
      <vt:lpstr>Photogrammetric Exorcism Checklist</vt:lpstr>
      <vt:lpstr>Hardware - camera</vt:lpstr>
      <vt:lpstr>Hardware - canister</vt:lpstr>
      <vt:lpstr>Hardware – canister early attempts</vt:lpstr>
      <vt:lpstr>Hardware - canister early attempts</vt:lpstr>
      <vt:lpstr>Hardware - canister</vt:lpstr>
      <vt:lpstr>Hardware – pan and tilt mechanism</vt:lpstr>
      <vt:lpstr>Hardware - test</vt:lpstr>
      <vt:lpstr>Hardware - test</vt:lpstr>
      <vt:lpstr>Before entering containment area…</vt:lpstr>
      <vt:lpstr>Before entering containment area…</vt:lpstr>
      <vt:lpstr>Slide 28</vt:lpstr>
      <vt:lpstr>Before entering containment area…</vt:lpstr>
      <vt:lpstr>Slide 30</vt:lpstr>
      <vt:lpstr>Slide 31</vt:lpstr>
      <vt:lpstr>Hardware – test</vt:lpstr>
      <vt:lpstr>Hardware – test</vt:lpstr>
      <vt:lpstr>Hardware - test</vt:lpstr>
      <vt:lpstr>Hardware - test</vt:lpstr>
      <vt:lpstr>Cleaning up…</vt:lpstr>
      <vt:lpstr>Cleaning up…</vt:lpstr>
      <vt:lpstr>Cleaning up…</vt:lpstr>
      <vt:lpstr>Radioactive…who knew?</vt:lpstr>
      <vt:lpstr>Got Radiation?</vt:lpstr>
      <vt:lpstr>Got Radiation?</vt:lpstr>
      <vt:lpstr>Got Radiation?</vt:lpstr>
      <vt:lpstr>Got Radiation?</vt:lpstr>
      <vt:lpstr>Got Radiation? </vt:lpstr>
      <vt:lpstr>Got Radiation?</vt:lpstr>
      <vt:lpstr>Got Radiation?</vt:lpstr>
      <vt:lpstr>Got Radiation?</vt:lpstr>
      <vt:lpstr>Got Radiation?</vt:lpstr>
      <vt:lpstr>Got Radiation?</vt:lpstr>
      <vt:lpstr>Plate measurement</vt:lpstr>
      <vt:lpstr>Slide 51</vt:lpstr>
      <vt:lpstr>Test Measurement</vt:lpstr>
      <vt:lpstr>Test Measurement</vt:lpstr>
      <vt:lpstr>Test Measurement</vt:lpstr>
      <vt:lpstr>Test Measurement</vt:lpstr>
      <vt:lpstr>Test Measurement</vt:lpstr>
      <vt:lpstr>Test Measurement</vt:lpstr>
      <vt:lpstr>Test Measurement</vt:lpstr>
      <vt:lpstr>Test Measurement</vt:lpstr>
      <vt:lpstr>Test Measurement</vt:lpstr>
      <vt:lpstr>Test Measurement</vt:lpstr>
      <vt:lpstr>Slide 62</vt:lpstr>
      <vt:lpstr>Test Measurement</vt:lpstr>
      <vt:lpstr>Test Measurement</vt:lpstr>
      <vt:lpstr>Slide 65</vt:lpstr>
      <vt:lpstr>Concluding Remarks</vt:lpstr>
      <vt:lpstr>Audience Questions?</vt:lpstr>
      <vt:lpstr>Thank You</vt:lpstr>
    </vt:vector>
  </TitlesOfParts>
  <Company>Gancell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giuseppe</dc:creator>
  <cp:lastModifiedBy>Jessica</cp:lastModifiedBy>
  <cp:revision>109</cp:revision>
  <dcterms:created xsi:type="dcterms:W3CDTF">2006-06-14T05:05:34Z</dcterms:created>
  <dcterms:modified xsi:type="dcterms:W3CDTF">2015-03-30T12:41:26Z</dcterms:modified>
</cp:coreProperties>
</file>