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wmv" ContentType="video/x-ms-wmv"/>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1" r:id="rId1"/>
  </p:sldMasterIdLst>
  <p:notesMasterIdLst>
    <p:notesMasterId r:id="rId24"/>
  </p:notesMasterIdLst>
  <p:handoutMasterIdLst>
    <p:handoutMasterId r:id="rId25"/>
  </p:handoutMasterIdLst>
  <p:sldIdLst>
    <p:sldId id="719" r:id="rId2"/>
    <p:sldId id="720" r:id="rId3"/>
    <p:sldId id="722" r:id="rId4"/>
    <p:sldId id="736" r:id="rId5"/>
    <p:sldId id="740" r:id="rId6"/>
    <p:sldId id="735" r:id="rId7"/>
    <p:sldId id="738" r:id="rId8"/>
    <p:sldId id="737" r:id="rId9"/>
    <p:sldId id="730" r:id="rId10"/>
    <p:sldId id="739" r:id="rId11"/>
    <p:sldId id="742" r:id="rId12"/>
    <p:sldId id="729" r:id="rId13"/>
    <p:sldId id="731" r:id="rId14"/>
    <p:sldId id="734" r:id="rId15"/>
    <p:sldId id="732" r:id="rId16"/>
    <p:sldId id="728" r:id="rId17"/>
    <p:sldId id="727" r:id="rId18"/>
    <p:sldId id="726" r:id="rId19"/>
    <p:sldId id="724" r:id="rId20"/>
    <p:sldId id="725" r:id="rId21"/>
    <p:sldId id="721" r:id="rId22"/>
    <p:sldId id="743" r:id="rId23"/>
  </p:sldIdLst>
  <p:sldSz cx="9144000" cy="6858000" type="screen4x3"/>
  <p:notesSz cx="6858000" cy="9180513"/>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FF"/>
    <a:srgbClr val="00FF00"/>
    <a:srgbClr val="FC0128"/>
    <a:srgbClr val="001041"/>
    <a:srgbClr val="FAFD00"/>
    <a:srgbClr val="006B61"/>
    <a:srgbClr val="A5B4B9"/>
    <a:srgbClr val="B1B1B1"/>
    <a:srgbClr val="0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561" autoAdjust="0"/>
    <p:restoredTop sz="86387" autoAdjust="0"/>
  </p:normalViewPr>
  <p:slideViewPr>
    <p:cSldViewPr snapToGrid="0">
      <p:cViewPr>
        <p:scale>
          <a:sx n="75" d="100"/>
          <a:sy n="75" d="100"/>
        </p:scale>
        <p:origin x="-1470" y="180"/>
      </p:cViewPr>
      <p:guideLst>
        <p:guide orient="horz" pos="2160"/>
        <p:guide pos="2880"/>
      </p:guideLst>
    </p:cSldViewPr>
  </p:slideViewPr>
  <p:outlineViewPr>
    <p:cViewPr>
      <p:scale>
        <a:sx n="33" d="100"/>
        <a:sy n="33" d="100"/>
      </p:scale>
      <p:origin x="0" y="264"/>
    </p:cViewPr>
  </p:outlineViewPr>
  <p:notesTextViewPr>
    <p:cViewPr>
      <p:scale>
        <a:sx n="100" d="100"/>
        <a:sy n="100" d="100"/>
      </p:scale>
      <p:origin x="0" y="0"/>
    </p:cViewPr>
  </p:notesTextViewPr>
  <p:sorterViewPr>
    <p:cViewPr>
      <p:scale>
        <a:sx n="100" d="100"/>
        <a:sy n="100" d="100"/>
      </p:scale>
      <p:origin x="0" y="162"/>
    </p:cViewPr>
  </p:sorterViewPr>
  <p:notesViewPr>
    <p:cSldViewPr snapToGrid="0">
      <p:cViewPr varScale="1">
        <p:scale>
          <a:sx n="58" d="100"/>
          <a:sy n="58" d="100"/>
        </p:scale>
        <p:origin x="-1674" y="-72"/>
      </p:cViewPr>
      <p:guideLst>
        <p:guide orient="horz" pos="2891"/>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28553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60863"/>
            <a:ext cx="5029200" cy="4130675"/>
          </a:xfrm>
          <a:prstGeom prst="rect">
            <a:avLst/>
          </a:prstGeom>
          <a:noFill/>
          <a:ln w="12700">
            <a:noFill/>
            <a:miter lim="800000"/>
            <a:headEnd/>
            <a:tailEnd/>
          </a:ln>
          <a:effectLst/>
        </p:spPr>
        <p:txBody>
          <a:bodyPr vert="horz" wrap="square" lIns="90684" tIns="44546" rIns="90684" bIns="4454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1" name="Rectangle 3"/>
          <p:cNvSpPr>
            <a:spLocks noGrp="1" noRot="1" noChangeAspect="1" noChangeArrowheads="1" noTextEdit="1"/>
          </p:cNvSpPr>
          <p:nvPr>
            <p:ph type="sldImg" idx="2"/>
          </p:nvPr>
        </p:nvSpPr>
        <p:spPr bwMode="auto">
          <a:xfrm>
            <a:off x="1143000" y="695325"/>
            <a:ext cx="4572000" cy="3429000"/>
          </a:xfrm>
          <a:prstGeom prst="rect">
            <a:avLst/>
          </a:prstGeom>
          <a:noFill/>
          <a:ln w="12700">
            <a:solidFill>
              <a:schemeClr val="tx1"/>
            </a:solidFill>
            <a:miter lim="800000"/>
            <a:headEnd/>
            <a:tailEnd/>
          </a:ln>
          <a:effectLst/>
        </p:spPr>
      </p:sp>
    </p:spTree>
    <p:extLst>
      <p:ext uri="{BB962C8B-B14F-4D97-AF65-F5344CB8AC3E}">
        <p14:creationId xmlns:p14="http://schemas.microsoft.com/office/powerpoint/2010/main" xmlns="" val="268730816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Arial" charset="0"/>
      </a:defRPr>
    </a:lvl1pPr>
    <a:lvl2pPr marL="457200" algn="l" rtl="0" fontAlgn="base">
      <a:spcBef>
        <a:spcPct val="30000"/>
      </a:spcBef>
      <a:spcAft>
        <a:spcPct val="0"/>
      </a:spcAft>
      <a:defRPr sz="1200" kern="1200">
        <a:solidFill>
          <a:schemeClr val="tx1"/>
        </a:solidFill>
        <a:latin typeface="Times New Roman" pitchFamily="18" charset="0"/>
        <a:ea typeface="+mn-ea"/>
        <a:cs typeface="Arial" charset="0"/>
      </a:defRPr>
    </a:lvl2pPr>
    <a:lvl3pPr marL="914400" algn="l" rtl="0" fontAlgn="base">
      <a:spcBef>
        <a:spcPct val="30000"/>
      </a:spcBef>
      <a:spcAft>
        <a:spcPct val="0"/>
      </a:spcAft>
      <a:defRPr sz="1200" kern="1200">
        <a:solidFill>
          <a:schemeClr val="tx1"/>
        </a:solidFill>
        <a:latin typeface="Times New Roman" pitchFamily="18" charset="0"/>
        <a:ea typeface="+mn-ea"/>
        <a:cs typeface="Arial" charset="0"/>
      </a:defRPr>
    </a:lvl3pPr>
    <a:lvl4pPr marL="1371600" algn="l" rtl="0" fontAlgn="base">
      <a:spcBef>
        <a:spcPct val="30000"/>
      </a:spcBef>
      <a:spcAft>
        <a:spcPct val="0"/>
      </a:spcAft>
      <a:defRPr sz="1200" kern="1200">
        <a:solidFill>
          <a:schemeClr val="tx1"/>
        </a:solidFill>
        <a:latin typeface="Times New Roman" pitchFamily="18" charset="0"/>
        <a:ea typeface="+mn-ea"/>
        <a:cs typeface="Arial" charset="0"/>
      </a:defRPr>
    </a:lvl4pPr>
    <a:lvl5pPr marL="1828800" algn="l" rtl="0" fontAlgn="base">
      <a:spcBef>
        <a:spcPct val="30000"/>
      </a:spcBef>
      <a:spcAft>
        <a:spcPct val="0"/>
      </a:spcAft>
      <a:defRPr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p:spPr>
        <p:txBody>
          <a:bodyPr/>
          <a:lstStyle/>
          <a:p>
            <a:pPr eaLnBrk="1" hangingPunct="1"/>
            <a:r>
              <a:rPr lang="en-US" altLang="en-US" smtClean="0"/>
              <a:t>This is where Spatial Analyzer is defining the optimal fit. </a:t>
            </a:r>
          </a:p>
          <a:p>
            <a:pPr eaLnBrk="1" hangingPunct="1"/>
            <a:endParaRPr lang="en-US" altLang="en-US" smtClean="0"/>
          </a:p>
          <a:p>
            <a:pPr eaLnBrk="1" hangingPunct="1"/>
            <a:r>
              <a:rPr lang="en-US" altLang="en-US" smtClean="0"/>
              <a:t>Here we have one of our steam generators attempting to fit itself to the Primary Heat Transport (PHT) piping and the steam drum. The key features are the inlet pipe, the outlet pipe  and the steam drum nozzle. You can see the steam generator model wobble around with each successive iteration.  The pipe fit module allowed us to not only align the pipes, but was instrumental in accounting for pipe thickness and angularity.</a:t>
            </a:r>
          </a:p>
          <a:p>
            <a:pPr eaLnBrk="1" hangingPunct="1"/>
            <a:r>
              <a:rPr lang="en-US" altLang="en-US" smtClean="0"/>
              <a:t>On the left side of the screen, you can see the program is working through the iterations and trying to arrive at the best fit solution. </a:t>
            </a:r>
          </a:p>
          <a:p>
            <a:pPr eaLnBrk="1" hangingPunct="1"/>
            <a:r>
              <a:rPr lang="en-US" altLang="en-US" smtClean="0"/>
              <a:t>By changing constraints, relationships and the weighting of certain features, SA is able to determine the machining cut planes.</a:t>
            </a:r>
          </a:p>
          <a:p>
            <a:pPr eaLnBrk="1" hangingPunct="1"/>
            <a:r>
              <a:rPr lang="en-US" altLang="en-US" smtClean="0"/>
              <a:t>Arriving at this solution could take a minute or up to 45 minutes and multiple attempts may also have to be made before arriving at the final result.</a:t>
            </a:r>
          </a:p>
          <a:p>
            <a:pPr eaLnBrk="1" hangingPunct="1"/>
            <a:endParaRPr lang="en-US" altLang="en-US" smtClean="0"/>
          </a:p>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40000"/>
                <a:lumOff val="60000"/>
              </a:schemeClr>
            </a:gs>
            <a:gs pos="59000">
              <a:srgbClr val="85C2FF"/>
            </a:gs>
            <a:gs pos="70000">
              <a:srgbClr val="C4D6EB"/>
            </a:gs>
            <a:gs pos="82000">
              <a:srgbClr val="FFEBFA">
                <a:alpha val="0"/>
              </a:srgbClr>
            </a:gs>
          </a:gsLst>
          <a:lin ang="16200000" scaled="1"/>
          <a:tileRect/>
        </a:gradFill>
        <a:effectLst/>
      </p:bgPr>
    </p:bg>
    <p:spTree>
      <p:nvGrpSpPr>
        <p:cNvPr id="1" name=""/>
        <p:cNvGrpSpPr/>
        <p:nvPr/>
      </p:nvGrpSpPr>
      <p:grpSpPr>
        <a:xfrm>
          <a:off x="0" y="0"/>
          <a:ext cx="0" cy="0"/>
          <a:chOff x="0" y="0"/>
          <a:chExt cx="0" cy="0"/>
        </a:xfrm>
      </p:grpSpPr>
      <p:pic>
        <p:nvPicPr>
          <p:cNvPr id="396319" name="Picture 31" descr="C:\Users\User\AppData\Local\Microsoft\Windows\Temporary Internet Files\Content.Outlook\IP9N35VT\ecm-logo-final.jpg"/>
          <p:cNvPicPr>
            <a:picLocks noChangeAspect="1" noChangeArrowheads="1"/>
          </p:cNvPicPr>
          <p:nvPr userDrawn="1"/>
        </p:nvPicPr>
        <p:blipFill>
          <a:blip r:embed="rId13" cstate="print"/>
          <a:srcRect/>
          <a:stretch>
            <a:fillRect/>
          </a:stretch>
        </p:blipFill>
        <p:spPr bwMode="auto">
          <a:xfrm>
            <a:off x="203200" y="190500"/>
            <a:ext cx="2762762" cy="1058672"/>
          </a:xfrm>
          <a:prstGeom prst="rect">
            <a:avLst/>
          </a:prstGeom>
          <a:blipFill>
            <a:blip r:embed="rId14" cstate="print"/>
            <a:tile tx="0" ty="0" sx="100000" sy="100000" flip="none" algn="tl"/>
          </a:blipFill>
        </p:spPr>
      </p:pic>
    </p:spTree>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http://www.ncnr.nist.gov/userlab/images/LogoNCNR.gif" TargetMode="External"/><Relationship Id="rId5" Type="http://schemas.openxmlformats.org/officeDocument/2006/relationships/image" Target="../media/image15.gif"/><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Layout" Target="../slideLayouts/slideLayout6.xml"/><Relationship Id="rId1" Type="http://schemas.openxmlformats.org/officeDocument/2006/relationships/video" Target="NULL"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file:///C:\Documents%20and%20Settings\tim%20welch\Desktop\Presentation%20NRK%20-%20Copy%20to%20C%20drive%20to%20run\Attachments\RSG%20Fit%202.wmv" TargetMode="External"/><Relationship Id="rId5" Type="http://schemas.openxmlformats.org/officeDocument/2006/relationships/image" Target="../media/image8.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565275"/>
          </a:xfrm>
        </p:spPr>
        <p:txBody>
          <a:bodyPr/>
          <a:lstStyle/>
          <a:p>
            <a:r>
              <a:rPr lang="en-US" dirty="0" smtClean="0">
                <a:solidFill>
                  <a:schemeClr val="accent6">
                    <a:lumMod val="75000"/>
                  </a:schemeClr>
                </a:solidFill>
                <a:latin typeface="Arial" panose="020B0604020202020204" pitchFamily="34" charset="0"/>
                <a:cs typeface="Arial" panose="020B0604020202020204" pitchFamily="34" charset="0"/>
              </a:rPr>
              <a:t>Evolving Automation Using </a:t>
            </a:r>
            <a:r>
              <a:rPr lang="en-US" dirty="0" smtClean="0">
                <a:solidFill>
                  <a:schemeClr val="accent6">
                    <a:lumMod val="75000"/>
                  </a:schemeClr>
                </a:solidFill>
                <a:latin typeface="Arial" panose="020B0604020202020204" pitchFamily="34" charset="0"/>
                <a:cs typeface="Arial" panose="020B0604020202020204" pitchFamily="34" charset="0"/>
              </a:rPr>
              <a:t>SpatialAnalyzer </a:t>
            </a:r>
            <a:endParaRPr lang="en-US" dirty="0">
              <a:solidFill>
                <a:schemeClr val="accent6">
                  <a:lumMod val="75000"/>
                </a:schemeClr>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lstStyle/>
          <a:p>
            <a:r>
              <a:rPr lang="en-US" sz="2400" dirty="0" smtClean="0">
                <a:solidFill>
                  <a:schemeClr val="accent6">
                    <a:lumMod val="75000"/>
                  </a:schemeClr>
                </a:solidFill>
                <a:latin typeface="Arial" panose="020B0604020202020204" pitchFamily="34" charset="0"/>
                <a:cs typeface="Arial" panose="020B0604020202020204" pitchFamily="34" charset="0"/>
              </a:rPr>
              <a:t>Ray Ryan</a:t>
            </a:r>
          </a:p>
          <a:p>
            <a:r>
              <a:rPr lang="en-US" sz="2400" dirty="0" smtClean="0">
                <a:solidFill>
                  <a:schemeClr val="accent6">
                    <a:lumMod val="75000"/>
                  </a:schemeClr>
                </a:solidFill>
                <a:latin typeface="Arial" panose="020B0604020202020204" pitchFamily="34" charset="0"/>
                <a:cs typeface="Arial" panose="020B0604020202020204" pitchFamily="34" charset="0"/>
              </a:rPr>
              <a:t>VP </a:t>
            </a:r>
            <a:endParaRPr lang="en-US" sz="2400" dirty="0">
              <a:solidFill>
                <a:schemeClr val="accent6">
                  <a:lumMod val="75000"/>
                </a:schemeClr>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06700" y="312738"/>
            <a:ext cx="5651500" cy="1143000"/>
          </a:xfrm>
        </p:spPr>
        <p:txBody>
          <a:bodyPr/>
          <a:lstStyle/>
          <a:p>
            <a:r>
              <a:rPr lang="en-US" sz="3600" dirty="0" smtClean="0">
                <a:solidFill>
                  <a:schemeClr val="accent6">
                    <a:lumMod val="75000"/>
                  </a:schemeClr>
                </a:solidFill>
                <a:latin typeface="Arial" panose="020B0604020202020204" pitchFamily="34" charset="0"/>
                <a:cs typeface="Arial" panose="020B0604020202020204" pitchFamily="34" charset="0"/>
              </a:rPr>
              <a:t>NIST – Neutron Guide Alignment </a:t>
            </a:r>
            <a:endParaRPr lang="en-US" sz="3600" dirty="0">
              <a:solidFill>
                <a:schemeClr val="accent6">
                  <a:lumMod val="75000"/>
                </a:schemeClr>
              </a:solidFill>
              <a:latin typeface="Arial" panose="020B0604020202020204" pitchFamily="34" charset="0"/>
              <a:cs typeface="Arial" panose="020B0604020202020204" pitchFamily="34" charset="0"/>
            </a:endParaRPr>
          </a:p>
        </p:txBody>
      </p:sp>
      <p:pic>
        <p:nvPicPr>
          <p:cNvPr id="2051" name="Picture 3" descr="C:\Users\this\Desktop\ECM\Projects\NIST\NIST Guide Alignment\VacuumJacket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1868" y="1816100"/>
            <a:ext cx="4436533" cy="33274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1" descr="C:\temp\IMG_000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78401" y="3086100"/>
            <a:ext cx="4042878" cy="303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9272373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95599" y="1411932"/>
            <a:ext cx="5776857" cy="3490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8760" y="4121150"/>
            <a:ext cx="7103105" cy="2528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22849" y="4435306"/>
            <a:ext cx="3829050" cy="22147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il_fi" descr="http://www.ncnr.nist.gov/userlab/images/LogoNCNR.gif"/>
          <p:cNvPicPr>
            <a:picLocks noChangeAspect="1" noChangeArrowheads="1"/>
          </p:cNvPicPr>
          <p:nvPr/>
        </p:nvPicPr>
        <p:blipFill>
          <a:blip r:embed="rId5" r:link="rId6" cstate="print">
            <a:extLst>
              <a:ext uri="{28A0092B-C50C-407E-A947-70E740481C1C}">
                <a14:useLocalDpi xmlns:a14="http://schemas.microsoft.com/office/drawing/2010/main" xmlns="" val="0"/>
              </a:ext>
            </a:extLst>
          </a:blip>
          <a:srcRect/>
          <a:stretch>
            <a:fillRect/>
          </a:stretch>
        </p:blipFill>
        <p:spPr bwMode="auto">
          <a:xfrm>
            <a:off x="6623050" y="484187"/>
            <a:ext cx="1390650"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81000" y="1676400"/>
            <a:ext cx="1854200" cy="1569660"/>
          </a:xfrm>
          <a:prstGeom prst="rect">
            <a:avLst/>
          </a:prstGeom>
          <a:noFill/>
        </p:spPr>
        <p:txBody>
          <a:bodyPr wrap="square" rtlCol="0">
            <a:spAutoFit/>
          </a:bodyPr>
          <a:lstStyle/>
          <a:p>
            <a:r>
              <a:rPr lang="en-US" dirty="0" smtClean="0">
                <a:solidFill>
                  <a:schemeClr val="bg2">
                    <a:lumMod val="50000"/>
                  </a:schemeClr>
                </a:solidFill>
              </a:rPr>
              <a:t>NRK SA with MPs for process automation</a:t>
            </a:r>
            <a:endParaRPr lang="en-US" dirty="0">
              <a:solidFill>
                <a:schemeClr val="bg2">
                  <a:lumMod val="50000"/>
                </a:schemeClr>
              </a:solidFill>
            </a:endParaRPr>
          </a:p>
        </p:txBody>
      </p:sp>
    </p:spTree>
    <p:extLst>
      <p:ext uri="{BB962C8B-B14F-4D97-AF65-F5344CB8AC3E}">
        <p14:creationId xmlns:p14="http://schemas.microsoft.com/office/powerpoint/2010/main" xmlns="" val="106755770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1600" y="508000"/>
            <a:ext cx="6413500" cy="1143000"/>
          </a:xfrm>
        </p:spPr>
        <p:txBody>
          <a:bodyPr/>
          <a:lstStyle/>
          <a:p>
            <a:r>
              <a:rPr lang="en-US" sz="3200" b="1" dirty="0" smtClean="0">
                <a:solidFill>
                  <a:schemeClr val="accent6">
                    <a:lumMod val="75000"/>
                  </a:schemeClr>
                </a:solidFill>
                <a:latin typeface="Arial" panose="020B0604020202020204" pitchFamily="34" charset="0"/>
                <a:cs typeface="Arial" panose="020B0604020202020204" pitchFamily="34" charset="0"/>
              </a:rPr>
              <a:t>Operator Instructed Task</a:t>
            </a:r>
            <a:endParaRPr lang="en-US" sz="3200" b="1" dirty="0">
              <a:solidFill>
                <a:schemeClr val="accent6">
                  <a:lumMod val="75000"/>
                </a:schemeClr>
              </a:solidFill>
              <a:latin typeface="Arial" panose="020B0604020202020204" pitchFamily="34" charset="0"/>
              <a:cs typeface="Arial" panose="020B0604020202020204" pitchFamily="34" charset="0"/>
            </a:endParaRPr>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01800" y="2298699"/>
            <a:ext cx="6229349" cy="41528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2247900" y="1651000"/>
            <a:ext cx="5130800" cy="461665"/>
          </a:xfrm>
          <a:prstGeom prst="rect">
            <a:avLst/>
          </a:prstGeom>
          <a:noFill/>
        </p:spPr>
        <p:txBody>
          <a:bodyPr wrap="square" rtlCol="0">
            <a:spAutoFit/>
          </a:bodyPr>
          <a:lstStyle/>
          <a:p>
            <a:r>
              <a:rPr lang="en-US" dirty="0" smtClean="0">
                <a:solidFill>
                  <a:schemeClr val="accent6">
                    <a:lumMod val="75000"/>
                  </a:schemeClr>
                </a:solidFill>
              </a:rPr>
              <a:t>Airbus A350 Wing Jig Inspection </a:t>
            </a:r>
            <a:endParaRPr lang="en-US" dirty="0">
              <a:solidFill>
                <a:schemeClr val="accent6">
                  <a:lumMod val="75000"/>
                </a:schemeClr>
              </a:solidFill>
            </a:endParaRPr>
          </a:p>
        </p:txBody>
      </p:sp>
    </p:spTree>
    <p:extLst>
      <p:ext uri="{BB962C8B-B14F-4D97-AF65-F5344CB8AC3E}">
        <p14:creationId xmlns:p14="http://schemas.microsoft.com/office/powerpoint/2010/main" xmlns="" val="40961798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0850" y="2182813"/>
            <a:ext cx="8248649" cy="3798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3314700" y="584200"/>
            <a:ext cx="5575300" cy="523220"/>
          </a:xfrm>
          <a:prstGeom prst="rect">
            <a:avLst/>
          </a:prstGeom>
          <a:noFill/>
        </p:spPr>
        <p:txBody>
          <a:bodyPr wrap="square" rtlCol="0">
            <a:spAutoFit/>
          </a:bodyPr>
          <a:lstStyle/>
          <a:p>
            <a:r>
              <a:rPr lang="en-US" sz="2800" dirty="0" smtClean="0">
                <a:solidFill>
                  <a:schemeClr val="accent6">
                    <a:lumMod val="75000"/>
                  </a:schemeClr>
                </a:solidFill>
              </a:rPr>
              <a:t>A350 Rapid Tool Recertification</a:t>
            </a:r>
            <a:endParaRPr lang="en-US" sz="2800" dirty="0">
              <a:solidFill>
                <a:schemeClr val="accent6">
                  <a:lumMod val="75000"/>
                </a:schemeClr>
              </a:solidFill>
            </a:endParaRPr>
          </a:p>
        </p:txBody>
      </p:sp>
      <p:sp>
        <p:nvSpPr>
          <p:cNvPr id="3" name="TextBox 2"/>
          <p:cNvSpPr txBox="1"/>
          <p:nvPr/>
        </p:nvSpPr>
        <p:spPr>
          <a:xfrm>
            <a:off x="1016000" y="1524000"/>
            <a:ext cx="6794500" cy="461665"/>
          </a:xfrm>
          <a:prstGeom prst="rect">
            <a:avLst/>
          </a:prstGeom>
          <a:noFill/>
        </p:spPr>
        <p:txBody>
          <a:bodyPr wrap="square" rtlCol="0">
            <a:spAutoFit/>
          </a:bodyPr>
          <a:lstStyle/>
          <a:p>
            <a:r>
              <a:rPr lang="en-US" dirty="0" smtClean="0">
                <a:solidFill>
                  <a:schemeClr val="accent6">
                    <a:lumMod val="75000"/>
                  </a:schemeClr>
                </a:solidFill>
              </a:rPr>
              <a:t>Task Definition for Automating Measurements</a:t>
            </a:r>
            <a:endParaRPr lang="en-US" dirty="0">
              <a:solidFill>
                <a:schemeClr val="accent6">
                  <a:lumMod val="75000"/>
                </a:schemeClr>
              </a:solidFill>
            </a:endParaRPr>
          </a:p>
        </p:txBody>
      </p:sp>
    </p:spTree>
    <p:extLst>
      <p:ext uri="{BB962C8B-B14F-4D97-AF65-F5344CB8AC3E}">
        <p14:creationId xmlns:p14="http://schemas.microsoft.com/office/powerpoint/2010/main" xmlns="" val="306304875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his\Desktop\ECM\Projects\Electroimpact\A350TestDataFolder\Images\Cart-2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24767" y="1760726"/>
            <a:ext cx="7138233" cy="4833072"/>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descr="Description: C:\Users\User\AppData\Local\Microsoft\Windows\Temporary Internet Files\Content.Outlook\IP9N35VT\RapidRecert_target-13.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24766" y="4876801"/>
            <a:ext cx="1969333" cy="1684888"/>
          </a:xfrm>
          <a:prstGeom prst="rect">
            <a:avLst/>
          </a:prstGeom>
          <a:noFill/>
          <a:ln w="9525">
            <a:solidFill>
              <a:srgbClr val="000000"/>
            </a:solidFill>
            <a:miter lim="800000"/>
            <a:headEnd/>
            <a:tailEnd/>
          </a:ln>
        </p:spPr>
      </p:pic>
      <p:pic>
        <p:nvPicPr>
          <p:cNvPr id="5" name="Picture 4" descr="Description: C:\Users\User\AppData\Local\Microsoft\Windows\Temporary Internet Files\Content.Word\RapidRecert_target-16-lvl2.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08800" y="1760726"/>
            <a:ext cx="1854200" cy="1564323"/>
          </a:xfrm>
          <a:prstGeom prst="rect">
            <a:avLst/>
          </a:prstGeom>
          <a:solidFill>
            <a:srgbClr val="000000"/>
          </a:solidFill>
          <a:ln w="9525">
            <a:solidFill>
              <a:srgbClr val="000000"/>
            </a:solidFill>
            <a:miter lim="800000"/>
            <a:headEnd/>
            <a:tailEnd/>
          </a:ln>
        </p:spPr>
      </p:pic>
    </p:spTree>
    <p:extLst>
      <p:ext uri="{BB962C8B-B14F-4D97-AF65-F5344CB8AC3E}">
        <p14:creationId xmlns:p14="http://schemas.microsoft.com/office/powerpoint/2010/main" xmlns="" val="38133318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162877" y="1567339"/>
            <a:ext cx="7800023" cy="5023961"/>
          </a:xfrm>
          <a:prstGeom prst="rect">
            <a:avLst/>
          </a:prstGeom>
          <a:noFill/>
          <a:ln w="9525">
            <a:solidFill>
              <a:schemeClr val="accent1"/>
            </a:solidFill>
            <a:miter lim="800000"/>
            <a:headEnd/>
            <a:tailEnd/>
          </a:ln>
        </p:spPr>
      </p:pic>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8766" r="24752"/>
          <a:stretch/>
        </p:blipFill>
        <p:spPr bwMode="auto">
          <a:xfrm>
            <a:off x="6400800" y="3563386"/>
            <a:ext cx="2498029" cy="302791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3187700" y="342900"/>
            <a:ext cx="5359400" cy="646331"/>
          </a:xfrm>
          <a:prstGeom prst="rect">
            <a:avLst/>
          </a:prstGeom>
          <a:noFill/>
        </p:spPr>
        <p:txBody>
          <a:bodyPr wrap="square" rtlCol="0">
            <a:spAutoFit/>
          </a:bodyPr>
          <a:lstStyle/>
          <a:p>
            <a:r>
              <a:rPr lang="en-US" sz="3600" dirty="0" smtClean="0">
                <a:solidFill>
                  <a:schemeClr val="accent6">
                    <a:lumMod val="75000"/>
                  </a:schemeClr>
                </a:solidFill>
              </a:rPr>
              <a:t>Mini Test Jig for A350</a:t>
            </a:r>
            <a:endParaRPr lang="en-US" sz="3600" dirty="0">
              <a:solidFill>
                <a:schemeClr val="accent6">
                  <a:lumMod val="75000"/>
                </a:schemeClr>
              </a:solidFill>
            </a:endParaRPr>
          </a:p>
        </p:txBody>
      </p:sp>
    </p:spTree>
    <p:extLst>
      <p:ext uri="{BB962C8B-B14F-4D97-AF65-F5344CB8AC3E}">
        <p14:creationId xmlns:p14="http://schemas.microsoft.com/office/powerpoint/2010/main" xmlns="" val="344211962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0" y="596900"/>
            <a:ext cx="6146800" cy="1143000"/>
          </a:xfrm>
        </p:spPr>
        <p:txBody>
          <a:bodyPr/>
          <a:lstStyle/>
          <a:p>
            <a:r>
              <a:rPr lang="en-US" sz="3200" b="1" u="sng" dirty="0" smtClean="0">
                <a:solidFill>
                  <a:schemeClr val="accent6">
                    <a:lumMod val="75000"/>
                  </a:schemeClr>
                </a:solidFill>
                <a:latin typeface="Arial" panose="020B0604020202020204" pitchFamily="34" charset="0"/>
                <a:cs typeface="Arial" panose="020B0604020202020204" pitchFamily="34" charset="0"/>
              </a:rPr>
              <a:t>Fully Automated Aircraft Join</a:t>
            </a:r>
            <a:endParaRPr lang="en-US" sz="3200" b="1" u="sng" dirty="0">
              <a:solidFill>
                <a:schemeClr val="accent6">
                  <a:lumMod val="75000"/>
                </a:schemeClr>
              </a:solidFill>
              <a:latin typeface="Arial" panose="020B0604020202020204" pitchFamily="34" charset="0"/>
              <a:cs typeface="Arial" panose="020B0604020202020204" pitchFamily="34" charset="0"/>
            </a:endParaRPr>
          </a:p>
        </p:txBody>
      </p:sp>
      <p:sp>
        <p:nvSpPr>
          <p:cNvPr id="3" name="TextBox 2"/>
          <p:cNvSpPr txBox="1"/>
          <p:nvPr/>
        </p:nvSpPr>
        <p:spPr>
          <a:xfrm>
            <a:off x="1866900" y="1739900"/>
            <a:ext cx="6159500" cy="3785652"/>
          </a:xfrm>
          <a:prstGeom prst="rect">
            <a:avLst/>
          </a:prstGeom>
          <a:noFill/>
        </p:spPr>
        <p:txBody>
          <a:bodyPr wrap="square" rtlCol="0">
            <a:spAutoFit/>
          </a:bodyPr>
          <a:lstStyle/>
          <a:p>
            <a:pPr marL="342900" indent="-342900">
              <a:buFont typeface="Wingdings" panose="05000000000000000000" pitchFamily="2" charset="2"/>
              <a:buChar char="Ø"/>
            </a:pPr>
            <a:r>
              <a:rPr lang="en-US" dirty="0" smtClean="0">
                <a:solidFill>
                  <a:schemeClr val="accent6">
                    <a:lumMod val="75000"/>
                  </a:schemeClr>
                </a:solidFill>
              </a:rPr>
              <a:t>Fuselage Assembly of Business Jet</a:t>
            </a:r>
          </a:p>
          <a:p>
            <a:pPr marL="800100" lvl="1" indent="-342900">
              <a:buFont typeface="Wingdings" panose="05000000000000000000" pitchFamily="2" charset="2"/>
              <a:buChar char="Ø"/>
            </a:pPr>
            <a:r>
              <a:rPr lang="en-US" dirty="0" smtClean="0">
                <a:solidFill>
                  <a:schemeClr val="accent6">
                    <a:lumMod val="75000"/>
                  </a:schemeClr>
                </a:solidFill>
              </a:rPr>
              <a:t>Join Wings</a:t>
            </a:r>
          </a:p>
          <a:p>
            <a:pPr marL="800100" lvl="1" indent="-342900">
              <a:buFont typeface="Wingdings" panose="05000000000000000000" pitchFamily="2" charset="2"/>
              <a:buChar char="Ø"/>
            </a:pPr>
            <a:r>
              <a:rPr lang="en-US" dirty="0" smtClean="0">
                <a:solidFill>
                  <a:schemeClr val="accent6">
                    <a:lumMod val="75000"/>
                  </a:schemeClr>
                </a:solidFill>
              </a:rPr>
              <a:t>Join Center Fuselage to Wings</a:t>
            </a:r>
          </a:p>
          <a:p>
            <a:pPr marL="800100" lvl="1" indent="-342900">
              <a:buFont typeface="Wingdings" panose="05000000000000000000" pitchFamily="2" charset="2"/>
              <a:buChar char="Ø"/>
            </a:pPr>
            <a:r>
              <a:rPr lang="en-US" dirty="0" smtClean="0">
                <a:solidFill>
                  <a:schemeClr val="accent6">
                    <a:lumMod val="75000"/>
                  </a:schemeClr>
                </a:solidFill>
              </a:rPr>
              <a:t>Join Fwd / Aft to Center Section</a:t>
            </a:r>
          </a:p>
          <a:p>
            <a:pPr marL="800100" lvl="1" indent="-342900">
              <a:buFont typeface="Wingdings" panose="05000000000000000000" pitchFamily="2" charset="2"/>
              <a:buChar char="Ø"/>
            </a:pPr>
            <a:r>
              <a:rPr lang="en-US" dirty="0" smtClean="0">
                <a:solidFill>
                  <a:schemeClr val="accent6">
                    <a:lumMod val="75000"/>
                  </a:schemeClr>
                </a:solidFill>
              </a:rPr>
              <a:t>Align Flight Control Surfaces</a:t>
            </a:r>
          </a:p>
          <a:p>
            <a:pPr marL="342900" indent="-342900">
              <a:buFont typeface="Wingdings" panose="05000000000000000000" pitchFamily="2" charset="2"/>
              <a:buChar char="Ø"/>
            </a:pPr>
            <a:r>
              <a:rPr lang="en-US" dirty="0" smtClean="0">
                <a:solidFill>
                  <a:schemeClr val="accent6">
                    <a:lumMod val="75000"/>
                  </a:schemeClr>
                </a:solidFill>
              </a:rPr>
              <a:t>Operation Must Not Require Metrologist</a:t>
            </a:r>
          </a:p>
          <a:p>
            <a:pPr marL="342900" indent="-342900">
              <a:buFont typeface="Wingdings" panose="05000000000000000000" pitchFamily="2" charset="2"/>
              <a:buChar char="Ø"/>
            </a:pPr>
            <a:r>
              <a:rPr lang="en-US" dirty="0" smtClean="0">
                <a:solidFill>
                  <a:schemeClr val="accent6">
                    <a:lumMod val="75000"/>
                  </a:schemeClr>
                </a:solidFill>
              </a:rPr>
              <a:t>User Interface Will Not Show SA Screens</a:t>
            </a:r>
          </a:p>
          <a:p>
            <a:pPr marL="342900" indent="-342900">
              <a:buFont typeface="Wingdings" panose="05000000000000000000" pitchFamily="2" charset="2"/>
              <a:buChar char="Ø"/>
            </a:pPr>
            <a:r>
              <a:rPr lang="en-US" dirty="0" smtClean="0">
                <a:solidFill>
                  <a:schemeClr val="accent6">
                    <a:lumMod val="75000"/>
                  </a:schemeClr>
                </a:solidFill>
              </a:rPr>
              <a:t>Joining and Measuring Tightly Integrated</a:t>
            </a:r>
            <a:br>
              <a:rPr lang="en-US" dirty="0" smtClean="0">
                <a:solidFill>
                  <a:schemeClr val="accent6">
                    <a:lumMod val="75000"/>
                  </a:schemeClr>
                </a:solidFill>
              </a:rPr>
            </a:br>
            <a:r>
              <a:rPr lang="en-US" dirty="0" smtClean="0">
                <a:solidFill>
                  <a:schemeClr val="accent6">
                    <a:lumMod val="75000"/>
                  </a:schemeClr>
                </a:solidFill>
              </a:rPr>
              <a:t>Between Siemens Controller and SA</a:t>
            </a:r>
            <a:endParaRPr lang="en-US" b="1" dirty="0" smtClean="0">
              <a:solidFill>
                <a:schemeClr val="accent6">
                  <a:lumMod val="75000"/>
                </a:schemeClr>
              </a:solidFill>
            </a:endParaRPr>
          </a:p>
          <a:p>
            <a:pPr marL="342900" indent="-342900">
              <a:buFont typeface="Wingdings" panose="05000000000000000000" pitchFamily="2" charset="2"/>
              <a:buChar char="Ø"/>
            </a:pPr>
            <a:r>
              <a:rPr lang="en-US" dirty="0" smtClean="0">
                <a:solidFill>
                  <a:schemeClr val="accent6">
                    <a:lumMod val="75000"/>
                  </a:schemeClr>
                </a:solidFill>
              </a:rPr>
              <a:t>Reporting/Data Storage Automated</a:t>
            </a:r>
            <a:endParaRPr lang="en-US" dirty="0">
              <a:solidFill>
                <a:schemeClr val="accent6">
                  <a:lumMod val="75000"/>
                </a:schemeClr>
              </a:solidFill>
            </a:endParaRPr>
          </a:p>
        </p:txBody>
      </p:sp>
    </p:spTree>
    <p:extLst>
      <p:ext uri="{BB962C8B-B14F-4D97-AF65-F5344CB8AC3E}">
        <p14:creationId xmlns:p14="http://schemas.microsoft.com/office/powerpoint/2010/main" xmlns="" val="38058066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AL_with_AT401.m4v">
            <a:hlinkClick r:id="" action="ppaction://media"/>
          </p:cNvPr>
          <p:cNvPicPr>
            <a:picLocks noChangeAspect="1"/>
          </p:cNvPicPr>
          <p:nvPr>
            <a:videoFile r:link="rId1"/>
            <p:extLst>
              <p:ext uri="{DAA4B4D4-6D71-4841-9C94-3DE7FCFB9230}">
                <p14:media xmlns:p14="http://schemas.microsoft.com/office/powerpoint/2010/main" xmlns="" r:embed="rId3">
                  <p14:trim end="1000"/>
                </p14:media>
              </p:ext>
            </p:extLst>
          </p:nvPr>
        </p:nvPicPr>
        <p:blipFill>
          <a:blip r:embed="rId4" cstate="print"/>
          <a:stretch>
            <a:fillRect/>
          </a:stretch>
        </p:blipFill>
        <p:spPr>
          <a:xfrm>
            <a:off x="211931" y="1447800"/>
            <a:ext cx="8587284" cy="4830347"/>
          </a:xfrm>
          <a:prstGeom prst="rect">
            <a:avLst/>
          </a:prstGeom>
        </p:spPr>
      </p:pic>
      <p:sp>
        <p:nvSpPr>
          <p:cNvPr id="2" name="Title 1"/>
          <p:cNvSpPr>
            <a:spLocks noGrp="1"/>
          </p:cNvSpPr>
          <p:nvPr>
            <p:ph type="title"/>
          </p:nvPr>
        </p:nvSpPr>
        <p:spPr>
          <a:xfrm>
            <a:off x="2857500" y="388938"/>
            <a:ext cx="6197600" cy="1143000"/>
          </a:xfrm>
        </p:spPr>
        <p:txBody>
          <a:bodyPr/>
          <a:lstStyle/>
          <a:p>
            <a:r>
              <a:rPr lang="en-US" sz="3600" b="1" u="sng" dirty="0" smtClean="0">
                <a:solidFill>
                  <a:schemeClr val="accent6">
                    <a:lumMod val="75000"/>
                  </a:schemeClr>
                </a:solidFill>
                <a:latin typeface="Arial" panose="020B0604020202020204" pitchFamily="34" charset="0"/>
                <a:cs typeface="Arial" panose="020B0604020202020204" pitchFamily="34" charset="0"/>
              </a:rPr>
              <a:t>Forward/Aft Fuselage Join</a:t>
            </a:r>
            <a:endParaRPr lang="en-US" sz="3600" b="1" u="sng" dirty="0">
              <a:solidFill>
                <a:schemeClr val="accent6">
                  <a:lumMod val="75000"/>
                </a:schemeClr>
              </a:solidFill>
              <a:latin typeface="Arial" panose="020B0604020202020204" pitchFamily="34" charset="0"/>
              <a:cs typeface="Arial" panose="020B0604020202020204" pitchFamily="34" charset="0"/>
            </a:endParaRPr>
          </a:p>
        </p:txBody>
      </p:sp>
      <p:pic>
        <p:nvPicPr>
          <p:cNvPr id="3"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76685" y="1447800"/>
            <a:ext cx="8657775" cy="48303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46020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7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remove"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0" y="401638"/>
            <a:ext cx="5740400" cy="1143000"/>
          </a:xfrm>
        </p:spPr>
        <p:txBody>
          <a:bodyPr/>
          <a:lstStyle/>
          <a:p>
            <a:r>
              <a:rPr lang="en-US" sz="3200" dirty="0" smtClean="0">
                <a:solidFill>
                  <a:schemeClr val="accent6">
                    <a:lumMod val="75000"/>
                  </a:schemeClr>
                </a:solidFill>
                <a:latin typeface="Arial" panose="020B0604020202020204" pitchFamily="34" charset="0"/>
                <a:cs typeface="Arial" panose="020B0604020202020204" pitchFamily="34" charset="0"/>
              </a:rPr>
              <a:t>Join Station with Controllers</a:t>
            </a:r>
            <a:endParaRPr lang="en-US" sz="3200" dirty="0">
              <a:solidFill>
                <a:schemeClr val="accent6">
                  <a:lumMod val="75000"/>
                </a:schemeClr>
              </a:solidFill>
              <a:latin typeface="Arial" panose="020B0604020202020204" pitchFamily="34" charset="0"/>
              <a:cs typeface="Arial" panose="020B0604020202020204" pitchFamily="34" charset="0"/>
            </a:endParaRPr>
          </a:p>
        </p:txBody>
      </p:sp>
      <p:pic>
        <p:nvPicPr>
          <p:cNvPr id="5122" name="Picture 2" descr="C:\Users\this\Dropbox\BA - Pictures\4x6\1-1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93800" y="1504844"/>
            <a:ext cx="6972300" cy="46546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4415494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6400" y="388938"/>
            <a:ext cx="6197600" cy="1143000"/>
          </a:xfrm>
        </p:spPr>
        <p:txBody>
          <a:bodyPr/>
          <a:lstStyle/>
          <a:p>
            <a:r>
              <a:rPr lang="en-US" dirty="0" smtClean="0"/>
              <a:t> </a:t>
            </a:r>
            <a:r>
              <a:rPr lang="en-US" sz="3600" dirty="0" smtClean="0">
                <a:solidFill>
                  <a:schemeClr val="accent6">
                    <a:lumMod val="75000"/>
                  </a:schemeClr>
                </a:solidFill>
                <a:latin typeface="Arial" panose="020B0604020202020204" pitchFamily="34" charset="0"/>
                <a:cs typeface="Arial" panose="020B0604020202020204" pitchFamily="34" charset="0"/>
              </a:rPr>
              <a:t>Test Join AC #001</a:t>
            </a:r>
            <a:endParaRPr lang="en-US" sz="3600" dirty="0">
              <a:solidFill>
                <a:schemeClr val="accent6">
                  <a:lumMod val="75000"/>
                </a:schemeClr>
              </a:solidFill>
              <a:latin typeface="Arial" panose="020B0604020202020204" pitchFamily="34" charset="0"/>
              <a:cs typeface="Arial" panose="020B0604020202020204" pitchFamily="34" charset="0"/>
            </a:endParaRPr>
          </a:p>
        </p:txBody>
      </p:sp>
      <p:pic>
        <p:nvPicPr>
          <p:cNvPr id="4098" name="Picture 2" descr="C:\Users\this\Dropbox\BA - Pictures\8x10\1-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8843" y="1777999"/>
            <a:ext cx="2958559" cy="4432299"/>
          </a:xfrm>
          <a:prstGeom prst="rect">
            <a:avLst/>
          </a:prstGeom>
          <a:noFill/>
          <a:ln w="25400">
            <a:solidFill>
              <a:schemeClr val="accent6">
                <a:lumMod val="50000"/>
              </a:schemeClr>
            </a:solidFill>
          </a:ln>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66360" y="1777999"/>
            <a:ext cx="2821940" cy="4432299"/>
          </a:xfrm>
          <a:prstGeom prst="rect">
            <a:avLst/>
          </a:prstGeom>
          <a:ln w="25400">
            <a:solidFill>
              <a:schemeClr val="accent6">
                <a:lumMod val="50000"/>
              </a:schemeClr>
            </a:solidFill>
          </a:ln>
        </p:spPr>
      </p:pic>
    </p:spTree>
    <p:extLst>
      <p:ext uri="{BB962C8B-B14F-4D97-AF65-F5344CB8AC3E}">
        <p14:creationId xmlns:p14="http://schemas.microsoft.com/office/powerpoint/2010/main" xmlns="" val="121178941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1214438"/>
            <a:ext cx="8229600" cy="919162"/>
          </a:xfrm>
        </p:spPr>
        <p:txBody>
          <a:bodyPr/>
          <a:lstStyle/>
          <a:p>
            <a:r>
              <a:rPr lang="en-US" sz="3600" b="1" u="sng" dirty="0" smtClean="0">
                <a:solidFill>
                  <a:schemeClr val="bg2">
                    <a:lumMod val="75000"/>
                  </a:schemeClr>
                </a:solidFill>
                <a:latin typeface="Arial" panose="020B0604020202020204" pitchFamily="34" charset="0"/>
                <a:cs typeface="Arial" panose="020B0604020202020204" pitchFamily="34" charset="0"/>
              </a:rPr>
              <a:t>OUTLINE</a:t>
            </a:r>
            <a:endParaRPr lang="en-US" sz="3600" b="1" u="sng" dirty="0">
              <a:solidFill>
                <a:schemeClr val="bg2">
                  <a:lumMod val="75000"/>
                </a:schemeClr>
              </a:solidFill>
              <a:latin typeface="Arial" panose="020B0604020202020204" pitchFamily="34" charset="0"/>
              <a:cs typeface="Arial" panose="020B0604020202020204" pitchFamily="34" charset="0"/>
            </a:endParaRPr>
          </a:p>
        </p:txBody>
      </p:sp>
      <p:sp>
        <p:nvSpPr>
          <p:cNvPr id="4" name="TextBox 3"/>
          <p:cNvSpPr txBox="1"/>
          <p:nvPr/>
        </p:nvSpPr>
        <p:spPr>
          <a:xfrm>
            <a:off x="2146300" y="1892300"/>
            <a:ext cx="5956300" cy="4154984"/>
          </a:xfrm>
          <a:prstGeom prst="rect">
            <a:avLst/>
          </a:prstGeom>
          <a:noFill/>
        </p:spPr>
        <p:txBody>
          <a:bodyPr wrap="square" rtlCol="0">
            <a:spAutoFit/>
          </a:bodyPr>
          <a:lstStyle/>
          <a:p>
            <a:pPr marL="342900" indent="-342900">
              <a:buFont typeface="Wingdings" panose="05000000000000000000" pitchFamily="2" charset="2"/>
              <a:buChar char="Ø"/>
            </a:pPr>
            <a:r>
              <a:rPr lang="en-US" dirty="0" smtClean="0">
                <a:solidFill>
                  <a:schemeClr val="accent6">
                    <a:lumMod val="75000"/>
                  </a:schemeClr>
                </a:solidFill>
              </a:rPr>
              <a:t>Varying Degrees of </a:t>
            </a:r>
            <a:r>
              <a:rPr lang="en-US" dirty="0">
                <a:solidFill>
                  <a:schemeClr val="accent6">
                    <a:lumMod val="75000"/>
                  </a:schemeClr>
                </a:solidFill>
              </a:rPr>
              <a:t>A</a:t>
            </a:r>
            <a:r>
              <a:rPr lang="en-US" dirty="0" smtClean="0">
                <a:solidFill>
                  <a:schemeClr val="accent6">
                    <a:lumMod val="75000"/>
                  </a:schemeClr>
                </a:solidFill>
              </a:rPr>
              <a:t>utomation</a:t>
            </a:r>
          </a:p>
          <a:p>
            <a:pPr marL="800100" lvl="1" indent="-342900">
              <a:buFont typeface="Wingdings" panose="05000000000000000000" pitchFamily="2" charset="2"/>
              <a:buChar char="Ø"/>
            </a:pPr>
            <a:r>
              <a:rPr lang="en-US" dirty="0" smtClean="0">
                <a:solidFill>
                  <a:schemeClr val="accent6">
                    <a:lumMod val="75000"/>
                  </a:schemeClr>
                </a:solidFill>
              </a:rPr>
              <a:t>SA </a:t>
            </a:r>
            <a:r>
              <a:rPr lang="en-US" dirty="0">
                <a:solidFill>
                  <a:schemeClr val="accent6">
                    <a:lumMod val="75000"/>
                  </a:schemeClr>
                </a:solidFill>
              </a:rPr>
              <a:t>Functions</a:t>
            </a:r>
          </a:p>
          <a:p>
            <a:pPr marL="800100" lvl="1" indent="-342900">
              <a:buFont typeface="Wingdings" panose="05000000000000000000" pitchFamily="2" charset="2"/>
              <a:buChar char="Ø"/>
            </a:pPr>
            <a:r>
              <a:rPr lang="en-US" dirty="0" smtClean="0">
                <a:solidFill>
                  <a:schemeClr val="accent6">
                    <a:lumMod val="75000"/>
                  </a:schemeClr>
                </a:solidFill>
              </a:rPr>
              <a:t>MP/Scripts</a:t>
            </a:r>
            <a:endParaRPr lang="en-US" dirty="0">
              <a:solidFill>
                <a:schemeClr val="accent6">
                  <a:lumMod val="75000"/>
                </a:schemeClr>
              </a:solidFill>
            </a:endParaRPr>
          </a:p>
          <a:p>
            <a:pPr marL="800100" lvl="1" indent="-342900">
              <a:buFont typeface="Wingdings" panose="05000000000000000000" pitchFamily="2" charset="2"/>
              <a:buChar char="Ø"/>
            </a:pPr>
            <a:r>
              <a:rPr lang="en-US" dirty="0">
                <a:solidFill>
                  <a:schemeClr val="accent6">
                    <a:lumMod val="75000"/>
                  </a:schemeClr>
                </a:solidFill>
              </a:rPr>
              <a:t>Operator </a:t>
            </a:r>
            <a:r>
              <a:rPr lang="en-US" dirty="0" smtClean="0">
                <a:solidFill>
                  <a:schemeClr val="accent6">
                    <a:lumMod val="75000"/>
                  </a:schemeClr>
                </a:solidFill>
              </a:rPr>
              <a:t>Assisted Process</a:t>
            </a:r>
            <a:endParaRPr lang="en-US" dirty="0">
              <a:solidFill>
                <a:schemeClr val="accent6">
                  <a:lumMod val="75000"/>
                </a:schemeClr>
              </a:solidFill>
            </a:endParaRPr>
          </a:p>
          <a:p>
            <a:pPr marL="800100" lvl="1" indent="-342900">
              <a:buFont typeface="Wingdings" panose="05000000000000000000" pitchFamily="2" charset="2"/>
              <a:buChar char="Ø"/>
            </a:pPr>
            <a:r>
              <a:rPr lang="en-US" dirty="0">
                <a:solidFill>
                  <a:schemeClr val="accent6">
                    <a:lumMod val="75000"/>
                  </a:schemeClr>
                </a:solidFill>
              </a:rPr>
              <a:t>Fully </a:t>
            </a:r>
            <a:r>
              <a:rPr lang="en-US" dirty="0" smtClean="0">
                <a:solidFill>
                  <a:schemeClr val="accent6">
                    <a:lumMod val="75000"/>
                  </a:schemeClr>
                </a:solidFill>
              </a:rPr>
              <a:t>Automated Process</a:t>
            </a:r>
            <a:endParaRPr lang="en-US" dirty="0">
              <a:solidFill>
                <a:schemeClr val="accent6">
                  <a:lumMod val="75000"/>
                </a:schemeClr>
              </a:solidFill>
            </a:endParaRPr>
          </a:p>
          <a:p>
            <a:pPr marL="342900" indent="-342900">
              <a:buFont typeface="Wingdings" panose="05000000000000000000" pitchFamily="2" charset="2"/>
              <a:buChar char="Ø"/>
            </a:pPr>
            <a:endParaRPr lang="en-US" dirty="0" smtClean="0">
              <a:solidFill>
                <a:schemeClr val="accent6">
                  <a:lumMod val="75000"/>
                </a:schemeClr>
              </a:solidFill>
            </a:endParaRPr>
          </a:p>
          <a:p>
            <a:pPr marL="342900" indent="-342900">
              <a:buFont typeface="Wingdings" panose="05000000000000000000" pitchFamily="2" charset="2"/>
              <a:buChar char="Ø"/>
            </a:pPr>
            <a:r>
              <a:rPr lang="en-US" dirty="0" smtClean="0">
                <a:solidFill>
                  <a:schemeClr val="accent6">
                    <a:lumMod val="75000"/>
                  </a:schemeClr>
                </a:solidFill>
              </a:rPr>
              <a:t>Examples</a:t>
            </a:r>
            <a:endParaRPr lang="en-US" dirty="0">
              <a:solidFill>
                <a:schemeClr val="accent6">
                  <a:lumMod val="75000"/>
                </a:schemeClr>
              </a:solidFill>
            </a:endParaRPr>
          </a:p>
          <a:p>
            <a:pPr marL="800100" lvl="1" indent="-342900">
              <a:buFont typeface="Wingdings" panose="05000000000000000000" pitchFamily="2" charset="2"/>
              <a:buChar char="Ø"/>
            </a:pPr>
            <a:r>
              <a:rPr lang="en-US" dirty="0" smtClean="0">
                <a:solidFill>
                  <a:schemeClr val="accent6">
                    <a:lumMod val="75000"/>
                  </a:schemeClr>
                </a:solidFill>
              </a:rPr>
              <a:t>Relationships for LLNL-NIF</a:t>
            </a:r>
          </a:p>
          <a:p>
            <a:pPr marL="800100" lvl="1" indent="-342900">
              <a:buFont typeface="Wingdings" panose="05000000000000000000" pitchFamily="2" charset="2"/>
              <a:buChar char="Ø"/>
            </a:pPr>
            <a:r>
              <a:rPr lang="en-US" dirty="0" smtClean="0">
                <a:solidFill>
                  <a:schemeClr val="accent6">
                    <a:lumMod val="75000"/>
                  </a:schemeClr>
                </a:solidFill>
              </a:rPr>
              <a:t>MPs for Data Management - NIST</a:t>
            </a:r>
          </a:p>
          <a:p>
            <a:pPr marL="800100" lvl="1" indent="-342900">
              <a:buFont typeface="Wingdings" panose="05000000000000000000" pitchFamily="2" charset="2"/>
              <a:buChar char="Ø"/>
            </a:pPr>
            <a:r>
              <a:rPr lang="en-US" dirty="0" smtClean="0">
                <a:solidFill>
                  <a:schemeClr val="accent6">
                    <a:lumMod val="75000"/>
                  </a:schemeClr>
                </a:solidFill>
              </a:rPr>
              <a:t>Tool Recertification on A350</a:t>
            </a:r>
          </a:p>
          <a:p>
            <a:pPr marL="800100" lvl="1" indent="-342900">
              <a:buFont typeface="Wingdings" panose="05000000000000000000" pitchFamily="2" charset="2"/>
              <a:buChar char="Ø"/>
            </a:pPr>
            <a:r>
              <a:rPr lang="en-US" dirty="0" smtClean="0">
                <a:solidFill>
                  <a:schemeClr val="accent6">
                    <a:lumMod val="75000"/>
                  </a:schemeClr>
                </a:solidFill>
              </a:rPr>
              <a:t>Fuselage Assembly on Global 7000</a:t>
            </a:r>
          </a:p>
        </p:txBody>
      </p:sp>
    </p:spTree>
    <p:extLst>
      <p:ext uri="{BB962C8B-B14F-4D97-AF65-F5344CB8AC3E}">
        <p14:creationId xmlns:p14="http://schemas.microsoft.com/office/powerpoint/2010/main" xmlns="" val="39916183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6400" y="452438"/>
            <a:ext cx="5943600" cy="1143000"/>
          </a:xfrm>
        </p:spPr>
        <p:txBody>
          <a:bodyPr/>
          <a:lstStyle/>
          <a:p>
            <a:r>
              <a:rPr lang="en-US" sz="3600" b="1" dirty="0" smtClean="0">
                <a:solidFill>
                  <a:schemeClr val="accent6">
                    <a:lumMod val="75000"/>
                  </a:schemeClr>
                </a:solidFill>
                <a:latin typeface="Arial" panose="020B0604020202020204" pitchFamily="34" charset="0"/>
                <a:cs typeface="Arial" panose="020B0604020202020204" pitchFamily="34" charset="0"/>
              </a:rPr>
              <a:t>Automated Workstation </a:t>
            </a:r>
            <a:endParaRPr lang="en-US" sz="3600" b="1" dirty="0">
              <a:solidFill>
                <a:schemeClr val="accent6">
                  <a:lumMod val="75000"/>
                </a:schemeClr>
              </a:solidFill>
              <a:latin typeface="Arial" panose="020B0604020202020204" pitchFamily="34" charset="0"/>
              <a:cs typeface="Arial" panose="020B0604020202020204" pitchFamily="34" charset="0"/>
            </a:endParaRPr>
          </a:p>
        </p:txBody>
      </p:sp>
      <p:pic>
        <p:nvPicPr>
          <p:cNvPr id="3074" name="Picture 2" descr="C:\Users\this\Dropbox\BA - Pictures\Web size\_DSC6833 copy.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28699" y="1612901"/>
            <a:ext cx="7215819" cy="4818062"/>
          </a:xfrm>
          <a:prstGeom prst="rect">
            <a:avLst/>
          </a:prstGeom>
          <a:noFill/>
          <a:ln w="25400">
            <a:solidFill>
              <a:schemeClr val="accent6">
                <a:lumMod val="50000"/>
              </a:schemeClr>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4608839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his\Dropbox\BA - Pictures\Web size\_DSC6813 copy.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95765" y="1625600"/>
            <a:ext cx="7084635" cy="472678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022600" y="419100"/>
            <a:ext cx="5638800" cy="523220"/>
          </a:xfrm>
          <a:prstGeom prst="rect">
            <a:avLst/>
          </a:prstGeom>
          <a:noFill/>
        </p:spPr>
        <p:txBody>
          <a:bodyPr wrap="square" rtlCol="0">
            <a:spAutoFit/>
          </a:bodyPr>
          <a:lstStyle/>
          <a:p>
            <a:r>
              <a:rPr lang="en-US" sz="2800" dirty="0" smtClean="0">
                <a:solidFill>
                  <a:schemeClr val="accent6">
                    <a:lumMod val="75000"/>
                  </a:schemeClr>
                </a:solidFill>
              </a:rPr>
              <a:t>Global 7000 Interior During Join</a:t>
            </a:r>
            <a:endParaRPr lang="en-US" sz="2800" dirty="0">
              <a:solidFill>
                <a:schemeClr val="accent6">
                  <a:lumMod val="75000"/>
                </a:schemeClr>
              </a:solidFill>
            </a:endParaRPr>
          </a:p>
        </p:txBody>
      </p:sp>
    </p:spTree>
    <p:extLst>
      <p:ext uri="{BB962C8B-B14F-4D97-AF65-F5344CB8AC3E}">
        <p14:creationId xmlns:p14="http://schemas.microsoft.com/office/powerpoint/2010/main" xmlns="" val="134820176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727200"/>
            <a:ext cx="7251700" cy="4524315"/>
          </a:xfrm>
          <a:prstGeom prst="rect">
            <a:avLst/>
          </a:prstGeom>
          <a:noFill/>
        </p:spPr>
        <p:txBody>
          <a:bodyPr wrap="square" rtlCol="0">
            <a:spAutoFit/>
          </a:bodyPr>
          <a:lstStyle/>
          <a:p>
            <a:pPr marL="342900" indent="-342900">
              <a:buFont typeface="Wingdings" panose="05000000000000000000" pitchFamily="2" charset="2"/>
              <a:buChar char="Ø"/>
            </a:pPr>
            <a:r>
              <a:rPr lang="en-US" dirty="0" smtClean="0">
                <a:solidFill>
                  <a:schemeClr val="accent6">
                    <a:lumMod val="75000"/>
                  </a:schemeClr>
                </a:solidFill>
              </a:rPr>
              <a:t>Automation can be as simple as defining a relationship or using an existing function</a:t>
            </a:r>
          </a:p>
          <a:p>
            <a:pPr marL="342900" indent="-342900">
              <a:buFont typeface="Wingdings" panose="05000000000000000000" pitchFamily="2" charset="2"/>
              <a:buChar char="Ø"/>
            </a:pPr>
            <a:r>
              <a:rPr lang="en-US" dirty="0" smtClean="0">
                <a:solidFill>
                  <a:schemeClr val="accent6">
                    <a:lumMod val="75000"/>
                  </a:schemeClr>
                </a:solidFill>
              </a:rPr>
              <a:t>The flexibility of SA allows users to begin with existing functions and mature to develop highly efficient and capable MPs </a:t>
            </a:r>
            <a:r>
              <a:rPr lang="en-US" smtClean="0">
                <a:solidFill>
                  <a:schemeClr val="accent6">
                    <a:lumMod val="75000"/>
                  </a:schemeClr>
                </a:solidFill>
              </a:rPr>
              <a:t>or coded programs</a:t>
            </a:r>
            <a:endParaRPr lang="en-US" dirty="0" smtClean="0">
              <a:solidFill>
                <a:schemeClr val="accent6">
                  <a:lumMod val="75000"/>
                </a:schemeClr>
              </a:solidFill>
            </a:endParaRPr>
          </a:p>
          <a:p>
            <a:pPr marL="342900" indent="-342900">
              <a:buFont typeface="Wingdings" panose="05000000000000000000" pitchFamily="2" charset="2"/>
              <a:buChar char="Ø"/>
            </a:pPr>
            <a:r>
              <a:rPr lang="en-US" dirty="0" smtClean="0">
                <a:solidFill>
                  <a:schemeClr val="accent6">
                    <a:lumMod val="75000"/>
                  </a:schemeClr>
                </a:solidFill>
              </a:rPr>
              <a:t>The level of automation is dictated by the necessity to repeat a process and the skill of the operators performing the tasks</a:t>
            </a:r>
          </a:p>
          <a:p>
            <a:pPr marL="342900" indent="-342900">
              <a:buFont typeface="Wingdings" panose="05000000000000000000" pitchFamily="2" charset="2"/>
              <a:buChar char="Ø"/>
            </a:pPr>
            <a:r>
              <a:rPr lang="en-US" dirty="0" smtClean="0">
                <a:solidFill>
                  <a:schemeClr val="accent6">
                    <a:lumMod val="75000"/>
                  </a:schemeClr>
                </a:solidFill>
              </a:rPr>
              <a:t>Many of the tasks initially attempted using some of SA’s built in functions can be upgraded to either partially or fully automated measurements and alignment activities. </a:t>
            </a:r>
            <a:endParaRPr lang="en-US" dirty="0">
              <a:solidFill>
                <a:schemeClr val="accent6">
                  <a:lumMod val="75000"/>
                </a:schemeClr>
              </a:solidFill>
            </a:endParaRPr>
          </a:p>
        </p:txBody>
      </p:sp>
      <p:sp>
        <p:nvSpPr>
          <p:cNvPr id="3" name="TextBox 2"/>
          <p:cNvSpPr txBox="1"/>
          <p:nvPr/>
        </p:nvSpPr>
        <p:spPr>
          <a:xfrm>
            <a:off x="3136900" y="584486"/>
            <a:ext cx="5867400" cy="584775"/>
          </a:xfrm>
          <a:prstGeom prst="rect">
            <a:avLst/>
          </a:prstGeom>
          <a:noFill/>
        </p:spPr>
        <p:txBody>
          <a:bodyPr wrap="square" rtlCol="0">
            <a:spAutoFit/>
          </a:bodyPr>
          <a:lstStyle/>
          <a:p>
            <a:r>
              <a:rPr lang="en-US" sz="3200" dirty="0" smtClean="0">
                <a:solidFill>
                  <a:schemeClr val="accent6">
                    <a:lumMod val="75000"/>
                  </a:schemeClr>
                </a:solidFill>
              </a:rPr>
              <a:t>Final Thoughts on Automation </a:t>
            </a:r>
            <a:endParaRPr lang="en-US" sz="3200" dirty="0">
              <a:solidFill>
                <a:schemeClr val="accent6">
                  <a:lumMod val="75000"/>
                </a:schemeClr>
              </a:solidFill>
            </a:endParaRPr>
          </a:p>
        </p:txBody>
      </p:sp>
    </p:spTree>
    <p:extLst>
      <p:ext uri="{BB962C8B-B14F-4D97-AF65-F5344CB8AC3E}">
        <p14:creationId xmlns:p14="http://schemas.microsoft.com/office/powerpoint/2010/main" xmlns="" val="33733031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1430338"/>
            <a:ext cx="8229600" cy="754062"/>
          </a:xfrm>
        </p:spPr>
        <p:txBody>
          <a:bodyPr/>
          <a:lstStyle/>
          <a:p>
            <a:r>
              <a:rPr lang="en-US" sz="3200" u="sng" dirty="0" smtClean="0">
                <a:solidFill>
                  <a:schemeClr val="accent6">
                    <a:lumMod val="75000"/>
                  </a:schemeClr>
                </a:solidFill>
                <a:latin typeface="Arial" panose="020B0604020202020204" pitchFamily="34" charset="0"/>
                <a:cs typeface="Arial" panose="020B0604020202020204" pitchFamily="34" charset="0"/>
              </a:rPr>
              <a:t>Varying Degrees of Automation</a:t>
            </a:r>
            <a:endParaRPr lang="en-US" sz="3200" u="sng" dirty="0">
              <a:solidFill>
                <a:schemeClr val="accent6">
                  <a:lumMod val="75000"/>
                </a:schemeClr>
              </a:solidFill>
              <a:latin typeface="Arial" panose="020B0604020202020204" pitchFamily="34" charset="0"/>
              <a:cs typeface="Arial" panose="020B0604020202020204" pitchFamily="34" charset="0"/>
            </a:endParaRPr>
          </a:p>
        </p:txBody>
      </p:sp>
      <p:sp>
        <p:nvSpPr>
          <p:cNvPr id="3" name="TextBox 2"/>
          <p:cNvSpPr txBox="1"/>
          <p:nvPr/>
        </p:nvSpPr>
        <p:spPr>
          <a:xfrm>
            <a:off x="609600" y="2413000"/>
            <a:ext cx="7937500" cy="1938992"/>
          </a:xfrm>
          <a:prstGeom prst="rect">
            <a:avLst/>
          </a:prstGeom>
          <a:noFill/>
        </p:spPr>
        <p:txBody>
          <a:bodyPr wrap="square" rtlCol="0">
            <a:spAutoFit/>
          </a:bodyPr>
          <a:lstStyle/>
          <a:p>
            <a:pPr marL="342900" indent="-342900">
              <a:buFont typeface="Wingdings" panose="05000000000000000000" pitchFamily="2" charset="2"/>
              <a:buChar char="Ø"/>
            </a:pPr>
            <a:r>
              <a:rPr lang="en-US" dirty="0" smtClean="0">
                <a:solidFill>
                  <a:schemeClr val="accent6">
                    <a:lumMod val="75000"/>
                  </a:schemeClr>
                </a:solidFill>
              </a:rPr>
              <a:t>Simplest – SA Functionality  (i.e. Relationships)</a:t>
            </a:r>
          </a:p>
          <a:p>
            <a:pPr marL="342900" indent="-342900">
              <a:buFont typeface="Wingdings" panose="05000000000000000000" pitchFamily="2" charset="2"/>
              <a:buChar char="Ø"/>
            </a:pPr>
            <a:r>
              <a:rPr lang="en-US" dirty="0" smtClean="0">
                <a:solidFill>
                  <a:schemeClr val="accent6">
                    <a:lumMod val="75000"/>
                  </a:schemeClr>
                </a:solidFill>
              </a:rPr>
              <a:t>MP/Scripts – Set of programmable steps/settings</a:t>
            </a:r>
          </a:p>
          <a:p>
            <a:pPr marL="342900" indent="-342900">
              <a:buFont typeface="Wingdings" panose="05000000000000000000" pitchFamily="2" charset="2"/>
              <a:buChar char="Ø"/>
            </a:pPr>
            <a:r>
              <a:rPr lang="en-US" dirty="0" smtClean="0">
                <a:solidFill>
                  <a:schemeClr val="accent6">
                    <a:lumMod val="75000"/>
                  </a:schemeClr>
                </a:solidFill>
              </a:rPr>
              <a:t>Operator Assisted – User Interface or SA with prompts </a:t>
            </a:r>
          </a:p>
          <a:p>
            <a:pPr marL="342900" indent="-342900">
              <a:buFont typeface="Wingdings" panose="05000000000000000000" pitchFamily="2" charset="2"/>
              <a:buChar char="Ø"/>
            </a:pPr>
            <a:r>
              <a:rPr lang="en-US" dirty="0" smtClean="0">
                <a:solidFill>
                  <a:schemeClr val="accent6">
                    <a:lumMod val="75000"/>
                  </a:schemeClr>
                </a:solidFill>
              </a:rPr>
              <a:t>Fully Automated – User Interface with SA in background running without operator required</a:t>
            </a:r>
          </a:p>
        </p:txBody>
      </p:sp>
    </p:spTree>
    <p:extLst>
      <p:ext uri="{BB962C8B-B14F-4D97-AF65-F5344CB8AC3E}">
        <p14:creationId xmlns:p14="http://schemas.microsoft.com/office/powerpoint/2010/main" xmlns="" val="4228055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3900" y="414338"/>
            <a:ext cx="6896100" cy="1143000"/>
          </a:xfrm>
        </p:spPr>
        <p:txBody>
          <a:bodyPr/>
          <a:lstStyle/>
          <a:p>
            <a:r>
              <a:rPr lang="en-US" sz="4000" dirty="0" smtClean="0">
                <a:solidFill>
                  <a:schemeClr val="accent6">
                    <a:lumMod val="75000"/>
                  </a:schemeClr>
                </a:solidFill>
                <a:latin typeface="Arial" panose="020B0604020202020204" pitchFamily="34" charset="0"/>
                <a:cs typeface="Arial" panose="020B0604020202020204" pitchFamily="34" charset="0"/>
              </a:rPr>
              <a:t>Simple Automation</a:t>
            </a:r>
            <a:endParaRPr lang="en-US" sz="4000" dirty="0">
              <a:solidFill>
                <a:schemeClr val="accent6">
                  <a:lumMod val="75000"/>
                </a:schemeClr>
              </a:solidFill>
              <a:latin typeface="Arial" panose="020B0604020202020204" pitchFamily="34" charset="0"/>
              <a:cs typeface="Arial" panose="020B0604020202020204" pitchFamily="34" charset="0"/>
            </a:endParaRPr>
          </a:p>
        </p:txBody>
      </p:sp>
      <p:sp>
        <p:nvSpPr>
          <p:cNvPr id="3" name="TextBox 2"/>
          <p:cNvSpPr txBox="1"/>
          <p:nvPr/>
        </p:nvSpPr>
        <p:spPr>
          <a:xfrm>
            <a:off x="1689100" y="1765300"/>
            <a:ext cx="5981700" cy="3046988"/>
          </a:xfrm>
          <a:prstGeom prst="rect">
            <a:avLst/>
          </a:prstGeom>
          <a:noFill/>
        </p:spPr>
        <p:txBody>
          <a:bodyPr wrap="square" rtlCol="0">
            <a:spAutoFit/>
          </a:bodyPr>
          <a:lstStyle/>
          <a:p>
            <a:pPr marL="342900" indent="-342900">
              <a:buFont typeface="Wingdings" panose="05000000000000000000" pitchFamily="2" charset="2"/>
              <a:buChar char="Ø"/>
            </a:pPr>
            <a:r>
              <a:rPr lang="en-US" dirty="0" smtClean="0">
                <a:solidFill>
                  <a:schemeClr val="accent6">
                    <a:lumMod val="75000"/>
                  </a:schemeClr>
                </a:solidFill>
              </a:rPr>
              <a:t>SA has ample functions for automating various measurement tasks:</a:t>
            </a:r>
          </a:p>
          <a:p>
            <a:pPr marL="1257300" lvl="2" indent="-342900">
              <a:buFont typeface="Wingdings" panose="05000000000000000000" pitchFamily="2" charset="2"/>
              <a:buChar char="Ø"/>
            </a:pPr>
            <a:r>
              <a:rPr lang="en-US" dirty="0" smtClean="0">
                <a:solidFill>
                  <a:schemeClr val="accent6">
                    <a:lumMod val="75000"/>
                  </a:schemeClr>
                </a:solidFill>
              </a:rPr>
              <a:t>Auto Measuring</a:t>
            </a:r>
          </a:p>
          <a:p>
            <a:pPr marL="1257300" lvl="2" indent="-342900">
              <a:buFont typeface="Wingdings" panose="05000000000000000000" pitchFamily="2" charset="2"/>
              <a:buChar char="Ø"/>
            </a:pPr>
            <a:r>
              <a:rPr lang="en-US" dirty="0" smtClean="0">
                <a:solidFill>
                  <a:schemeClr val="accent6">
                    <a:lumMod val="75000"/>
                  </a:schemeClr>
                </a:solidFill>
              </a:rPr>
              <a:t>Relationships</a:t>
            </a:r>
          </a:p>
          <a:p>
            <a:pPr marL="1257300" lvl="2" indent="-342900">
              <a:buFont typeface="Wingdings" panose="05000000000000000000" pitchFamily="2" charset="2"/>
              <a:buChar char="Ø"/>
            </a:pPr>
            <a:r>
              <a:rPr lang="en-US" dirty="0" smtClean="0">
                <a:solidFill>
                  <a:schemeClr val="accent6">
                    <a:lumMod val="75000"/>
                  </a:schemeClr>
                </a:solidFill>
              </a:rPr>
              <a:t>Pipe Fit Module</a:t>
            </a:r>
          </a:p>
          <a:p>
            <a:pPr marL="1257300" lvl="2" indent="-342900">
              <a:buFont typeface="Wingdings" panose="05000000000000000000" pitchFamily="2" charset="2"/>
              <a:buChar char="Ø"/>
            </a:pPr>
            <a:r>
              <a:rPr lang="en-US" dirty="0" smtClean="0">
                <a:solidFill>
                  <a:schemeClr val="accent6">
                    <a:lumMod val="75000"/>
                  </a:schemeClr>
                </a:solidFill>
              </a:rPr>
              <a:t>Auto Reporting </a:t>
            </a:r>
          </a:p>
          <a:p>
            <a:pPr marL="1257300" lvl="2" indent="-342900">
              <a:buFont typeface="Wingdings" panose="05000000000000000000" pitchFamily="2" charset="2"/>
              <a:buChar char="Ø"/>
            </a:pPr>
            <a:r>
              <a:rPr lang="en-US" dirty="0" smtClean="0">
                <a:solidFill>
                  <a:schemeClr val="accent6">
                    <a:lumMod val="75000"/>
                  </a:schemeClr>
                </a:solidFill>
              </a:rPr>
              <a:t>6 DOF Trans-Track</a:t>
            </a:r>
          </a:p>
          <a:p>
            <a:pPr marL="1257300" lvl="2" indent="-342900">
              <a:buFont typeface="Wingdings" panose="05000000000000000000" pitchFamily="2" charset="2"/>
              <a:buChar char="Ø"/>
            </a:pPr>
            <a:r>
              <a:rPr lang="en-US" dirty="0" smtClean="0">
                <a:solidFill>
                  <a:schemeClr val="accent6">
                    <a:lumMod val="75000"/>
                  </a:schemeClr>
                </a:solidFill>
              </a:rPr>
              <a:t>Machine Calibration</a:t>
            </a:r>
          </a:p>
        </p:txBody>
      </p:sp>
    </p:spTree>
    <p:extLst>
      <p:ext uri="{BB962C8B-B14F-4D97-AF65-F5344CB8AC3E}">
        <p14:creationId xmlns:p14="http://schemas.microsoft.com/office/powerpoint/2010/main" xmlns="" val="231135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148592" y="1358899"/>
            <a:ext cx="8392158" cy="5245099"/>
          </a:xfrm>
          <a:prstGeom prst="rect">
            <a:avLst/>
          </a:prstGeom>
          <a:noFill/>
          <a:ln w="9525">
            <a:noFill/>
            <a:miter lim="800000"/>
            <a:headEnd/>
            <a:tailEnd/>
          </a:ln>
        </p:spPr>
      </p:pic>
      <p:pic>
        <p:nvPicPr>
          <p:cNvPr id="4" name="Picture 2"/>
          <p:cNvPicPr>
            <a:picLocks noChangeArrowheads="1"/>
          </p:cNvPicPr>
          <p:nvPr/>
        </p:nvPicPr>
        <p:blipFill>
          <a:blip r:embed="rId3" cstate="print"/>
          <a:srcRect t="62933" r="70667" b="18133"/>
          <a:stretch>
            <a:fillRect/>
          </a:stretch>
        </p:blipFill>
        <p:spPr bwMode="auto">
          <a:xfrm>
            <a:off x="5181600" y="1894661"/>
            <a:ext cx="3695700" cy="2086788"/>
          </a:xfrm>
          <a:prstGeom prst="rect">
            <a:avLst/>
          </a:prstGeom>
          <a:noFill/>
          <a:ln w="34925" cmpd="sng">
            <a:solidFill>
              <a:schemeClr val="bg2">
                <a:lumMod val="50000"/>
              </a:schemeClr>
            </a:solidFill>
            <a:miter lim="800000"/>
            <a:headEnd/>
            <a:tailEnd/>
          </a:ln>
        </p:spPr>
      </p:pic>
      <p:sp>
        <p:nvSpPr>
          <p:cNvPr id="6" name="Oval 5"/>
          <p:cNvSpPr/>
          <p:nvPr/>
        </p:nvSpPr>
        <p:spPr bwMode="auto">
          <a:xfrm>
            <a:off x="7404100" y="2603500"/>
            <a:ext cx="635000" cy="1612900"/>
          </a:xfrm>
          <a:prstGeom prst="ellipse">
            <a:avLst/>
          </a:prstGeom>
          <a:noFill/>
          <a:ln w="25400"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1574800" y="5359400"/>
            <a:ext cx="495300" cy="1295400"/>
          </a:xfrm>
          <a:prstGeom prst="ellipse">
            <a:avLst/>
          </a:prstGeom>
          <a:noFill/>
          <a:ln w="25400"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 name="TextBox 7"/>
          <p:cNvSpPr txBox="1"/>
          <p:nvPr/>
        </p:nvSpPr>
        <p:spPr>
          <a:xfrm>
            <a:off x="8112125" y="2582424"/>
            <a:ext cx="857250" cy="584775"/>
          </a:xfrm>
          <a:prstGeom prst="rect">
            <a:avLst/>
          </a:prstGeom>
          <a:noFill/>
        </p:spPr>
        <p:txBody>
          <a:bodyPr wrap="square" rtlCol="0">
            <a:spAutoFit/>
          </a:bodyPr>
          <a:lstStyle/>
          <a:p>
            <a:r>
              <a:rPr lang="en-US" sz="1600" dirty="0" smtClean="0">
                <a:solidFill>
                  <a:srgbClr val="FC0128"/>
                </a:solidFill>
              </a:rPr>
              <a:t>Initial errors</a:t>
            </a:r>
            <a:endParaRPr lang="en-US" sz="1600" dirty="0">
              <a:solidFill>
                <a:srgbClr val="FC0128"/>
              </a:solidFill>
            </a:endParaRPr>
          </a:p>
        </p:txBody>
      </p:sp>
      <p:sp>
        <p:nvSpPr>
          <p:cNvPr id="9" name="TextBox 8"/>
          <p:cNvSpPr txBox="1"/>
          <p:nvPr/>
        </p:nvSpPr>
        <p:spPr>
          <a:xfrm>
            <a:off x="2222500" y="5740400"/>
            <a:ext cx="1168400" cy="584775"/>
          </a:xfrm>
          <a:prstGeom prst="rect">
            <a:avLst/>
          </a:prstGeom>
          <a:solidFill>
            <a:srgbClr val="FFFFFF"/>
          </a:solidFill>
          <a:ln>
            <a:gradFill>
              <a:gsLst>
                <a:gs pos="0">
                  <a:srgbClr val="5E9EFF"/>
                </a:gs>
                <a:gs pos="39999">
                  <a:srgbClr val="85C2FF"/>
                </a:gs>
                <a:gs pos="70000">
                  <a:srgbClr val="C4D6EB"/>
                </a:gs>
                <a:gs pos="100000">
                  <a:srgbClr val="FFEBFA"/>
                </a:gs>
              </a:gsLst>
              <a:lin ang="5400000" scaled="0"/>
            </a:gradFill>
          </a:ln>
        </p:spPr>
        <p:txBody>
          <a:bodyPr wrap="square" rtlCol="0">
            <a:spAutoFit/>
          </a:bodyPr>
          <a:lstStyle/>
          <a:p>
            <a:r>
              <a:rPr lang="en-US" sz="1600" dirty="0" smtClean="0">
                <a:solidFill>
                  <a:srgbClr val="00FF00"/>
                </a:solidFill>
              </a:rPr>
              <a:t>Final residuals</a:t>
            </a:r>
            <a:endParaRPr lang="en-US" sz="1600" dirty="0">
              <a:solidFill>
                <a:srgbClr val="00FF00"/>
              </a:solidFill>
            </a:endParaRPr>
          </a:p>
        </p:txBody>
      </p:sp>
      <p:sp>
        <p:nvSpPr>
          <p:cNvPr id="10" name="Title 1"/>
          <p:cNvSpPr txBox="1">
            <a:spLocks/>
          </p:cNvSpPr>
          <p:nvPr/>
        </p:nvSpPr>
        <p:spPr>
          <a:xfrm>
            <a:off x="2413000" y="554038"/>
            <a:ext cx="67310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3200" kern="0" smtClean="0">
                <a:solidFill>
                  <a:schemeClr val="accent6">
                    <a:lumMod val="75000"/>
                  </a:schemeClr>
                </a:solidFill>
                <a:latin typeface="Arial" panose="020B0604020202020204" pitchFamily="34" charset="0"/>
                <a:cs typeface="Arial" panose="020B0604020202020204" pitchFamily="34" charset="0"/>
              </a:rPr>
              <a:t>Group to Group Relationship</a:t>
            </a:r>
            <a:endParaRPr lang="en-US" sz="3200" kern="0"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65197982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25599" y="1295400"/>
            <a:ext cx="7249924" cy="4379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3301999" y="609600"/>
            <a:ext cx="7416801" cy="584775"/>
          </a:xfrm>
          <a:prstGeom prst="rect">
            <a:avLst/>
          </a:prstGeom>
          <a:noFill/>
        </p:spPr>
        <p:txBody>
          <a:bodyPr wrap="square" rtlCol="0">
            <a:spAutoFit/>
          </a:bodyPr>
          <a:lstStyle/>
          <a:p>
            <a:r>
              <a:rPr lang="en-US" sz="3200" dirty="0" smtClean="0">
                <a:solidFill>
                  <a:schemeClr val="accent6">
                    <a:lumMod val="75000"/>
                  </a:schemeClr>
                </a:solidFill>
              </a:rPr>
              <a:t>Frame to Frame Relationship</a:t>
            </a:r>
            <a:endParaRPr lang="en-US" sz="3200" dirty="0">
              <a:solidFill>
                <a:schemeClr val="accent6">
                  <a:lumMod val="75000"/>
                </a:schemeClr>
              </a:solidFill>
            </a:endParaRPr>
          </a:p>
        </p:txBody>
      </p:sp>
      <p:pic>
        <p:nvPicPr>
          <p:cNvPr id="5" name="Picture 4"/>
          <p:cNvPicPr>
            <a:picLocks noChangeAspect="1" noChangeArrowheads="1"/>
          </p:cNvPicPr>
          <p:nvPr/>
        </p:nvPicPr>
        <p:blipFill>
          <a:blip r:embed="rId3" cstate="print"/>
          <a:srcRect/>
          <a:stretch>
            <a:fillRect/>
          </a:stretch>
        </p:blipFill>
        <p:spPr bwMode="auto">
          <a:xfrm>
            <a:off x="202051" y="3777456"/>
            <a:ext cx="2847095" cy="2855714"/>
          </a:xfrm>
          <a:prstGeom prst="rect">
            <a:avLst/>
          </a:prstGeom>
          <a:solidFill>
            <a:srgbClr val="FFFFFF"/>
          </a:solidFill>
          <a:ln w="9525">
            <a:noFill/>
            <a:miter lim="800000"/>
            <a:headEnd/>
            <a:tailEnd/>
          </a:ln>
        </p:spPr>
      </p:pic>
    </p:spTree>
    <p:extLst>
      <p:ext uri="{BB962C8B-B14F-4D97-AF65-F5344CB8AC3E}">
        <p14:creationId xmlns:p14="http://schemas.microsoft.com/office/powerpoint/2010/main" xmlns="" val="14666596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idx="4294967295"/>
          </p:nvPr>
        </p:nvSpPr>
        <p:spPr>
          <a:xfrm>
            <a:off x="2540000" y="425450"/>
            <a:ext cx="6921500" cy="1143000"/>
          </a:xfrm>
          <a:prstGeom prst="rect">
            <a:avLst/>
          </a:prstGeom>
        </p:spPr>
        <p:txBody>
          <a:bodyPr/>
          <a:lstStyle/>
          <a:p>
            <a:pPr algn="ctr" eaLnBrk="1" hangingPunct="1"/>
            <a:r>
              <a:rPr lang="en-US" altLang="en-US" sz="3200" dirty="0" smtClean="0">
                <a:solidFill>
                  <a:schemeClr val="accent6">
                    <a:lumMod val="75000"/>
                  </a:schemeClr>
                </a:solidFill>
                <a:latin typeface="Arial" panose="020B0604020202020204" pitchFamily="34" charset="0"/>
                <a:cs typeface="Arial" panose="020B0604020202020204" pitchFamily="34" charset="0"/>
              </a:rPr>
              <a:t>Pipe Fit Module - Relationships</a:t>
            </a:r>
          </a:p>
        </p:txBody>
      </p:sp>
      <p:pic>
        <p:nvPicPr>
          <p:cNvPr id="88073" name="RSG Fit 2.wmv">
            <a:hlinkClick r:id="" action="ppaction://media"/>
          </p:cNvPr>
          <p:cNvPicPr>
            <a:picLocks noGrp="1" noRot="1" noChangeAspect="1" noChangeArrowheads="1"/>
          </p:cNvPicPr>
          <p:nvPr>
            <p:ph idx="4294967295"/>
            <a:videoFile r:link="rId1"/>
          </p:nvPr>
        </p:nvPicPr>
        <p:blipFill>
          <a:blip r:embed="rId4" cstate="print">
            <a:extLst>
              <a:ext uri="{28A0092B-C50C-407E-A947-70E740481C1C}">
                <a14:useLocalDpi xmlns:a14="http://schemas.microsoft.com/office/drawing/2010/main" xmlns="" val="0"/>
              </a:ext>
            </a:extLst>
          </a:blip>
          <a:srcRect/>
          <a:stretch>
            <a:fillRect/>
          </a:stretch>
        </p:blipFill>
        <p:spPr>
          <a:xfrm>
            <a:off x="160434" y="1340685"/>
            <a:ext cx="6248400" cy="3897313"/>
          </a:xfrm>
          <a:prstGeom prst="rect">
            <a:avLst/>
          </a:prstGeom>
        </p:spPr>
      </p:pic>
      <p:pic>
        <p:nvPicPr>
          <p:cNvPr id="4" name="Picture 4" descr="New Image"/>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48300" y="4021674"/>
            <a:ext cx="3467101" cy="2599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747380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1239" fill="hold"/>
                                        <p:tgtEl>
                                          <p:spTgt spid="8807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8073"/>
                </p:tgtEl>
              </p:cMediaNode>
            </p:video>
            <p:seq concurrent="1" nextAc="seek">
              <p:cTn id="8" restart="whenNotActive" fill="hold" evtFilter="cancelBubble" nodeType="interactiveSeq">
                <p:stCondLst>
                  <p:cond evt="onClick" delay="0">
                    <p:tgtEl>
                      <p:spTgt spid="8807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88073"/>
                                        </p:tgtEl>
                                      </p:cBhvr>
                                    </p:cmd>
                                  </p:childTnLst>
                                </p:cTn>
                              </p:par>
                            </p:childTnLst>
                          </p:cTn>
                        </p:par>
                      </p:childTnLst>
                    </p:cTn>
                  </p:par>
                </p:childTnLst>
              </p:cTn>
              <p:nextCondLst>
                <p:cond evt="onClick" delay="0">
                  <p:tgtEl>
                    <p:spTgt spid="8807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2600" y="477838"/>
            <a:ext cx="5892800" cy="1143000"/>
          </a:xfrm>
        </p:spPr>
        <p:txBody>
          <a:bodyPr/>
          <a:lstStyle/>
          <a:p>
            <a:r>
              <a:rPr lang="en-US" sz="3600" dirty="0" smtClean="0">
                <a:solidFill>
                  <a:schemeClr val="accent6">
                    <a:lumMod val="75000"/>
                  </a:schemeClr>
                </a:solidFill>
                <a:latin typeface="Arial" panose="020B0604020202020204" pitchFamily="34" charset="0"/>
                <a:cs typeface="Arial" panose="020B0604020202020204" pitchFamily="34" charset="0"/>
              </a:rPr>
              <a:t>Automation using Measurement Plans/Scripts</a:t>
            </a:r>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3" name="TextBox 2"/>
          <p:cNvSpPr txBox="1"/>
          <p:nvPr/>
        </p:nvSpPr>
        <p:spPr>
          <a:xfrm>
            <a:off x="1447800" y="2273300"/>
            <a:ext cx="6692900" cy="3046988"/>
          </a:xfrm>
          <a:prstGeom prst="rect">
            <a:avLst/>
          </a:prstGeom>
          <a:noFill/>
        </p:spPr>
        <p:txBody>
          <a:bodyPr wrap="square" rtlCol="0">
            <a:spAutoFit/>
          </a:bodyPr>
          <a:lstStyle/>
          <a:p>
            <a:pPr marL="342900" indent="-342900">
              <a:buFont typeface="Wingdings" panose="05000000000000000000" pitchFamily="2" charset="2"/>
              <a:buChar char="Ø"/>
            </a:pPr>
            <a:r>
              <a:rPr lang="en-US" dirty="0" smtClean="0">
                <a:solidFill>
                  <a:schemeClr val="accent6">
                    <a:lumMod val="75000"/>
                  </a:schemeClr>
                </a:solidFill>
              </a:rPr>
              <a:t>Increasing level of control of automation</a:t>
            </a:r>
          </a:p>
          <a:p>
            <a:pPr marL="342900" indent="-342900">
              <a:buFont typeface="Wingdings" panose="05000000000000000000" pitchFamily="2" charset="2"/>
              <a:buChar char="Ø"/>
            </a:pPr>
            <a:r>
              <a:rPr lang="en-US" dirty="0" smtClean="0">
                <a:solidFill>
                  <a:schemeClr val="accent6">
                    <a:lumMod val="75000"/>
                  </a:schemeClr>
                </a:solidFill>
              </a:rPr>
              <a:t>SA User defines the steps and controls the level of complexity</a:t>
            </a:r>
          </a:p>
          <a:p>
            <a:pPr marL="342900" indent="-342900">
              <a:buFont typeface="Wingdings" panose="05000000000000000000" pitchFamily="2" charset="2"/>
              <a:buChar char="Ø"/>
            </a:pPr>
            <a:r>
              <a:rPr lang="en-US" dirty="0" smtClean="0">
                <a:solidFill>
                  <a:schemeClr val="accent6">
                    <a:lumMod val="75000"/>
                  </a:schemeClr>
                </a:solidFill>
              </a:rPr>
              <a:t>MP is tailored to fit the application or process</a:t>
            </a:r>
          </a:p>
          <a:p>
            <a:pPr marL="342900" indent="-342900">
              <a:buFont typeface="Wingdings" panose="05000000000000000000" pitchFamily="2" charset="2"/>
              <a:buChar char="Ø"/>
            </a:pPr>
            <a:r>
              <a:rPr lang="en-US" dirty="0" smtClean="0">
                <a:solidFill>
                  <a:schemeClr val="accent6">
                    <a:lumMod val="75000"/>
                  </a:schemeClr>
                </a:solidFill>
              </a:rPr>
              <a:t>Operator interaction can be highly refined</a:t>
            </a:r>
          </a:p>
          <a:p>
            <a:pPr marL="342900" indent="-342900">
              <a:buFont typeface="Wingdings" panose="05000000000000000000" pitchFamily="2" charset="2"/>
              <a:buChar char="Ø"/>
            </a:pPr>
            <a:r>
              <a:rPr lang="en-US" dirty="0" smtClean="0">
                <a:solidFill>
                  <a:schemeClr val="accent6">
                    <a:lumMod val="75000"/>
                  </a:schemeClr>
                </a:solidFill>
              </a:rPr>
              <a:t>Data can be output to populate other files or to feed information into a auxiliary activity</a:t>
            </a:r>
          </a:p>
          <a:p>
            <a:pPr marL="342900" indent="-342900">
              <a:buFont typeface="Wingdings" panose="05000000000000000000" pitchFamily="2" charset="2"/>
              <a:buChar char="Ø"/>
            </a:pPr>
            <a:endParaRPr lang="en-US" dirty="0"/>
          </a:p>
        </p:txBody>
      </p:sp>
    </p:spTree>
    <p:extLst>
      <p:ext uri="{BB962C8B-B14F-4D97-AF65-F5344CB8AC3E}">
        <p14:creationId xmlns:p14="http://schemas.microsoft.com/office/powerpoint/2010/main" xmlns="" val="3557549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350838"/>
            <a:ext cx="5753100" cy="728662"/>
          </a:xfrm>
        </p:spPr>
        <p:txBody>
          <a:bodyPr/>
          <a:lstStyle/>
          <a:p>
            <a:r>
              <a:rPr lang="en-US" sz="3600" dirty="0" smtClean="0">
                <a:solidFill>
                  <a:schemeClr val="accent6">
                    <a:lumMod val="75000"/>
                  </a:schemeClr>
                </a:solidFill>
                <a:latin typeface="Arial" panose="020B0604020202020204" pitchFamily="34" charset="0"/>
                <a:cs typeface="Arial" panose="020B0604020202020204" pitchFamily="34" charset="0"/>
              </a:rPr>
              <a:t>Measurement Plans in SA</a:t>
            </a:r>
            <a:endParaRPr lang="en-US" sz="3600" dirty="0">
              <a:solidFill>
                <a:schemeClr val="accent6">
                  <a:lumMod val="75000"/>
                </a:schemeClr>
              </a:solidFill>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1752600"/>
            <a:ext cx="8470801" cy="4762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4" name="Straight Arrow Connector 3"/>
          <p:cNvCxnSpPr/>
          <p:nvPr/>
        </p:nvCxnSpPr>
        <p:spPr bwMode="auto">
          <a:xfrm flipV="1">
            <a:off x="3136900" y="4229100"/>
            <a:ext cx="1371600" cy="254000"/>
          </a:xfrm>
          <a:prstGeom prst="straightConnector1">
            <a:avLst/>
          </a:prstGeom>
          <a:solidFill>
            <a:schemeClr val="accent1"/>
          </a:solidFill>
          <a:ln w="50800" cap="flat" cmpd="sng" algn="ctr">
            <a:solidFill>
              <a:srgbClr val="00FF00"/>
            </a:solidFill>
            <a:prstDash val="solid"/>
            <a:round/>
            <a:headEnd type="none" w="med" len="med"/>
            <a:tailEnd type="arrow"/>
          </a:ln>
          <a:effectLst/>
        </p:spPr>
      </p:cxnSp>
      <p:cxnSp>
        <p:nvCxnSpPr>
          <p:cNvPr id="6" name="Straight Arrow Connector 5"/>
          <p:cNvCxnSpPr/>
          <p:nvPr/>
        </p:nvCxnSpPr>
        <p:spPr bwMode="auto">
          <a:xfrm>
            <a:off x="1143000" y="2908300"/>
            <a:ext cx="0" cy="838200"/>
          </a:xfrm>
          <a:prstGeom prst="straightConnector1">
            <a:avLst/>
          </a:prstGeom>
          <a:solidFill>
            <a:schemeClr val="accent1"/>
          </a:solidFill>
          <a:ln w="50800" cap="flat" cmpd="sng" algn="ctr">
            <a:solidFill>
              <a:srgbClr val="00FF00"/>
            </a:solidFill>
            <a:prstDash val="solid"/>
            <a:round/>
            <a:headEnd type="none" w="med" len="med"/>
            <a:tailEnd type="arrow"/>
          </a:ln>
          <a:effectLst/>
        </p:spPr>
      </p:cxnSp>
    </p:spTree>
    <p:extLst>
      <p:ext uri="{BB962C8B-B14F-4D97-AF65-F5344CB8AC3E}">
        <p14:creationId xmlns:p14="http://schemas.microsoft.com/office/powerpoint/2010/main" xmlns="" val="406577368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Customer">
  <a:themeElements>
    <a:clrScheme name="Custom 1">
      <a:dk1>
        <a:srgbClr val="0000E5"/>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e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Custome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ustome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ustome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ustome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ustom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ustom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ustom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ustomer 8">
        <a:dk1>
          <a:srgbClr val="000000"/>
        </a:dk1>
        <a:lt1>
          <a:srgbClr val="FFFFFF"/>
        </a:lt1>
        <a:dk2>
          <a:srgbClr val="CC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218029896</TotalTime>
  <Pages>14</Pages>
  <Words>538</Words>
  <Application>Microsoft Office PowerPoint</Application>
  <PresentationFormat>On-screen Show (4:3)</PresentationFormat>
  <Paragraphs>73</Paragraphs>
  <Slides>22</Slides>
  <Notes>1</Notes>
  <HiddenSlides>0</HiddenSlides>
  <MMClips>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Customer</vt:lpstr>
      <vt:lpstr>Evolving Automation Using SpatialAnalyzer </vt:lpstr>
      <vt:lpstr>OUTLINE</vt:lpstr>
      <vt:lpstr>Varying Degrees of Automation</vt:lpstr>
      <vt:lpstr>Simple Automation</vt:lpstr>
      <vt:lpstr>Slide 5</vt:lpstr>
      <vt:lpstr>Slide 6</vt:lpstr>
      <vt:lpstr>Pipe Fit Module - Relationships</vt:lpstr>
      <vt:lpstr>Automation using Measurement Plans/Scripts</vt:lpstr>
      <vt:lpstr>Measurement Plans in SA</vt:lpstr>
      <vt:lpstr>NIST – Neutron Guide Alignment </vt:lpstr>
      <vt:lpstr>Slide 11</vt:lpstr>
      <vt:lpstr>Operator Instructed Task</vt:lpstr>
      <vt:lpstr>Slide 13</vt:lpstr>
      <vt:lpstr>Slide 14</vt:lpstr>
      <vt:lpstr>Slide 15</vt:lpstr>
      <vt:lpstr>Fully Automated Aircraft Join</vt:lpstr>
      <vt:lpstr>Forward/Aft Fuselage Join</vt:lpstr>
      <vt:lpstr>Join Station with Controllers</vt:lpstr>
      <vt:lpstr> Test Join AC #001</vt:lpstr>
      <vt:lpstr>Automated Workstation </vt:lpstr>
      <vt:lpstr>Slide 21</vt:lpstr>
      <vt:lpstr>Slide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Boeing North American Slides</dc:title>
  <dc:creator>D. Scott Ackerson</dc:creator>
  <cp:lastModifiedBy>Jessica</cp:lastModifiedBy>
  <cp:revision>402</cp:revision>
  <cp:lastPrinted>1998-04-24T18:11:42Z</cp:lastPrinted>
  <dcterms:created xsi:type="dcterms:W3CDTF">1997-09-03T20:21:22Z</dcterms:created>
  <dcterms:modified xsi:type="dcterms:W3CDTF">2015-04-13T12:57:53Z</dcterms:modified>
</cp:coreProperties>
</file>