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50.xml" ContentType="application/vnd.openxmlformats-officedocument.presentationml.notesSlide+xml"/>
  <Override PartName="/ppt/diagrams/data4.xml" ContentType="application/vnd.openxmlformats-officedocument.drawingml.diagramData+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drawings/drawing1.xml" ContentType="application/vnd.openxmlformats-officedocument.drawingml.chartshapes+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notesSlides/notesSlide80.xml" ContentType="application/vnd.openxmlformats-officedocument.presentationml.notesSlide+xml"/>
  <Override PartName="/ppt/charts/colors1.xml" ContentType="application/vnd.ms-office.chartcolorstyl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Default Extension="mp4" ContentType="video/mp4"/>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89"/>
  </p:notesMasterIdLst>
  <p:handoutMasterIdLst>
    <p:handoutMasterId r:id="rId90"/>
  </p:handoutMasterIdLst>
  <p:sldIdLst>
    <p:sldId id="256" r:id="rId2"/>
    <p:sldId id="317" r:id="rId3"/>
    <p:sldId id="681" r:id="rId4"/>
    <p:sldId id="590" r:id="rId5"/>
    <p:sldId id="616" r:id="rId6"/>
    <p:sldId id="678" r:id="rId7"/>
    <p:sldId id="675" r:id="rId8"/>
    <p:sldId id="673" r:id="rId9"/>
    <p:sldId id="676" r:id="rId10"/>
    <p:sldId id="674" r:id="rId11"/>
    <p:sldId id="617" r:id="rId12"/>
    <p:sldId id="618" r:id="rId13"/>
    <p:sldId id="619" r:id="rId14"/>
    <p:sldId id="620" r:id="rId15"/>
    <p:sldId id="591" r:id="rId16"/>
    <p:sldId id="679" r:id="rId17"/>
    <p:sldId id="592" r:id="rId18"/>
    <p:sldId id="594" r:id="rId19"/>
    <p:sldId id="595" r:id="rId20"/>
    <p:sldId id="643" r:id="rId21"/>
    <p:sldId id="647" r:id="rId22"/>
    <p:sldId id="680" r:id="rId23"/>
    <p:sldId id="621" r:id="rId24"/>
    <p:sldId id="622" r:id="rId25"/>
    <p:sldId id="623" r:id="rId26"/>
    <p:sldId id="683" r:id="rId27"/>
    <p:sldId id="624" r:id="rId28"/>
    <p:sldId id="625" r:id="rId29"/>
    <p:sldId id="633" r:id="rId30"/>
    <p:sldId id="626" r:id="rId31"/>
    <p:sldId id="634" r:id="rId32"/>
    <p:sldId id="638" r:id="rId33"/>
    <p:sldId id="641" r:id="rId34"/>
    <p:sldId id="642" r:id="rId35"/>
    <p:sldId id="649" r:id="rId36"/>
    <p:sldId id="648" r:id="rId37"/>
    <p:sldId id="650" r:id="rId38"/>
    <p:sldId id="636" r:id="rId39"/>
    <p:sldId id="677" r:id="rId40"/>
    <p:sldId id="637" r:id="rId41"/>
    <p:sldId id="639" r:id="rId42"/>
    <p:sldId id="640" r:id="rId43"/>
    <p:sldId id="627" r:id="rId44"/>
    <p:sldId id="628" r:id="rId45"/>
    <p:sldId id="630" r:id="rId46"/>
    <p:sldId id="670" r:id="rId47"/>
    <p:sldId id="631" r:id="rId48"/>
    <p:sldId id="667" r:id="rId49"/>
    <p:sldId id="672" r:id="rId50"/>
    <p:sldId id="671" r:id="rId51"/>
    <p:sldId id="629" r:id="rId52"/>
    <p:sldId id="682" r:id="rId53"/>
    <p:sldId id="651" r:id="rId54"/>
    <p:sldId id="653" r:id="rId55"/>
    <p:sldId id="632" r:id="rId56"/>
    <p:sldId id="663" r:id="rId57"/>
    <p:sldId id="654" r:id="rId58"/>
    <p:sldId id="655" r:id="rId59"/>
    <p:sldId id="656" r:id="rId60"/>
    <p:sldId id="657" r:id="rId61"/>
    <p:sldId id="658" r:id="rId62"/>
    <p:sldId id="659" r:id="rId63"/>
    <p:sldId id="660" r:id="rId64"/>
    <p:sldId id="661" r:id="rId65"/>
    <p:sldId id="662" r:id="rId66"/>
    <p:sldId id="664" r:id="rId67"/>
    <p:sldId id="665" r:id="rId68"/>
    <p:sldId id="666" r:id="rId69"/>
    <p:sldId id="599" r:id="rId70"/>
    <p:sldId id="596" r:id="rId71"/>
    <p:sldId id="600" r:id="rId72"/>
    <p:sldId id="597" r:id="rId73"/>
    <p:sldId id="598" r:id="rId74"/>
    <p:sldId id="601" r:id="rId75"/>
    <p:sldId id="602" r:id="rId76"/>
    <p:sldId id="607" r:id="rId77"/>
    <p:sldId id="604" r:id="rId78"/>
    <p:sldId id="605" r:id="rId79"/>
    <p:sldId id="608" r:id="rId80"/>
    <p:sldId id="610" r:id="rId81"/>
    <p:sldId id="611" r:id="rId82"/>
    <p:sldId id="614" r:id="rId83"/>
    <p:sldId id="613" r:id="rId84"/>
    <p:sldId id="615" r:id="rId85"/>
    <p:sldId id="612" r:id="rId86"/>
    <p:sldId id="603" r:id="rId87"/>
    <p:sldId id="684" r:id="rId88"/>
  </p:sldIdLst>
  <p:sldSz cx="9144000" cy="5143500" type="screen16x9"/>
  <p:notesSz cx="9296400" cy="7010400"/>
  <p:embeddedFontLst>
    <p:embeddedFont>
      <p:font typeface="Calibri" pitchFamily="34" charset="0"/>
      <p:regular r:id="rId91"/>
      <p:bold r:id="rId92"/>
      <p:italic r:id="rId93"/>
      <p:boldItalic r:id="rId94"/>
    </p:embeddedFont>
    <p:embeddedFont>
      <p:font typeface="Oswald Regular" charset="0"/>
      <p:regular r:id="rId95"/>
    </p:embeddedFont>
    <p:embeddedFont>
      <p:font typeface="Oswald Light" charset="0"/>
      <p:regular r:id="rId96"/>
    </p:embeddedFont>
    <p:embeddedFont>
      <p:font typeface="Chiller" charset="0"/>
      <p:regular r:id="rId97"/>
    </p:embeddedFont>
    <p:embeddedFont>
      <p:font typeface="Gisha" pitchFamily="34" charset="-79"/>
      <p:regular r:id="rId98"/>
      <p:bold r:id="rId99"/>
    </p:embeddedFont>
    <p:embeddedFont>
      <p:font typeface="Engravers MT" charset="0"/>
      <p:regular r:id="rId10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Introduction" id="{F08C0D6C-AE14-4196-8EB5-C5E81BE25D92}">
          <p14:sldIdLst>
            <p14:sldId id="256"/>
            <p14:sldId id="317"/>
          </p14:sldIdLst>
        </p14:section>
        <p14:section name="Auto Measure" id="{433CD93C-EC52-49B4-B3E2-C7C4BDAD1F36}">
          <p14:sldIdLst>
            <p14:sldId id="681"/>
            <p14:sldId id="590"/>
            <p14:sldId id="616"/>
            <p14:sldId id="678"/>
            <p14:sldId id="675"/>
            <p14:sldId id="673"/>
            <p14:sldId id="676"/>
            <p14:sldId id="674"/>
            <p14:sldId id="617"/>
            <p14:sldId id="618"/>
            <p14:sldId id="619"/>
            <p14:sldId id="620"/>
            <p14:sldId id="591"/>
            <p14:sldId id="679"/>
            <p14:sldId id="592"/>
            <p14:sldId id="594"/>
            <p14:sldId id="595"/>
            <p14:sldId id="643"/>
            <p14:sldId id="647"/>
            <p14:sldId id="680"/>
          </p14:sldIdLst>
        </p14:section>
        <p14:section name="Relationships" id="{85760DA8-3B05-4954-A488-A2E95F063161}">
          <p14:sldIdLst>
            <p14:sldId id="621"/>
            <p14:sldId id="622"/>
            <p14:sldId id="623"/>
            <p14:sldId id="683"/>
            <p14:sldId id="624"/>
            <p14:sldId id="625"/>
            <p14:sldId id="633"/>
            <p14:sldId id="626"/>
            <p14:sldId id="634"/>
            <p14:sldId id="638"/>
            <p14:sldId id="641"/>
            <p14:sldId id="642"/>
            <p14:sldId id="649"/>
            <p14:sldId id="648"/>
            <p14:sldId id="650"/>
            <p14:sldId id="636"/>
            <p14:sldId id="677"/>
            <p14:sldId id="637"/>
            <p14:sldId id="639"/>
            <p14:sldId id="640"/>
          </p14:sldIdLst>
        </p14:section>
        <p14:section name="USMN" id="{7172C268-D636-423C-902E-8E6632CB1964}">
          <p14:sldIdLst>
            <p14:sldId id="627"/>
            <p14:sldId id="628"/>
            <p14:sldId id="630"/>
            <p14:sldId id="670"/>
            <p14:sldId id="631"/>
            <p14:sldId id="667"/>
            <p14:sldId id="672"/>
            <p14:sldId id="671"/>
            <p14:sldId id="629"/>
            <p14:sldId id="682"/>
            <p14:sldId id="651"/>
            <p14:sldId id="653"/>
            <p14:sldId id="632"/>
            <p14:sldId id="663"/>
            <p14:sldId id="654"/>
            <p14:sldId id="655"/>
            <p14:sldId id="656"/>
            <p14:sldId id="657"/>
            <p14:sldId id="658"/>
            <p14:sldId id="659"/>
            <p14:sldId id="660"/>
            <p14:sldId id="661"/>
            <p14:sldId id="662"/>
            <p14:sldId id="664"/>
            <p14:sldId id="665"/>
            <p14:sldId id="666"/>
          </p14:sldIdLst>
        </p14:section>
        <p14:section name="Temp Comp" id="{6F70A0EC-6D66-46C4-847B-B95620513A83}">
          <p14:sldIdLst>
            <p14:sldId id="599"/>
            <p14:sldId id="596"/>
            <p14:sldId id="600"/>
            <p14:sldId id="597"/>
            <p14:sldId id="598"/>
            <p14:sldId id="601"/>
            <p14:sldId id="602"/>
            <p14:sldId id="607"/>
            <p14:sldId id="604"/>
            <p14:sldId id="605"/>
            <p14:sldId id="608"/>
            <p14:sldId id="610"/>
            <p14:sldId id="611"/>
            <p14:sldId id="614"/>
            <p14:sldId id="613"/>
            <p14:sldId id="615"/>
            <p14:sldId id="612"/>
            <p14:sldId id="603"/>
            <p14:sldId id="684"/>
          </p14:sldIdLst>
        </p14:section>
      </p14:sectionLst>
    </p:ext>
    <p:ext uri="{EFAFB233-063F-42B5-8137-9DF3F51BA10A}">
      <p15:sldGuideLst xmlns:p15="http://schemas.microsoft.com/office/powerpoint/2012/main" xmlns="">
        <p15:guide id="1" orient="horz" pos="1620">
          <p15:clr>
            <a:srgbClr val="A4A3A4"/>
          </p15:clr>
        </p15:guide>
        <p15:guide id="2" pos="4320" userDrawn="1">
          <p15:clr>
            <a:srgbClr val="A4A3A4"/>
          </p15:clr>
        </p15:guide>
      </p15:sldGuideLst>
    </p:ext>
    <p:ext uri="{2D200454-40CA-4A62-9FC3-DE9A4176ACB9}">
      <p15:notesGuideLst xmlns:p15="http://schemas.microsoft.com/office/powerpoint/2012/main" xmlns="">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876"/>
    <a:srgbClr val="FF9900"/>
    <a:srgbClr val="000000"/>
    <a:srgbClr val="9933FF"/>
    <a:srgbClr val="FF00FF"/>
    <a:srgbClr val="85501B"/>
    <a:srgbClr val="F8A764"/>
    <a:srgbClr val="8FC4FF"/>
    <a:srgbClr val="00BEFF"/>
    <a:srgbClr val="98641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8" autoAdjust="0"/>
    <p:restoredTop sz="60571" autoAdjust="0"/>
  </p:normalViewPr>
  <p:slideViewPr>
    <p:cSldViewPr snapToGrid="0" snapToObjects="1">
      <p:cViewPr varScale="1">
        <p:scale>
          <a:sx n="57" d="100"/>
          <a:sy n="57" d="100"/>
        </p:scale>
        <p:origin x="-1980" y="-90"/>
      </p:cViewPr>
      <p:guideLst>
        <p:guide orient="horz" pos="1620"/>
        <p:guide pos="4320"/>
      </p:guideLst>
    </p:cSldViewPr>
  </p:slideViewPr>
  <p:outlineViewPr>
    <p:cViewPr>
      <p:scale>
        <a:sx n="33" d="100"/>
        <a:sy n="33" d="100"/>
      </p:scale>
      <p:origin x="0" y="-10446"/>
    </p:cViewPr>
  </p:outlineViewPr>
  <p:notesTextViewPr>
    <p:cViewPr>
      <p:scale>
        <a:sx n="3" d="2"/>
        <a:sy n="3" d="2"/>
      </p:scale>
      <p:origin x="0" y="0"/>
    </p:cViewPr>
  </p:notesTextViewPr>
  <p:notesViewPr>
    <p:cSldViewPr snapToGrid="0" snapToObjects="1">
      <p:cViewPr varScale="1">
        <p:scale>
          <a:sx n="112" d="100"/>
          <a:sy n="112" d="100"/>
        </p:scale>
        <p:origin x="-5088" y="-96"/>
      </p:cViewPr>
      <p:guideLst>
        <p:guide orient="horz" pos="2208"/>
        <p:guide pos="2928"/>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Oswald Regular" panose="020B0604020202020204" charset="0"/>
                <a:ea typeface="+mn-ea"/>
                <a:cs typeface="+mn-cs"/>
              </a:defRPr>
            </a:pPr>
            <a:r>
              <a:rPr lang="en-US" baseline="0" dirty="0" smtClean="0">
                <a:solidFill>
                  <a:srgbClr val="002060"/>
                </a:solidFill>
                <a:latin typeface="Oswald Regular" panose="020B0604020202020204" charset="0"/>
              </a:rPr>
              <a:t>CTE Varies for Each Material</a:t>
            </a:r>
            <a:endParaRPr lang="en-US" dirty="0">
              <a:solidFill>
                <a:srgbClr val="002060"/>
              </a:solidFill>
              <a:latin typeface="Oswald Regular" panose="020B0604020202020204" charset="0"/>
            </a:endParaRPr>
          </a:p>
        </c:rich>
      </c:tx>
      <c:layout>
        <c:manualLayout>
          <c:xMode val="edge"/>
          <c:yMode val="edge"/>
          <c:x val="0.33123149209603125"/>
          <c:y val="0"/>
        </c:manualLayout>
      </c:layout>
      <c:spPr>
        <a:noFill/>
        <a:ln>
          <a:noFill/>
        </a:ln>
        <a:effectLst/>
      </c:spPr>
    </c:title>
    <c:plotArea>
      <c:layout>
        <c:manualLayout>
          <c:layoutTarget val="inner"/>
          <c:xMode val="edge"/>
          <c:yMode val="edge"/>
          <c:x val="0.12001514381468791"/>
          <c:y val="8.3176453361650762E-2"/>
          <c:w val="0.86078014565611305"/>
          <c:h val="0.70049533094156957"/>
        </c:manualLayout>
      </c:layout>
      <c:barChart>
        <c:barDir val="col"/>
        <c:grouping val="clustered"/>
        <c:ser>
          <c:idx val="0"/>
          <c:order val="0"/>
          <c:tx>
            <c:strRef>
              <c:f>Sheet1!$B$1</c:f>
              <c:strCache>
                <c:ptCount val="1"/>
                <c:pt idx="0">
                  <c:v>Material</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cat>
            <c:strRef>
              <c:f>Sheet1!$A$2:$A$5</c:f>
              <c:strCache>
                <c:ptCount val="4"/>
                <c:pt idx="0">
                  <c:v>Steel</c:v>
                </c:pt>
                <c:pt idx="1">
                  <c:v>Stainless Steel</c:v>
                </c:pt>
                <c:pt idx="2">
                  <c:v>Aluminum 1100,6061</c:v>
                </c:pt>
                <c:pt idx="3">
                  <c:v>Graphite (Carbon Fiber)</c:v>
                </c:pt>
              </c:strCache>
            </c:strRef>
          </c:cat>
          <c:val>
            <c:numRef>
              <c:f>Sheet1!$B$2:$B$5</c:f>
              <c:numCache>
                <c:formatCode>General</c:formatCode>
                <c:ptCount val="4"/>
                <c:pt idx="0">
                  <c:v>6.5</c:v>
                </c:pt>
                <c:pt idx="1">
                  <c:v>9.6</c:v>
                </c:pt>
                <c:pt idx="2">
                  <c:v>13.1</c:v>
                </c:pt>
                <c:pt idx="3">
                  <c:v>0.5</c:v>
                </c:pt>
              </c:numCache>
            </c:numRef>
          </c:val>
        </c:ser>
        <c:dLbls/>
        <c:gapWidth val="100"/>
        <c:overlap val="-24"/>
        <c:axId val="137396992"/>
        <c:axId val="137398912"/>
      </c:barChart>
      <c:catAx>
        <c:axId val="137396992"/>
        <c:scaling>
          <c:orientation val="minMax"/>
        </c:scaling>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sz="2000" dirty="0">
                    <a:solidFill>
                      <a:srgbClr val="002060"/>
                    </a:solidFill>
                    <a:latin typeface="Oswald Regular" panose="020B0604020202020204" charset="0"/>
                  </a:rPr>
                  <a:t>Material</a:t>
                </a:r>
              </a:p>
            </c:rich>
          </c:tx>
          <c:layout>
            <c:manualLayout>
              <c:xMode val="edge"/>
              <c:yMode val="edge"/>
              <c:x val="0.49150339340498966"/>
              <c:y val="0.90959156164303279"/>
            </c:manualLayout>
          </c:layout>
          <c:spPr>
            <a:noFill/>
            <a:ln>
              <a:noFill/>
            </a:ln>
            <a:effectLst/>
          </c:spPr>
        </c:title>
        <c:numFmt formatCode="General" sourceLinked="1"/>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rgbClr val="002060"/>
                </a:solidFill>
                <a:latin typeface="Oswald Regular" panose="020B0604020202020204" charset="0"/>
                <a:ea typeface="+mn-ea"/>
                <a:cs typeface="+mn-cs"/>
              </a:defRPr>
            </a:pPr>
            <a:endParaRPr lang="en-US"/>
          </a:p>
        </c:txPr>
        <c:crossAx val="137398912"/>
        <c:crosses val="autoZero"/>
        <c:auto val="1"/>
        <c:lblAlgn val="ctr"/>
        <c:lblOffset val="100"/>
      </c:catAx>
      <c:valAx>
        <c:axId val="137398912"/>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002060"/>
                    </a:solidFill>
                    <a:latin typeface="Oswald Regular" panose="020B0604020202020204" charset="0"/>
                    <a:ea typeface="+mn-ea"/>
                    <a:cs typeface="+mn-cs"/>
                  </a:defRPr>
                </a:pPr>
                <a:r>
                  <a:rPr lang="en-US" sz="2000" baseline="0">
                    <a:solidFill>
                      <a:srgbClr val="002060"/>
                    </a:solidFill>
                    <a:latin typeface="Oswald Regular" panose="020B0604020202020204" charset="0"/>
                  </a:rPr>
                  <a:t>𝜶 x 10⁻⁶</a:t>
                </a:r>
              </a:p>
            </c:rich>
          </c:tx>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060"/>
                </a:solidFill>
                <a:latin typeface="Oswald Regular" panose="020B0604020202020204" charset="0"/>
                <a:ea typeface="+mn-ea"/>
                <a:cs typeface="+mn-cs"/>
              </a:defRPr>
            </a:pPr>
            <a:endParaRPr lang="en-US"/>
          </a:p>
        </c:txPr>
        <c:crossAx val="137396992"/>
        <c:crosses val="autoZero"/>
        <c:crossBetween val="between"/>
      </c:valAx>
      <c:spPr>
        <a:noFill/>
        <a:ln>
          <a:solidFill>
            <a:srgbClr val="002060"/>
          </a:solidFill>
        </a:ln>
        <a:effectLst/>
      </c:spPr>
    </c:plotArea>
    <c:plotVisOnly val="1"/>
    <c:dispBlanksAs val="gap"/>
  </c:chart>
  <c:spPr>
    <a:noFill/>
    <a:ln>
      <a:noFill/>
    </a:ln>
    <a:effectLst/>
  </c:spPr>
  <c:txPr>
    <a:bodyPr/>
    <a:lstStyle/>
    <a:p>
      <a:pPr>
        <a:defRPr/>
      </a:pPr>
      <a:endParaRPr lang="en-US"/>
    </a:p>
  </c:txPr>
  <c:externalData r:id="rId1"/>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9B54A8-A2D3-4103-B78A-AEE0CFBD5E0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969CC57B-81B5-4D84-A43F-3C17B0A584F3}">
      <dgm:prSet phldrT="[Text]"/>
      <dgm:spPr/>
      <dgm:t>
        <a:bodyPr/>
        <a:lstStyle/>
        <a:p>
          <a:r>
            <a:rPr lang="en-US" dirty="0" smtClean="0"/>
            <a:t>Multi-Pass	</a:t>
          </a:r>
          <a:endParaRPr lang="en-US" dirty="0"/>
        </a:p>
      </dgm:t>
    </dgm:pt>
    <dgm:pt modelId="{275FFF9A-316C-4C4B-977C-15DE90B14938}" type="parTrans" cxnId="{D1D46EE0-9447-4A5E-907F-E22C3F8AA7BB}">
      <dgm:prSet/>
      <dgm:spPr/>
      <dgm:t>
        <a:bodyPr/>
        <a:lstStyle/>
        <a:p>
          <a:endParaRPr lang="en-US"/>
        </a:p>
      </dgm:t>
    </dgm:pt>
    <dgm:pt modelId="{07E29FD8-410F-49F5-BA52-678966C2AB25}" type="sibTrans" cxnId="{D1D46EE0-9447-4A5E-907F-E22C3F8AA7BB}">
      <dgm:prSet/>
      <dgm:spPr/>
      <dgm:t>
        <a:bodyPr/>
        <a:lstStyle/>
        <a:p>
          <a:endParaRPr lang="en-US"/>
        </a:p>
      </dgm:t>
    </dgm:pt>
    <dgm:pt modelId="{06C992AE-03DE-46F4-A499-5F1512EE62D7}">
      <dgm:prSet phldrT="[Text]"/>
      <dgm:spPr/>
      <dgm:t>
        <a:bodyPr/>
        <a:lstStyle/>
        <a:p>
          <a:r>
            <a:rPr lang="en-US" dirty="0" smtClean="0"/>
            <a:t>Geometry Triggers</a:t>
          </a:r>
          <a:endParaRPr lang="en-US" dirty="0"/>
        </a:p>
      </dgm:t>
    </dgm:pt>
    <dgm:pt modelId="{14A9C392-F6F7-49F3-BA4E-82B6DFEC77ED}" type="parTrans" cxnId="{BC605901-5D6B-4493-845F-20BA9E9A9837}">
      <dgm:prSet/>
      <dgm:spPr/>
      <dgm:t>
        <a:bodyPr/>
        <a:lstStyle/>
        <a:p>
          <a:endParaRPr lang="en-US"/>
        </a:p>
      </dgm:t>
    </dgm:pt>
    <dgm:pt modelId="{FA602ABA-A090-49B6-AC73-1886BAAD95E9}" type="sibTrans" cxnId="{BC605901-5D6B-4493-845F-20BA9E9A9837}">
      <dgm:prSet/>
      <dgm:spPr/>
      <dgm:t>
        <a:bodyPr/>
        <a:lstStyle/>
        <a:p>
          <a:endParaRPr lang="en-US"/>
        </a:p>
      </dgm:t>
    </dgm:pt>
    <dgm:pt modelId="{0332C93C-2B02-43E0-9759-F689991B85E7}">
      <dgm:prSet phldrT="[Text]"/>
      <dgm:spPr/>
      <dgm:t>
        <a:bodyPr/>
        <a:lstStyle/>
        <a:p>
          <a:r>
            <a:rPr lang="en-US" dirty="0" smtClean="0"/>
            <a:t>Proximity Triggers</a:t>
          </a:r>
          <a:endParaRPr lang="en-US" dirty="0"/>
        </a:p>
      </dgm:t>
    </dgm:pt>
    <dgm:pt modelId="{73EDFA7A-5DB1-4D90-AF6A-B7D4C2E7DC55}" type="parTrans" cxnId="{760E719D-AEE1-4972-97C5-AE50485A3070}">
      <dgm:prSet/>
      <dgm:spPr/>
      <dgm:t>
        <a:bodyPr/>
        <a:lstStyle/>
        <a:p>
          <a:endParaRPr lang="en-US"/>
        </a:p>
      </dgm:t>
    </dgm:pt>
    <dgm:pt modelId="{6FDD643B-4041-44EC-8A11-03F481399A6C}" type="sibTrans" cxnId="{760E719D-AEE1-4972-97C5-AE50485A3070}">
      <dgm:prSet/>
      <dgm:spPr/>
      <dgm:t>
        <a:bodyPr/>
        <a:lstStyle/>
        <a:p>
          <a:endParaRPr lang="en-US"/>
        </a:p>
      </dgm:t>
    </dgm:pt>
    <dgm:pt modelId="{A404E078-3A6F-4CED-AC7F-229B15EBD400}" type="pres">
      <dgm:prSet presAssocID="{A39B54A8-A2D3-4103-B78A-AEE0CFBD5E04}" presName="Name0" presStyleCnt="0">
        <dgm:presLayoutVars>
          <dgm:chMax val="7"/>
          <dgm:chPref val="7"/>
          <dgm:dir/>
        </dgm:presLayoutVars>
      </dgm:prSet>
      <dgm:spPr/>
      <dgm:t>
        <a:bodyPr/>
        <a:lstStyle/>
        <a:p>
          <a:endParaRPr lang="en-US"/>
        </a:p>
      </dgm:t>
    </dgm:pt>
    <dgm:pt modelId="{C405B031-9E6C-4AC2-823C-F8E55E950177}" type="pres">
      <dgm:prSet presAssocID="{A39B54A8-A2D3-4103-B78A-AEE0CFBD5E04}" presName="Name1" presStyleCnt="0"/>
      <dgm:spPr/>
    </dgm:pt>
    <dgm:pt modelId="{4FF8E25B-F078-4CD6-9B0D-44E16E34D67C}" type="pres">
      <dgm:prSet presAssocID="{A39B54A8-A2D3-4103-B78A-AEE0CFBD5E04}" presName="cycle" presStyleCnt="0"/>
      <dgm:spPr/>
    </dgm:pt>
    <dgm:pt modelId="{AFD358CC-16D1-4573-8745-9EB0BD50387F}" type="pres">
      <dgm:prSet presAssocID="{A39B54A8-A2D3-4103-B78A-AEE0CFBD5E04}" presName="srcNode" presStyleLbl="node1" presStyleIdx="0" presStyleCnt="3"/>
      <dgm:spPr/>
    </dgm:pt>
    <dgm:pt modelId="{E8671309-5D12-4463-BE39-89741342DB93}" type="pres">
      <dgm:prSet presAssocID="{A39B54A8-A2D3-4103-B78A-AEE0CFBD5E04}" presName="conn" presStyleLbl="parChTrans1D2" presStyleIdx="0" presStyleCnt="1"/>
      <dgm:spPr/>
      <dgm:t>
        <a:bodyPr/>
        <a:lstStyle/>
        <a:p>
          <a:endParaRPr lang="en-US"/>
        </a:p>
      </dgm:t>
    </dgm:pt>
    <dgm:pt modelId="{992911DE-CC91-49D9-9059-B630130E17E0}" type="pres">
      <dgm:prSet presAssocID="{A39B54A8-A2D3-4103-B78A-AEE0CFBD5E04}" presName="extraNode" presStyleLbl="node1" presStyleIdx="0" presStyleCnt="3"/>
      <dgm:spPr/>
    </dgm:pt>
    <dgm:pt modelId="{B6D7E4E4-1295-4571-B7FA-E750B74B9F58}" type="pres">
      <dgm:prSet presAssocID="{A39B54A8-A2D3-4103-B78A-AEE0CFBD5E04}" presName="dstNode" presStyleLbl="node1" presStyleIdx="0" presStyleCnt="3"/>
      <dgm:spPr/>
    </dgm:pt>
    <dgm:pt modelId="{2F08751A-4DD0-4058-9DB0-45D4C5EC2B21}" type="pres">
      <dgm:prSet presAssocID="{969CC57B-81B5-4D84-A43F-3C17B0A584F3}" presName="text_1" presStyleLbl="node1" presStyleIdx="0" presStyleCnt="3">
        <dgm:presLayoutVars>
          <dgm:bulletEnabled val="1"/>
        </dgm:presLayoutVars>
      </dgm:prSet>
      <dgm:spPr/>
      <dgm:t>
        <a:bodyPr/>
        <a:lstStyle/>
        <a:p>
          <a:endParaRPr lang="en-US"/>
        </a:p>
      </dgm:t>
    </dgm:pt>
    <dgm:pt modelId="{B9A9B397-12D9-49BA-87B4-A9210A8F8D8A}" type="pres">
      <dgm:prSet presAssocID="{969CC57B-81B5-4D84-A43F-3C17B0A584F3}" presName="accent_1" presStyleCnt="0"/>
      <dgm:spPr/>
    </dgm:pt>
    <dgm:pt modelId="{D3C0EE1D-24F9-475E-A883-D71FF6D14778}" type="pres">
      <dgm:prSet presAssocID="{969CC57B-81B5-4D84-A43F-3C17B0A584F3}" presName="accentRepeatNode" presStyleLbl="solidFgAcc1" presStyleIdx="0" presStyleCnt="3"/>
      <dgm:spPr/>
    </dgm:pt>
    <dgm:pt modelId="{4C5B76ED-6A0B-4EA2-B2CE-BB23C0AA71E6}" type="pres">
      <dgm:prSet presAssocID="{06C992AE-03DE-46F4-A499-5F1512EE62D7}" presName="text_2" presStyleLbl="node1" presStyleIdx="1" presStyleCnt="3">
        <dgm:presLayoutVars>
          <dgm:bulletEnabled val="1"/>
        </dgm:presLayoutVars>
      </dgm:prSet>
      <dgm:spPr/>
      <dgm:t>
        <a:bodyPr/>
        <a:lstStyle/>
        <a:p>
          <a:endParaRPr lang="en-US"/>
        </a:p>
      </dgm:t>
    </dgm:pt>
    <dgm:pt modelId="{403044C1-D7D7-4287-A9F6-6F004BA8F2B3}" type="pres">
      <dgm:prSet presAssocID="{06C992AE-03DE-46F4-A499-5F1512EE62D7}" presName="accent_2" presStyleCnt="0"/>
      <dgm:spPr/>
    </dgm:pt>
    <dgm:pt modelId="{46FC2689-182A-4DE6-B9D6-D226C748BDFB}" type="pres">
      <dgm:prSet presAssocID="{06C992AE-03DE-46F4-A499-5F1512EE62D7}" presName="accentRepeatNode" presStyleLbl="solidFgAcc1" presStyleIdx="1" presStyleCnt="3"/>
      <dgm:spPr/>
    </dgm:pt>
    <dgm:pt modelId="{AC3BDB85-5EC9-4AFA-BF13-DD693C004FAD}" type="pres">
      <dgm:prSet presAssocID="{0332C93C-2B02-43E0-9759-F689991B85E7}" presName="text_3" presStyleLbl="node1" presStyleIdx="2" presStyleCnt="3">
        <dgm:presLayoutVars>
          <dgm:bulletEnabled val="1"/>
        </dgm:presLayoutVars>
      </dgm:prSet>
      <dgm:spPr/>
      <dgm:t>
        <a:bodyPr/>
        <a:lstStyle/>
        <a:p>
          <a:endParaRPr lang="en-US"/>
        </a:p>
      </dgm:t>
    </dgm:pt>
    <dgm:pt modelId="{C149498B-B504-43C5-A904-AF0BF9A31085}" type="pres">
      <dgm:prSet presAssocID="{0332C93C-2B02-43E0-9759-F689991B85E7}" presName="accent_3" presStyleCnt="0"/>
      <dgm:spPr/>
    </dgm:pt>
    <dgm:pt modelId="{F3D5F846-9EC4-4910-AC08-0ED40EDEA45E}" type="pres">
      <dgm:prSet presAssocID="{0332C93C-2B02-43E0-9759-F689991B85E7}" presName="accentRepeatNode" presStyleLbl="solidFgAcc1" presStyleIdx="2" presStyleCnt="3"/>
      <dgm:spPr/>
    </dgm:pt>
  </dgm:ptLst>
  <dgm:cxnLst>
    <dgm:cxn modelId="{B4F21B67-E2E9-43EA-AFA2-36D224CC1F77}" type="presOf" srcId="{969CC57B-81B5-4D84-A43F-3C17B0A584F3}" destId="{2F08751A-4DD0-4058-9DB0-45D4C5EC2B21}" srcOrd="0" destOrd="0" presId="urn:microsoft.com/office/officeart/2008/layout/VerticalCurvedList"/>
    <dgm:cxn modelId="{5F53CD4B-3090-49CC-975E-FD3E21660C25}" type="presOf" srcId="{A39B54A8-A2D3-4103-B78A-AEE0CFBD5E04}" destId="{A404E078-3A6F-4CED-AC7F-229B15EBD400}" srcOrd="0" destOrd="0" presId="urn:microsoft.com/office/officeart/2008/layout/VerticalCurvedList"/>
    <dgm:cxn modelId="{5FF25431-9D58-4E12-997B-0A961DC9D624}" type="presOf" srcId="{06C992AE-03DE-46F4-A499-5F1512EE62D7}" destId="{4C5B76ED-6A0B-4EA2-B2CE-BB23C0AA71E6}" srcOrd="0" destOrd="0" presId="urn:microsoft.com/office/officeart/2008/layout/VerticalCurvedList"/>
    <dgm:cxn modelId="{D1D46EE0-9447-4A5E-907F-E22C3F8AA7BB}" srcId="{A39B54A8-A2D3-4103-B78A-AEE0CFBD5E04}" destId="{969CC57B-81B5-4D84-A43F-3C17B0A584F3}" srcOrd="0" destOrd="0" parTransId="{275FFF9A-316C-4C4B-977C-15DE90B14938}" sibTransId="{07E29FD8-410F-49F5-BA52-678966C2AB25}"/>
    <dgm:cxn modelId="{FCD0D8BA-663C-4C0D-A28B-5A3F872C8182}" type="presOf" srcId="{07E29FD8-410F-49F5-BA52-678966C2AB25}" destId="{E8671309-5D12-4463-BE39-89741342DB93}" srcOrd="0" destOrd="0" presId="urn:microsoft.com/office/officeart/2008/layout/VerticalCurvedList"/>
    <dgm:cxn modelId="{B52EC5C0-7C5B-4A16-BEA2-25F6D0A9643F}" type="presOf" srcId="{0332C93C-2B02-43E0-9759-F689991B85E7}" destId="{AC3BDB85-5EC9-4AFA-BF13-DD693C004FAD}" srcOrd="0" destOrd="0" presId="urn:microsoft.com/office/officeart/2008/layout/VerticalCurvedList"/>
    <dgm:cxn modelId="{760E719D-AEE1-4972-97C5-AE50485A3070}" srcId="{A39B54A8-A2D3-4103-B78A-AEE0CFBD5E04}" destId="{0332C93C-2B02-43E0-9759-F689991B85E7}" srcOrd="2" destOrd="0" parTransId="{73EDFA7A-5DB1-4D90-AF6A-B7D4C2E7DC55}" sibTransId="{6FDD643B-4041-44EC-8A11-03F481399A6C}"/>
    <dgm:cxn modelId="{BC605901-5D6B-4493-845F-20BA9E9A9837}" srcId="{A39B54A8-A2D3-4103-B78A-AEE0CFBD5E04}" destId="{06C992AE-03DE-46F4-A499-5F1512EE62D7}" srcOrd="1" destOrd="0" parTransId="{14A9C392-F6F7-49F3-BA4E-82B6DFEC77ED}" sibTransId="{FA602ABA-A090-49B6-AC73-1886BAAD95E9}"/>
    <dgm:cxn modelId="{8489C83F-B1C2-4377-B469-B87F248C276B}" type="presParOf" srcId="{A404E078-3A6F-4CED-AC7F-229B15EBD400}" destId="{C405B031-9E6C-4AC2-823C-F8E55E950177}" srcOrd="0" destOrd="0" presId="urn:microsoft.com/office/officeart/2008/layout/VerticalCurvedList"/>
    <dgm:cxn modelId="{9CC19711-D5D4-4301-8479-813013FCCE0E}" type="presParOf" srcId="{C405B031-9E6C-4AC2-823C-F8E55E950177}" destId="{4FF8E25B-F078-4CD6-9B0D-44E16E34D67C}" srcOrd="0" destOrd="0" presId="urn:microsoft.com/office/officeart/2008/layout/VerticalCurvedList"/>
    <dgm:cxn modelId="{FE51CD1C-F5CB-4A59-BBFC-380AA2079C32}" type="presParOf" srcId="{4FF8E25B-F078-4CD6-9B0D-44E16E34D67C}" destId="{AFD358CC-16D1-4573-8745-9EB0BD50387F}" srcOrd="0" destOrd="0" presId="urn:microsoft.com/office/officeart/2008/layout/VerticalCurvedList"/>
    <dgm:cxn modelId="{6F23C680-4354-4FB5-BB6A-B8D6A908C04C}" type="presParOf" srcId="{4FF8E25B-F078-4CD6-9B0D-44E16E34D67C}" destId="{E8671309-5D12-4463-BE39-89741342DB93}" srcOrd="1" destOrd="0" presId="urn:microsoft.com/office/officeart/2008/layout/VerticalCurvedList"/>
    <dgm:cxn modelId="{D9D2F394-10AB-43E9-A7DB-B6A47D289BAD}" type="presParOf" srcId="{4FF8E25B-F078-4CD6-9B0D-44E16E34D67C}" destId="{992911DE-CC91-49D9-9059-B630130E17E0}" srcOrd="2" destOrd="0" presId="urn:microsoft.com/office/officeart/2008/layout/VerticalCurvedList"/>
    <dgm:cxn modelId="{B2CA290B-8C89-4525-94CC-CFD2BD104E0A}" type="presParOf" srcId="{4FF8E25B-F078-4CD6-9B0D-44E16E34D67C}" destId="{B6D7E4E4-1295-4571-B7FA-E750B74B9F58}" srcOrd="3" destOrd="0" presId="urn:microsoft.com/office/officeart/2008/layout/VerticalCurvedList"/>
    <dgm:cxn modelId="{831234CE-05BB-41CE-82F3-1D3B6C0E78C1}" type="presParOf" srcId="{C405B031-9E6C-4AC2-823C-F8E55E950177}" destId="{2F08751A-4DD0-4058-9DB0-45D4C5EC2B21}" srcOrd="1" destOrd="0" presId="urn:microsoft.com/office/officeart/2008/layout/VerticalCurvedList"/>
    <dgm:cxn modelId="{D7B10D9D-5EF7-4A35-8B65-8668F58E9322}" type="presParOf" srcId="{C405B031-9E6C-4AC2-823C-F8E55E950177}" destId="{B9A9B397-12D9-49BA-87B4-A9210A8F8D8A}" srcOrd="2" destOrd="0" presId="urn:microsoft.com/office/officeart/2008/layout/VerticalCurvedList"/>
    <dgm:cxn modelId="{C2E1FCB3-F310-432A-ADB5-4F7F1712CA06}" type="presParOf" srcId="{B9A9B397-12D9-49BA-87B4-A9210A8F8D8A}" destId="{D3C0EE1D-24F9-475E-A883-D71FF6D14778}" srcOrd="0" destOrd="0" presId="urn:microsoft.com/office/officeart/2008/layout/VerticalCurvedList"/>
    <dgm:cxn modelId="{1B30B5A0-F70E-44AD-AD6B-2C8D739632ED}" type="presParOf" srcId="{C405B031-9E6C-4AC2-823C-F8E55E950177}" destId="{4C5B76ED-6A0B-4EA2-B2CE-BB23C0AA71E6}" srcOrd="3" destOrd="0" presId="urn:microsoft.com/office/officeart/2008/layout/VerticalCurvedList"/>
    <dgm:cxn modelId="{E98A0705-A0BB-4FBD-82C3-91495B4E1E9F}" type="presParOf" srcId="{C405B031-9E6C-4AC2-823C-F8E55E950177}" destId="{403044C1-D7D7-4287-A9F6-6F004BA8F2B3}" srcOrd="4" destOrd="0" presId="urn:microsoft.com/office/officeart/2008/layout/VerticalCurvedList"/>
    <dgm:cxn modelId="{56F7F763-DEB8-4C10-9B59-87355AB050B0}" type="presParOf" srcId="{403044C1-D7D7-4287-A9F6-6F004BA8F2B3}" destId="{46FC2689-182A-4DE6-B9D6-D226C748BDFB}" srcOrd="0" destOrd="0" presId="urn:microsoft.com/office/officeart/2008/layout/VerticalCurvedList"/>
    <dgm:cxn modelId="{F0ECD13C-CC39-4299-8ED8-D8189273B7DB}" type="presParOf" srcId="{C405B031-9E6C-4AC2-823C-F8E55E950177}" destId="{AC3BDB85-5EC9-4AFA-BF13-DD693C004FAD}" srcOrd="5" destOrd="0" presId="urn:microsoft.com/office/officeart/2008/layout/VerticalCurvedList"/>
    <dgm:cxn modelId="{4EAAD94A-1DC7-4682-B215-3002E8D896B3}" type="presParOf" srcId="{C405B031-9E6C-4AC2-823C-F8E55E950177}" destId="{C149498B-B504-43C5-A904-AF0BF9A31085}" srcOrd="6" destOrd="0" presId="urn:microsoft.com/office/officeart/2008/layout/VerticalCurvedList"/>
    <dgm:cxn modelId="{C4B87580-9A95-46EC-8BB0-7C5C24DE09D0}" type="presParOf" srcId="{C149498B-B504-43C5-A904-AF0BF9A31085}" destId="{F3D5F846-9EC4-4910-AC08-0ED40EDEA45E}" srcOrd="0" destOrd="0" presId="urn:microsoft.com/office/officeart/2008/layout/VerticalCurvedList"/>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E12A5B-F669-4E21-8180-67B7AEAA39D9}" type="doc">
      <dgm:prSet loTypeId="urn:microsoft.com/office/officeart/2005/8/layout/arrow3" loCatId="relationship" qsTypeId="urn:microsoft.com/office/officeart/2005/8/quickstyle/simple5" qsCatId="simple" csTypeId="urn:microsoft.com/office/officeart/2005/8/colors/colorful3" csCatId="colorful" phldr="1"/>
      <dgm:spPr/>
      <dgm:t>
        <a:bodyPr/>
        <a:lstStyle/>
        <a:p>
          <a:endParaRPr lang="en-US"/>
        </a:p>
      </dgm:t>
    </dgm:pt>
    <dgm:pt modelId="{7130FCBF-E897-4C62-9D91-B062DEE74BC6}">
      <dgm:prSet phldrT="[Text]" custT="1"/>
      <dgm:spPr/>
      <dgm:t>
        <a:bodyPr/>
        <a:lstStyle/>
        <a:p>
          <a:r>
            <a:rPr lang="en-US" sz="2400" dirty="0" smtClean="0"/>
            <a:t>Decrease measurement time</a:t>
          </a:r>
          <a:endParaRPr lang="en-US" sz="2400" dirty="0"/>
        </a:p>
      </dgm:t>
    </dgm:pt>
    <dgm:pt modelId="{2328427F-7993-4E38-A3F0-7854F2DA20B1}" type="parTrans" cxnId="{3447B417-42B8-4E25-9D3C-5985A73E673B}">
      <dgm:prSet/>
      <dgm:spPr/>
      <dgm:t>
        <a:bodyPr/>
        <a:lstStyle/>
        <a:p>
          <a:endParaRPr lang="en-US"/>
        </a:p>
      </dgm:t>
    </dgm:pt>
    <dgm:pt modelId="{ADB98228-1D83-48D6-8D5E-71F631D6CD43}" type="sibTrans" cxnId="{3447B417-42B8-4E25-9D3C-5985A73E673B}">
      <dgm:prSet/>
      <dgm:spPr/>
      <dgm:t>
        <a:bodyPr/>
        <a:lstStyle/>
        <a:p>
          <a:endParaRPr lang="en-US"/>
        </a:p>
      </dgm:t>
    </dgm:pt>
    <dgm:pt modelId="{F45102DD-75FA-4E7D-8A71-34B2C4CF4F40}">
      <dgm:prSet phldrT="[Text]" custT="1"/>
      <dgm:spPr/>
      <dgm:t>
        <a:bodyPr/>
        <a:lstStyle/>
        <a:p>
          <a:r>
            <a:rPr lang="en-US" sz="2000" dirty="0" smtClean="0"/>
            <a:t>Increase simplicity of locating </a:t>
          </a:r>
        </a:p>
        <a:p>
          <a:r>
            <a:rPr lang="en-US" sz="2000" dirty="0" smtClean="0"/>
            <a:t>precise measurements</a:t>
          </a:r>
          <a:endParaRPr lang="en-US" sz="2000" dirty="0"/>
        </a:p>
      </dgm:t>
    </dgm:pt>
    <dgm:pt modelId="{B7F63C34-FE78-4B12-9210-F2780AFB9D3F}" type="parTrans" cxnId="{3685D62B-2CE8-45F5-BF5F-311ABAA62938}">
      <dgm:prSet/>
      <dgm:spPr/>
      <dgm:t>
        <a:bodyPr/>
        <a:lstStyle/>
        <a:p>
          <a:endParaRPr lang="en-US"/>
        </a:p>
      </dgm:t>
    </dgm:pt>
    <dgm:pt modelId="{3B7CD2AA-5183-4AB3-B2F2-68A6AECCACA9}" type="sibTrans" cxnId="{3685D62B-2CE8-45F5-BF5F-311ABAA62938}">
      <dgm:prSet/>
      <dgm:spPr/>
      <dgm:t>
        <a:bodyPr/>
        <a:lstStyle/>
        <a:p>
          <a:endParaRPr lang="en-US"/>
        </a:p>
      </dgm:t>
    </dgm:pt>
    <dgm:pt modelId="{54C176FA-1DC1-4C55-A253-9F4F5A6B1E9B}" type="pres">
      <dgm:prSet presAssocID="{91E12A5B-F669-4E21-8180-67B7AEAA39D9}" presName="compositeShape" presStyleCnt="0">
        <dgm:presLayoutVars>
          <dgm:chMax val="2"/>
          <dgm:dir/>
          <dgm:resizeHandles val="exact"/>
        </dgm:presLayoutVars>
      </dgm:prSet>
      <dgm:spPr/>
      <dgm:t>
        <a:bodyPr/>
        <a:lstStyle/>
        <a:p>
          <a:endParaRPr lang="en-US"/>
        </a:p>
      </dgm:t>
    </dgm:pt>
    <dgm:pt modelId="{2DD7FEB7-F382-494D-8FC7-CDC2F04F002C}" type="pres">
      <dgm:prSet presAssocID="{91E12A5B-F669-4E21-8180-67B7AEAA39D9}" presName="divider" presStyleLbl="fgShp" presStyleIdx="0" presStyleCnt="1"/>
      <dgm:spPr/>
    </dgm:pt>
    <dgm:pt modelId="{E99AC1EA-7E74-48B3-AD60-9E29752FCC0F}" type="pres">
      <dgm:prSet presAssocID="{7130FCBF-E897-4C62-9D91-B062DEE74BC6}" presName="downArrow" presStyleLbl="node1" presStyleIdx="0" presStyleCnt="2" custLinFactNeighborX="-5207" custLinFactNeighborY="15627"/>
      <dgm:spPr/>
    </dgm:pt>
    <dgm:pt modelId="{65FCD2FD-1044-4A1F-972F-6FE3A7CEBCFF}" type="pres">
      <dgm:prSet presAssocID="{7130FCBF-E897-4C62-9D91-B062DEE74BC6}" presName="downArrowText" presStyleLbl="revTx" presStyleIdx="0" presStyleCnt="2" custScaleX="167278" custLinFactNeighborX="-1368" custLinFactNeighborY="11999">
        <dgm:presLayoutVars>
          <dgm:bulletEnabled val="1"/>
        </dgm:presLayoutVars>
      </dgm:prSet>
      <dgm:spPr/>
      <dgm:t>
        <a:bodyPr/>
        <a:lstStyle/>
        <a:p>
          <a:endParaRPr lang="en-US"/>
        </a:p>
      </dgm:t>
    </dgm:pt>
    <dgm:pt modelId="{12A0DD6F-AEFA-4181-A9E1-229BD7253814}" type="pres">
      <dgm:prSet presAssocID="{F45102DD-75FA-4E7D-8A71-34B2C4CF4F40}" presName="upArrow" presStyleLbl="node1" presStyleIdx="1" presStyleCnt="2" custLinFactNeighborX="35973" custLinFactNeighborY="-14338"/>
      <dgm:spPr/>
    </dgm:pt>
    <dgm:pt modelId="{EA6BBA9A-C745-476B-ADE7-074895C0B65B}" type="pres">
      <dgm:prSet presAssocID="{F45102DD-75FA-4E7D-8A71-34B2C4CF4F40}" presName="upArrowText" presStyleLbl="revTx" presStyleIdx="1" presStyleCnt="2" custScaleX="286085" custLinFactNeighborX="34191" custLinFactNeighborY="18120">
        <dgm:presLayoutVars>
          <dgm:bulletEnabled val="1"/>
        </dgm:presLayoutVars>
      </dgm:prSet>
      <dgm:spPr/>
      <dgm:t>
        <a:bodyPr/>
        <a:lstStyle/>
        <a:p>
          <a:endParaRPr lang="en-US"/>
        </a:p>
      </dgm:t>
    </dgm:pt>
  </dgm:ptLst>
  <dgm:cxnLst>
    <dgm:cxn modelId="{3685D62B-2CE8-45F5-BF5F-311ABAA62938}" srcId="{91E12A5B-F669-4E21-8180-67B7AEAA39D9}" destId="{F45102DD-75FA-4E7D-8A71-34B2C4CF4F40}" srcOrd="1" destOrd="0" parTransId="{B7F63C34-FE78-4B12-9210-F2780AFB9D3F}" sibTransId="{3B7CD2AA-5183-4AB3-B2F2-68A6AECCACA9}"/>
    <dgm:cxn modelId="{3447B417-42B8-4E25-9D3C-5985A73E673B}" srcId="{91E12A5B-F669-4E21-8180-67B7AEAA39D9}" destId="{7130FCBF-E897-4C62-9D91-B062DEE74BC6}" srcOrd="0" destOrd="0" parTransId="{2328427F-7993-4E38-A3F0-7854F2DA20B1}" sibTransId="{ADB98228-1D83-48D6-8D5E-71F631D6CD43}"/>
    <dgm:cxn modelId="{C4A39912-3C20-430F-9EEB-B0F79D644D6B}" type="presOf" srcId="{7130FCBF-E897-4C62-9D91-B062DEE74BC6}" destId="{65FCD2FD-1044-4A1F-972F-6FE3A7CEBCFF}" srcOrd="0" destOrd="0" presId="urn:microsoft.com/office/officeart/2005/8/layout/arrow3"/>
    <dgm:cxn modelId="{70381901-175B-4D62-AF49-32082C44FA44}" type="presOf" srcId="{91E12A5B-F669-4E21-8180-67B7AEAA39D9}" destId="{54C176FA-1DC1-4C55-A253-9F4F5A6B1E9B}" srcOrd="0" destOrd="0" presId="urn:microsoft.com/office/officeart/2005/8/layout/arrow3"/>
    <dgm:cxn modelId="{A8EA2320-669A-4B08-9130-0CDA2507A4CC}" type="presOf" srcId="{F45102DD-75FA-4E7D-8A71-34B2C4CF4F40}" destId="{EA6BBA9A-C745-476B-ADE7-074895C0B65B}" srcOrd="0" destOrd="0" presId="urn:microsoft.com/office/officeart/2005/8/layout/arrow3"/>
    <dgm:cxn modelId="{9F931045-541B-4208-AD55-3C6A3FE31607}" type="presParOf" srcId="{54C176FA-1DC1-4C55-A253-9F4F5A6B1E9B}" destId="{2DD7FEB7-F382-494D-8FC7-CDC2F04F002C}" srcOrd="0" destOrd="0" presId="urn:microsoft.com/office/officeart/2005/8/layout/arrow3"/>
    <dgm:cxn modelId="{07E3C332-1679-4685-8566-BD184754F432}" type="presParOf" srcId="{54C176FA-1DC1-4C55-A253-9F4F5A6B1E9B}" destId="{E99AC1EA-7E74-48B3-AD60-9E29752FCC0F}" srcOrd="1" destOrd="0" presId="urn:microsoft.com/office/officeart/2005/8/layout/arrow3"/>
    <dgm:cxn modelId="{2617C83C-16B6-4CE8-B4EB-C6AB475657B0}" type="presParOf" srcId="{54C176FA-1DC1-4C55-A253-9F4F5A6B1E9B}" destId="{65FCD2FD-1044-4A1F-972F-6FE3A7CEBCFF}" srcOrd="2" destOrd="0" presId="urn:microsoft.com/office/officeart/2005/8/layout/arrow3"/>
    <dgm:cxn modelId="{3FB45881-43E4-48FA-9CDA-79E6FCF4B451}" type="presParOf" srcId="{54C176FA-1DC1-4C55-A253-9F4F5A6B1E9B}" destId="{12A0DD6F-AEFA-4181-A9E1-229BD7253814}" srcOrd="3" destOrd="0" presId="urn:microsoft.com/office/officeart/2005/8/layout/arrow3"/>
    <dgm:cxn modelId="{A3FB244A-0E47-4991-B8AA-61A846A997AC}" type="presParOf" srcId="{54C176FA-1DC1-4C55-A253-9F4F5A6B1E9B}" destId="{EA6BBA9A-C745-476B-ADE7-074895C0B65B}" srcOrd="4" destOrd="0" presId="urn:microsoft.com/office/officeart/2005/8/layout/arrow3"/>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88D258-8186-4F39-B0FA-6BF5504DA02A}" type="doc">
      <dgm:prSet loTypeId="urn:microsoft.com/office/officeart/2005/8/layout/hProcess7#1" loCatId="list" qsTypeId="urn:microsoft.com/office/officeart/2005/8/quickstyle/simple1" qsCatId="simple" csTypeId="urn:microsoft.com/office/officeart/2005/8/colors/colorful1#1" csCatId="colorful" phldr="1"/>
      <dgm:spPr/>
      <dgm:t>
        <a:bodyPr/>
        <a:lstStyle/>
        <a:p>
          <a:endParaRPr lang="en-US"/>
        </a:p>
      </dgm:t>
    </dgm:pt>
    <dgm:pt modelId="{1D424917-0AB1-4FA8-A1A7-2FE2A305177D}">
      <dgm:prSet phldrT="[Text]"/>
      <dgm:spPr/>
      <dgm:t>
        <a:bodyPr/>
        <a:lstStyle/>
        <a:p>
          <a:endParaRPr lang="en-US" dirty="0"/>
        </a:p>
      </dgm:t>
    </dgm:pt>
    <dgm:pt modelId="{15DFE989-812E-4C05-A2F8-F2127FC30020}" type="parTrans" cxnId="{0816D2E0-98B6-4847-B8AF-4208F14C4DCC}">
      <dgm:prSet/>
      <dgm:spPr/>
      <dgm:t>
        <a:bodyPr/>
        <a:lstStyle/>
        <a:p>
          <a:endParaRPr lang="en-US"/>
        </a:p>
      </dgm:t>
    </dgm:pt>
    <dgm:pt modelId="{A569DAD2-417C-409A-96CB-25E4E05DDE6D}" type="sibTrans" cxnId="{0816D2E0-98B6-4847-B8AF-4208F14C4DCC}">
      <dgm:prSet/>
      <dgm:spPr/>
      <dgm:t>
        <a:bodyPr/>
        <a:lstStyle/>
        <a:p>
          <a:endParaRPr lang="en-US"/>
        </a:p>
      </dgm:t>
    </dgm:pt>
    <dgm:pt modelId="{D9D0B506-E2F9-44BD-A323-5635D3AC425E}">
      <dgm:prSet phldrT="[Text]"/>
      <dgm:spPr/>
      <dgm:t>
        <a:bodyPr/>
        <a:lstStyle/>
        <a:p>
          <a:r>
            <a:rPr lang="en-US" dirty="0" smtClean="0"/>
            <a:t>Assembles matrix</a:t>
          </a:r>
        </a:p>
        <a:p>
          <a:r>
            <a:rPr lang="en-US" dirty="0" smtClean="0"/>
            <a:t>6(unknowns) X </a:t>
          </a:r>
        </a:p>
        <a:p>
          <a:r>
            <a:rPr lang="en-US" dirty="0" smtClean="0"/>
            <a:t>N (# of points)</a:t>
          </a:r>
          <a:endParaRPr lang="en-US" dirty="0"/>
        </a:p>
      </dgm:t>
    </dgm:pt>
    <dgm:pt modelId="{E6D4EFCE-B6D2-47F8-AE51-CB32F4D70504}" type="parTrans" cxnId="{B265F29E-F706-4831-BA73-CD5F9BF3D584}">
      <dgm:prSet/>
      <dgm:spPr/>
      <dgm:t>
        <a:bodyPr/>
        <a:lstStyle/>
        <a:p>
          <a:endParaRPr lang="en-US"/>
        </a:p>
      </dgm:t>
    </dgm:pt>
    <dgm:pt modelId="{5381F3A3-03A2-46E0-9B6D-315E141C4342}" type="sibTrans" cxnId="{B265F29E-F706-4831-BA73-CD5F9BF3D584}">
      <dgm:prSet/>
      <dgm:spPr/>
      <dgm:t>
        <a:bodyPr/>
        <a:lstStyle/>
        <a:p>
          <a:endParaRPr lang="en-US"/>
        </a:p>
      </dgm:t>
    </dgm:pt>
    <dgm:pt modelId="{8566BC1D-06EA-4846-BA58-69FCBF92D956}">
      <dgm:prSet phldrT="[Text]"/>
      <dgm:spPr/>
      <dgm:t>
        <a:bodyPr/>
        <a:lstStyle/>
        <a:p>
          <a:endParaRPr lang="en-US" dirty="0"/>
        </a:p>
      </dgm:t>
    </dgm:pt>
    <dgm:pt modelId="{F89BB6A7-06B5-4CF7-96EB-389B002E3646}" type="parTrans" cxnId="{C6B69597-FF55-4580-B532-BCC20F1B8B39}">
      <dgm:prSet/>
      <dgm:spPr/>
      <dgm:t>
        <a:bodyPr/>
        <a:lstStyle/>
        <a:p>
          <a:endParaRPr lang="en-US"/>
        </a:p>
      </dgm:t>
    </dgm:pt>
    <dgm:pt modelId="{2E4AE76F-C6E4-4ED1-8440-5A58AD218F5E}" type="sibTrans" cxnId="{C6B69597-FF55-4580-B532-BCC20F1B8B39}">
      <dgm:prSet/>
      <dgm:spPr/>
      <dgm:t>
        <a:bodyPr/>
        <a:lstStyle/>
        <a:p>
          <a:endParaRPr lang="en-US"/>
        </a:p>
      </dgm:t>
    </dgm:pt>
    <dgm:pt modelId="{9041F08B-0782-4D70-8B34-CB78C66F488B}">
      <dgm:prSet phldrT="[Text]" custT="1"/>
      <dgm:spPr/>
      <dgm:t>
        <a:bodyPr/>
        <a:lstStyle/>
        <a:p>
          <a:r>
            <a:rPr lang="en-US" sz="2000" dirty="0" smtClean="0"/>
            <a:t>Inverts Matrix</a:t>
          </a:r>
          <a:endParaRPr lang="en-US" sz="2000" dirty="0"/>
        </a:p>
      </dgm:t>
    </dgm:pt>
    <dgm:pt modelId="{F621FB99-81F8-42CF-A313-AFCCD86275E3}" type="parTrans" cxnId="{834409D8-53E2-4A11-B849-3CB8B837239A}">
      <dgm:prSet/>
      <dgm:spPr/>
      <dgm:t>
        <a:bodyPr/>
        <a:lstStyle/>
        <a:p>
          <a:endParaRPr lang="en-US"/>
        </a:p>
      </dgm:t>
    </dgm:pt>
    <dgm:pt modelId="{7E47659E-0EA3-4D22-8A27-9773AB064356}" type="sibTrans" cxnId="{834409D8-53E2-4A11-B849-3CB8B837239A}">
      <dgm:prSet/>
      <dgm:spPr/>
      <dgm:t>
        <a:bodyPr/>
        <a:lstStyle/>
        <a:p>
          <a:endParaRPr lang="en-US"/>
        </a:p>
      </dgm:t>
    </dgm:pt>
    <dgm:pt modelId="{5CF5650B-5343-464C-AEC4-1B5ACE3CD841}">
      <dgm:prSet phldrT="[Text]"/>
      <dgm:spPr/>
      <dgm:t>
        <a:bodyPr/>
        <a:lstStyle/>
        <a:p>
          <a:r>
            <a:rPr lang="en-US" dirty="0" smtClean="0"/>
            <a:t>Determines move directions </a:t>
          </a:r>
          <a:endParaRPr lang="en-US" dirty="0"/>
        </a:p>
      </dgm:t>
    </dgm:pt>
    <dgm:pt modelId="{4B0F3A88-D7AA-4B47-B3EE-F22694FD59D8}" type="sibTrans" cxnId="{62AA88B6-3259-4FB4-98D6-9F9C43E0B817}">
      <dgm:prSet/>
      <dgm:spPr/>
      <dgm:t>
        <a:bodyPr/>
        <a:lstStyle/>
        <a:p>
          <a:endParaRPr lang="en-US"/>
        </a:p>
      </dgm:t>
    </dgm:pt>
    <dgm:pt modelId="{F64F0D27-D231-492F-B506-2BE9D74AA951}" type="parTrans" cxnId="{62AA88B6-3259-4FB4-98D6-9F9C43E0B817}">
      <dgm:prSet/>
      <dgm:spPr/>
      <dgm:t>
        <a:bodyPr/>
        <a:lstStyle/>
        <a:p>
          <a:endParaRPr lang="en-US"/>
        </a:p>
      </dgm:t>
    </dgm:pt>
    <dgm:pt modelId="{5CE32CEC-8D0B-4FEB-A712-9595C0187A90}">
      <dgm:prSet phldrT="[Text]"/>
      <dgm:spPr/>
      <dgm:t>
        <a:bodyPr/>
        <a:lstStyle/>
        <a:p>
          <a:endParaRPr lang="en-US" dirty="0"/>
        </a:p>
      </dgm:t>
    </dgm:pt>
    <dgm:pt modelId="{9BC96BFF-0409-47A4-A48C-8286209994B8}" type="sibTrans" cxnId="{B290C9CC-B6A4-4B26-BEC5-4108C9E9D0CD}">
      <dgm:prSet/>
      <dgm:spPr/>
      <dgm:t>
        <a:bodyPr/>
        <a:lstStyle/>
        <a:p>
          <a:endParaRPr lang="en-US"/>
        </a:p>
      </dgm:t>
    </dgm:pt>
    <dgm:pt modelId="{EDABF4C7-A91C-4B4A-822A-855B33EE293C}" type="parTrans" cxnId="{B290C9CC-B6A4-4B26-BEC5-4108C9E9D0CD}">
      <dgm:prSet/>
      <dgm:spPr/>
      <dgm:t>
        <a:bodyPr/>
        <a:lstStyle/>
        <a:p>
          <a:endParaRPr lang="en-US"/>
        </a:p>
      </dgm:t>
    </dgm:pt>
    <dgm:pt modelId="{E1429513-B142-4467-9E5C-A6B4F3657A4C}" type="pres">
      <dgm:prSet presAssocID="{5088D258-8186-4F39-B0FA-6BF5504DA02A}" presName="Name0" presStyleCnt="0">
        <dgm:presLayoutVars>
          <dgm:dir/>
          <dgm:animLvl val="lvl"/>
          <dgm:resizeHandles val="exact"/>
        </dgm:presLayoutVars>
      </dgm:prSet>
      <dgm:spPr/>
      <dgm:t>
        <a:bodyPr/>
        <a:lstStyle/>
        <a:p>
          <a:endParaRPr lang="en-US"/>
        </a:p>
      </dgm:t>
    </dgm:pt>
    <dgm:pt modelId="{CF16BCDB-D2BD-4F78-95F4-08E0898927B8}" type="pres">
      <dgm:prSet presAssocID="{1D424917-0AB1-4FA8-A1A7-2FE2A305177D}" presName="compositeNode" presStyleCnt="0">
        <dgm:presLayoutVars>
          <dgm:bulletEnabled val="1"/>
        </dgm:presLayoutVars>
      </dgm:prSet>
      <dgm:spPr/>
    </dgm:pt>
    <dgm:pt modelId="{37753F8C-1CA6-4064-AEA7-2994485C7AC2}" type="pres">
      <dgm:prSet presAssocID="{1D424917-0AB1-4FA8-A1A7-2FE2A305177D}" presName="bgRect" presStyleLbl="node1" presStyleIdx="0" presStyleCnt="3" custLinFactNeighborX="1055" custLinFactNeighborY="-35724"/>
      <dgm:spPr/>
      <dgm:t>
        <a:bodyPr/>
        <a:lstStyle/>
        <a:p>
          <a:endParaRPr lang="en-US"/>
        </a:p>
      </dgm:t>
    </dgm:pt>
    <dgm:pt modelId="{14BAF5BC-1818-42CD-A979-24C9C6F92003}" type="pres">
      <dgm:prSet presAssocID="{1D424917-0AB1-4FA8-A1A7-2FE2A305177D}" presName="parentNode" presStyleLbl="node1" presStyleIdx="0" presStyleCnt="3">
        <dgm:presLayoutVars>
          <dgm:chMax val="0"/>
          <dgm:bulletEnabled val="1"/>
        </dgm:presLayoutVars>
      </dgm:prSet>
      <dgm:spPr/>
      <dgm:t>
        <a:bodyPr/>
        <a:lstStyle/>
        <a:p>
          <a:endParaRPr lang="en-US"/>
        </a:p>
      </dgm:t>
    </dgm:pt>
    <dgm:pt modelId="{2C5375F8-DDBE-45D5-87BB-64AB6D7FE578}" type="pres">
      <dgm:prSet presAssocID="{1D424917-0AB1-4FA8-A1A7-2FE2A305177D}" presName="childNode" presStyleLbl="node1" presStyleIdx="0" presStyleCnt="3">
        <dgm:presLayoutVars>
          <dgm:bulletEnabled val="1"/>
        </dgm:presLayoutVars>
      </dgm:prSet>
      <dgm:spPr/>
      <dgm:t>
        <a:bodyPr/>
        <a:lstStyle/>
        <a:p>
          <a:endParaRPr lang="en-US"/>
        </a:p>
      </dgm:t>
    </dgm:pt>
    <dgm:pt modelId="{64A39172-C2B1-4B1A-8E66-7DBBB62FDC0C}" type="pres">
      <dgm:prSet presAssocID="{A569DAD2-417C-409A-96CB-25E4E05DDE6D}" presName="hSp" presStyleCnt="0"/>
      <dgm:spPr/>
    </dgm:pt>
    <dgm:pt modelId="{FBC863BA-B50A-4EEE-9568-5B81FCEB6739}" type="pres">
      <dgm:prSet presAssocID="{A569DAD2-417C-409A-96CB-25E4E05DDE6D}" presName="vProcSp" presStyleCnt="0"/>
      <dgm:spPr/>
    </dgm:pt>
    <dgm:pt modelId="{D448AD74-B79C-455F-93FB-39296FA91036}" type="pres">
      <dgm:prSet presAssocID="{A569DAD2-417C-409A-96CB-25E4E05DDE6D}" presName="vSp1" presStyleCnt="0"/>
      <dgm:spPr/>
    </dgm:pt>
    <dgm:pt modelId="{0D478CFF-2CCB-474B-AF55-AD8A7DA9F678}" type="pres">
      <dgm:prSet presAssocID="{A569DAD2-417C-409A-96CB-25E4E05DDE6D}" presName="simulatedConn" presStyleLbl="solidFgAcc1" presStyleIdx="0" presStyleCnt="2" custLinFactX="-128634" custLinFactY="-100000" custLinFactNeighborX="-200000" custLinFactNeighborY="-125425"/>
      <dgm:spPr/>
    </dgm:pt>
    <dgm:pt modelId="{A25E92FE-B26D-48F1-A75C-DFB652A5AA95}" type="pres">
      <dgm:prSet presAssocID="{A569DAD2-417C-409A-96CB-25E4E05DDE6D}" presName="vSp2" presStyleCnt="0"/>
      <dgm:spPr/>
    </dgm:pt>
    <dgm:pt modelId="{90EB1E01-FE87-4327-B5B9-8E9F8A51C8DD}" type="pres">
      <dgm:prSet presAssocID="{A569DAD2-417C-409A-96CB-25E4E05DDE6D}" presName="sibTrans" presStyleCnt="0"/>
      <dgm:spPr/>
    </dgm:pt>
    <dgm:pt modelId="{B2A7B55F-C3A7-402B-86C4-A886F291026E}" type="pres">
      <dgm:prSet presAssocID="{8566BC1D-06EA-4846-BA58-69FCBF92D956}" presName="compositeNode" presStyleCnt="0">
        <dgm:presLayoutVars>
          <dgm:bulletEnabled val="1"/>
        </dgm:presLayoutVars>
      </dgm:prSet>
      <dgm:spPr/>
    </dgm:pt>
    <dgm:pt modelId="{8AE0C430-D03C-435D-98D9-EB65B7D2AEDC}" type="pres">
      <dgm:prSet presAssocID="{8566BC1D-06EA-4846-BA58-69FCBF92D956}" presName="bgRect" presStyleLbl="node1" presStyleIdx="1" presStyleCnt="3" custLinFactNeighborX="-3882" custLinFactNeighborY="976"/>
      <dgm:spPr/>
      <dgm:t>
        <a:bodyPr/>
        <a:lstStyle/>
        <a:p>
          <a:endParaRPr lang="en-US"/>
        </a:p>
      </dgm:t>
    </dgm:pt>
    <dgm:pt modelId="{D554CA1E-C45F-4BB2-881D-6AA0A004AEE1}" type="pres">
      <dgm:prSet presAssocID="{8566BC1D-06EA-4846-BA58-69FCBF92D956}" presName="parentNode" presStyleLbl="node1" presStyleIdx="1" presStyleCnt="3">
        <dgm:presLayoutVars>
          <dgm:chMax val="0"/>
          <dgm:bulletEnabled val="1"/>
        </dgm:presLayoutVars>
      </dgm:prSet>
      <dgm:spPr/>
      <dgm:t>
        <a:bodyPr/>
        <a:lstStyle/>
        <a:p>
          <a:endParaRPr lang="en-US"/>
        </a:p>
      </dgm:t>
    </dgm:pt>
    <dgm:pt modelId="{800E04E7-ECD2-4422-A182-EA077018006B}" type="pres">
      <dgm:prSet presAssocID="{8566BC1D-06EA-4846-BA58-69FCBF92D956}" presName="childNode" presStyleLbl="node1" presStyleIdx="1" presStyleCnt="3">
        <dgm:presLayoutVars>
          <dgm:bulletEnabled val="1"/>
        </dgm:presLayoutVars>
      </dgm:prSet>
      <dgm:spPr/>
      <dgm:t>
        <a:bodyPr/>
        <a:lstStyle/>
        <a:p>
          <a:endParaRPr lang="en-US"/>
        </a:p>
      </dgm:t>
    </dgm:pt>
    <dgm:pt modelId="{EDBBF524-29B5-4656-910C-3320FEF9B5A4}" type="pres">
      <dgm:prSet presAssocID="{2E4AE76F-C6E4-4ED1-8440-5A58AD218F5E}" presName="hSp" presStyleCnt="0"/>
      <dgm:spPr/>
    </dgm:pt>
    <dgm:pt modelId="{021C4CD9-A1B0-451C-BE4B-C73F5AB7B203}" type="pres">
      <dgm:prSet presAssocID="{2E4AE76F-C6E4-4ED1-8440-5A58AD218F5E}" presName="vProcSp" presStyleCnt="0"/>
      <dgm:spPr/>
    </dgm:pt>
    <dgm:pt modelId="{A47C0322-B555-4471-BEA5-E45DE706F924}" type="pres">
      <dgm:prSet presAssocID="{2E4AE76F-C6E4-4ED1-8440-5A58AD218F5E}" presName="vSp1" presStyleCnt="0"/>
      <dgm:spPr/>
    </dgm:pt>
    <dgm:pt modelId="{C3E3838C-243B-471C-99FF-8A57D2C45014}" type="pres">
      <dgm:prSet presAssocID="{2E4AE76F-C6E4-4ED1-8440-5A58AD218F5E}" presName="simulatedConn" presStyleLbl="solidFgAcc1" presStyleIdx="1" presStyleCnt="2" custLinFactX="-185882" custLinFactY="42133" custLinFactNeighborX="-200000" custLinFactNeighborY="100000"/>
      <dgm:spPr/>
    </dgm:pt>
    <dgm:pt modelId="{FAB52C5E-545B-4B57-9995-C8AAEE44E746}" type="pres">
      <dgm:prSet presAssocID="{2E4AE76F-C6E4-4ED1-8440-5A58AD218F5E}" presName="vSp2" presStyleCnt="0"/>
      <dgm:spPr/>
    </dgm:pt>
    <dgm:pt modelId="{80F8A562-34D5-4F42-9C6F-E95F5363D1AB}" type="pres">
      <dgm:prSet presAssocID="{2E4AE76F-C6E4-4ED1-8440-5A58AD218F5E}" presName="sibTrans" presStyleCnt="0"/>
      <dgm:spPr/>
    </dgm:pt>
    <dgm:pt modelId="{1503620A-AABD-44AD-9292-2DBEFA22C681}" type="pres">
      <dgm:prSet presAssocID="{5CE32CEC-8D0B-4FEB-A712-9595C0187A90}" presName="compositeNode" presStyleCnt="0">
        <dgm:presLayoutVars>
          <dgm:bulletEnabled val="1"/>
        </dgm:presLayoutVars>
      </dgm:prSet>
      <dgm:spPr/>
    </dgm:pt>
    <dgm:pt modelId="{BB07ECC2-4651-4AC1-8227-85F7832F0618}" type="pres">
      <dgm:prSet presAssocID="{5CE32CEC-8D0B-4FEB-A712-9595C0187A90}" presName="bgRect" presStyleLbl="node1" presStyleIdx="2" presStyleCnt="3" custLinFactNeighborX="-6543" custLinFactNeighborY="36660"/>
      <dgm:spPr/>
      <dgm:t>
        <a:bodyPr/>
        <a:lstStyle/>
        <a:p>
          <a:endParaRPr lang="en-US"/>
        </a:p>
      </dgm:t>
    </dgm:pt>
    <dgm:pt modelId="{D0BDB824-7E4D-4167-BD6B-E812F09679DA}" type="pres">
      <dgm:prSet presAssocID="{5CE32CEC-8D0B-4FEB-A712-9595C0187A90}" presName="parentNode" presStyleLbl="node1" presStyleIdx="2" presStyleCnt="3">
        <dgm:presLayoutVars>
          <dgm:chMax val="0"/>
          <dgm:bulletEnabled val="1"/>
        </dgm:presLayoutVars>
      </dgm:prSet>
      <dgm:spPr/>
      <dgm:t>
        <a:bodyPr/>
        <a:lstStyle/>
        <a:p>
          <a:endParaRPr lang="en-US"/>
        </a:p>
      </dgm:t>
    </dgm:pt>
    <dgm:pt modelId="{D88200FA-FD35-4D13-943A-575963A0125D}" type="pres">
      <dgm:prSet presAssocID="{5CE32CEC-8D0B-4FEB-A712-9595C0187A90}" presName="childNode" presStyleLbl="node1" presStyleIdx="2" presStyleCnt="3">
        <dgm:presLayoutVars>
          <dgm:bulletEnabled val="1"/>
        </dgm:presLayoutVars>
      </dgm:prSet>
      <dgm:spPr/>
      <dgm:t>
        <a:bodyPr/>
        <a:lstStyle/>
        <a:p>
          <a:endParaRPr lang="en-US"/>
        </a:p>
      </dgm:t>
    </dgm:pt>
  </dgm:ptLst>
  <dgm:cxnLst>
    <dgm:cxn modelId="{F7D4F788-A56F-4AD9-8D70-0B6C19405DD9}" type="presOf" srcId="{1D424917-0AB1-4FA8-A1A7-2FE2A305177D}" destId="{37753F8C-1CA6-4064-AEA7-2994485C7AC2}" srcOrd="0" destOrd="0" presId="urn:microsoft.com/office/officeart/2005/8/layout/hProcess7#1"/>
    <dgm:cxn modelId="{0C01DD03-D4D8-4FA7-9208-0D88E2964AD1}" type="presOf" srcId="{5CF5650B-5343-464C-AEC4-1B5ACE3CD841}" destId="{D88200FA-FD35-4D13-943A-575963A0125D}" srcOrd="0" destOrd="0" presId="urn:microsoft.com/office/officeart/2005/8/layout/hProcess7#1"/>
    <dgm:cxn modelId="{C6B69597-FF55-4580-B532-BCC20F1B8B39}" srcId="{5088D258-8186-4F39-B0FA-6BF5504DA02A}" destId="{8566BC1D-06EA-4846-BA58-69FCBF92D956}" srcOrd="1" destOrd="0" parTransId="{F89BB6A7-06B5-4CF7-96EB-389B002E3646}" sibTransId="{2E4AE76F-C6E4-4ED1-8440-5A58AD218F5E}"/>
    <dgm:cxn modelId="{C2F174B5-AA7A-40F1-A125-3497CC872BDA}" type="presOf" srcId="{5CE32CEC-8D0B-4FEB-A712-9595C0187A90}" destId="{BB07ECC2-4651-4AC1-8227-85F7832F0618}" srcOrd="0" destOrd="0" presId="urn:microsoft.com/office/officeart/2005/8/layout/hProcess7#1"/>
    <dgm:cxn modelId="{8E3449DD-A70F-4B8F-9948-AF25C6629F14}" type="presOf" srcId="{5088D258-8186-4F39-B0FA-6BF5504DA02A}" destId="{E1429513-B142-4467-9E5C-A6B4F3657A4C}" srcOrd="0" destOrd="0" presId="urn:microsoft.com/office/officeart/2005/8/layout/hProcess7#1"/>
    <dgm:cxn modelId="{834409D8-53E2-4A11-B849-3CB8B837239A}" srcId="{8566BC1D-06EA-4846-BA58-69FCBF92D956}" destId="{9041F08B-0782-4D70-8B34-CB78C66F488B}" srcOrd="0" destOrd="0" parTransId="{F621FB99-81F8-42CF-A313-AFCCD86275E3}" sibTransId="{7E47659E-0EA3-4D22-8A27-9773AB064356}"/>
    <dgm:cxn modelId="{EF1040E4-0FAA-4A8F-B6BF-24517B3B8D5F}" type="presOf" srcId="{8566BC1D-06EA-4846-BA58-69FCBF92D956}" destId="{D554CA1E-C45F-4BB2-881D-6AA0A004AEE1}" srcOrd="1" destOrd="0" presId="urn:microsoft.com/office/officeart/2005/8/layout/hProcess7#1"/>
    <dgm:cxn modelId="{0816D2E0-98B6-4847-B8AF-4208F14C4DCC}" srcId="{5088D258-8186-4F39-B0FA-6BF5504DA02A}" destId="{1D424917-0AB1-4FA8-A1A7-2FE2A305177D}" srcOrd="0" destOrd="0" parTransId="{15DFE989-812E-4C05-A2F8-F2127FC30020}" sibTransId="{A569DAD2-417C-409A-96CB-25E4E05DDE6D}"/>
    <dgm:cxn modelId="{62AA88B6-3259-4FB4-98D6-9F9C43E0B817}" srcId="{5CE32CEC-8D0B-4FEB-A712-9595C0187A90}" destId="{5CF5650B-5343-464C-AEC4-1B5ACE3CD841}" srcOrd="0" destOrd="0" parTransId="{F64F0D27-D231-492F-B506-2BE9D74AA951}" sibTransId="{4B0F3A88-D7AA-4B47-B3EE-F22694FD59D8}"/>
    <dgm:cxn modelId="{E7FD31E2-47AD-4788-B3E2-AEFB5884A529}" type="presOf" srcId="{5CE32CEC-8D0B-4FEB-A712-9595C0187A90}" destId="{D0BDB824-7E4D-4167-BD6B-E812F09679DA}" srcOrd="1" destOrd="0" presId="urn:microsoft.com/office/officeart/2005/8/layout/hProcess7#1"/>
    <dgm:cxn modelId="{B265F29E-F706-4831-BA73-CD5F9BF3D584}" srcId="{1D424917-0AB1-4FA8-A1A7-2FE2A305177D}" destId="{D9D0B506-E2F9-44BD-A323-5635D3AC425E}" srcOrd="0" destOrd="0" parTransId="{E6D4EFCE-B6D2-47F8-AE51-CB32F4D70504}" sibTransId="{5381F3A3-03A2-46E0-9B6D-315E141C4342}"/>
    <dgm:cxn modelId="{B290C9CC-B6A4-4B26-BEC5-4108C9E9D0CD}" srcId="{5088D258-8186-4F39-B0FA-6BF5504DA02A}" destId="{5CE32CEC-8D0B-4FEB-A712-9595C0187A90}" srcOrd="2" destOrd="0" parTransId="{EDABF4C7-A91C-4B4A-822A-855B33EE293C}" sibTransId="{9BC96BFF-0409-47A4-A48C-8286209994B8}"/>
    <dgm:cxn modelId="{4E826CCA-47D4-47D0-86E5-7EF978B65631}" type="presOf" srcId="{D9D0B506-E2F9-44BD-A323-5635D3AC425E}" destId="{2C5375F8-DDBE-45D5-87BB-64AB6D7FE578}" srcOrd="0" destOrd="0" presId="urn:microsoft.com/office/officeart/2005/8/layout/hProcess7#1"/>
    <dgm:cxn modelId="{3BE89306-E119-4831-ACC9-23B0E51FA7C5}" type="presOf" srcId="{8566BC1D-06EA-4846-BA58-69FCBF92D956}" destId="{8AE0C430-D03C-435D-98D9-EB65B7D2AEDC}" srcOrd="0" destOrd="0" presId="urn:microsoft.com/office/officeart/2005/8/layout/hProcess7#1"/>
    <dgm:cxn modelId="{1B038FD3-CE83-436A-A447-E5E0580E577E}" type="presOf" srcId="{1D424917-0AB1-4FA8-A1A7-2FE2A305177D}" destId="{14BAF5BC-1818-42CD-A979-24C9C6F92003}" srcOrd="1" destOrd="0" presId="urn:microsoft.com/office/officeart/2005/8/layout/hProcess7#1"/>
    <dgm:cxn modelId="{FDF94C62-09C9-459A-8EA8-6B00D94519C4}" type="presOf" srcId="{9041F08B-0782-4D70-8B34-CB78C66F488B}" destId="{800E04E7-ECD2-4422-A182-EA077018006B}" srcOrd="0" destOrd="0" presId="urn:microsoft.com/office/officeart/2005/8/layout/hProcess7#1"/>
    <dgm:cxn modelId="{D33C6699-0155-4217-9926-977A0808DAFA}" type="presParOf" srcId="{E1429513-B142-4467-9E5C-A6B4F3657A4C}" destId="{CF16BCDB-D2BD-4F78-95F4-08E0898927B8}" srcOrd="0" destOrd="0" presId="urn:microsoft.com/office/officeart/2005/8/layout/hProcess7#1"/>
    <dgm:cxn modelId="{3708B54B-3869-416A-9220-C2648BB1A194}" type="presParOf" srcId="{CF16BCDB-D2BD-4F78-95F4-08E0898927B8}" destId="{37753F8C-1CA6-4064-AEA7-2994485C7AC2}" srcOrd="0" destOrd="0" presId="urn:microsoft.com/office/officeart/2005/8/layout/hProcess7#1"/>
    <dgm:cxn modelId="{9DD8D2E1-9F36-49F4-8AF7-B3F76BDF9F1E}" type="presParOf" srcId="{CF16BCDB-D2BD-4F78-95F4-08E0898927B8}" destId="{14BAF5BC-1818-42CD-A979-24C9C6F92003}" srcOrd="1" destOrd="0" presId="urn:microsoft.com/office/officeart/2005/8/layout/hProcess7#1"/>
    <dgm:cxn modelId="{49486F64-2B6B-4B28-8628-06D0CF56DB24}" type="presParOf" srcId="{CF16BCDB-D2BD-4F78-95F4-08E0898927B8}" destId="{2C5375F8-DDBE-45D5-87BB-64AB6D7FE578}" srcOrd="2" destOrd="0" presId="urn:microsoft.com/office/officeart/2005/8/layout/hProcess7#1"/>
    <dgm:cxn modelId="{8F01BC63-339C-41A2-B4AE-58ED30589754}" type="presParOf" srcId="{E1429513-B142-4467-9E5C-A6B4F3657A4C}" destId="{64A39172-C2B1-4B1A-8E66-7DBBB62FDC0C}" srcOrd="1" destOrd="0" presId="urn:microsoft.com/office/officeart/2005/8/layout/hProcess7#1"/>
    <dgm:cxn modelId="{CAFE0021-1AAD-4495-861E-A43C07DF8E4F}" type="presParOf" srcId="{E1429513-B142-4467-9E5C-A6B4F3657A4C}" destId="{FBC863BA-B50A-4EEE-9568-5B81FCEB6739}" srcOrd="2" destOrd="0" presId="urn:microsoft.com/office/officeart/2005/8/layout/hProcess7#1"/>
    <dgm:cxn modelId="{15D344A0-A171-4403-9C01-7C5E0839F3C1}" type="presParOf" srcId="{FBC863BA-B50A-4EEE-9568-5B81FCEB6739}" destId="{D448AD74-B79C-455F-93FB-39296FA91036}" srcOrd="0" destOrd="0" presId="urn:microsoft.com/office/officeart/2005/8/layout/hProcess7#1"/>
    <dgm:cxn modelId="{E0E0A103-A1E6-4A2D-86D0-9672FFE7E626}" type="presParOf" srcId="{FBC863BA-B50A-4EEE-9568-5B81FCEB6739}" destId="{0D478CFF-2CCB-474B-AF55-AD8A7DA9F678}" srcOrd="1" destOrd="0" presId="urn:microsoft.com/office/officeart/2005/8/layout/hProcess7#1"/>
    <dgm:cxn modelId="{0F595119-2E33-4A67-B1CD-E898191DFBEA}" type="presParOf" srcId="{FBC863BA-B50A-4EEE-9568-5B81FCEB6739}" destId="{A25E92FE-B26D-48F1-A75C-DFB652A5AA95}" srcOrd="2" destOrd="0" presId="urn:microsoft.com/office/officeart/2005/8/layout/hProcess7#1"/>
    <dgm:cxn modelId="{F847898F-1AC6-44FE-8085-123B09FA2E55}" type="presParOf" srcId="{E1429513-B142-4467-9E5C-A6B4F3657A4C}" destId="{90EB1E01-FE87-4327-B5B9-8E9F8A51C8DD}" srcOrd="3" destOrd="0" presId="urn:microsoft.com/office/officeart/2005/8/layout/hProcess7#1"/>
    <dgm:cxn modelId="{7D80A4EC-C6CD-4DE8-BB39-247B5B9E479B}" type="presParOf" srcId="{E1429513-B142-4467-9E5C-A6B4F3657A4C}" destId="{B2A7B55F-C3A7-402B-86C4-A886F291026E}" srcOrd="4" destOrd="0" presId="urn:microsoft.com/office/officeart/2005/8/layout/hProcess7#1"/>
    <dgm:cxn modelId="{FE6B47D2-168E-4A3F-B4D0-3FCBE28BD143}" type="presParOf" srcId="{B2A7B55F-C3A7-402B-86C4-A886F291026E}" destId="{8AE0C430-D03C-435D-98D9-EB65B7D2AEDC}" srcOrd="0" destOrd="0" presId="urn:microsoft.com/office/officeart/2005/8/layout/hProcess7#1"/>
    <dgm:cxn modelId="{65AE4E34-0561-4BD1-8552-A42C14890118}" type="presParOf" srcId="{B2A7B55F-C3A7-402B-86C4-A886F291026E}" destId="{D554CA1E-C45F-4BB2-881D-6AA0A004AEE1}" srcOrd="1" destOrd="0" presId="urn:microsoft.com/office/officeart/2005/8/layout/hProcess7#1"/>
    <dgm:cxn modelId="{C572CEAE-5AA1-4B5A-B88A-56F92D206A63}" type="presParOf" srcId="{B2A7B55F-C3A7-402B-86C4-A886F291026E}" destId="{800E04E7-ECD2-4422-A182-EA077018006B}" srcOrd="2" destOrd="0" presId="urn:microsoft.com/office/officeart/2005/8/layout/hProcess7#1"/>
    <dgm:cxn modelId="{B1E171CB-D023-4D3C-90AA-C2D4D1C9E33B}" type="presParOf" srcId="{E1429513-B142-4467-9E5C-A6B4F3657A4C}" destId="{EDBBF524-29B5-4656-910C-3320FEF9B5A4}" srcOrd="5" destOrd="0" presId="urn:microsoft.com/office/officeart/2005/8/layout/hProcess7#1"/>
    <dgm:cxn modelId="{B9A30F62-555F-47CC-BFED-3FD03C33B5CD}" type="presParOf" srcId="{E1429513-B142-4467-9E5C-A6B4F3657A4C}" destId="{021C4CD9-A1B0-451C-BE4B-C73F5AB7B203}" srcOrd="6" destOrd="0" presId="urn:microsoft.com/office/officeart/2005/8/layout/hProcess7#1"/>
    <dgm:cxn modelId="{1BA53D48-44F6-48B8-AC87-B4C8B48BB96F}" type="presParOf" srcId="{021C4CD9-A1B0-451C-BE4B-C73F5AB7B203}" destId="{A47C0322-B555-4471-BEA5-E45DE706F924}" srcOrd="0" destOrd="0" presId="urn:microsoft.com/office/officeart/2005/8/layout/hProcess7#1"/>
    <dgm:cxn modelId="{9AE25F2B-7E76-4487-A567-FF366F8405AA}" type="presParOf" srcId="{021C4CD9-A1B0-451C-BE4B-C73F5AB7B203}" destId="{C3E3838C-243B-471C-99FF-8A57D2C45014}" srcOrd="1" destOrd="0" presId="urn:microsoft.com/office/officeart/2005/8/layout/hProcess7#1"/>
    <dgm:cxn modelId="{67869165-7CBD-4D93-B7F4-2F6CDB734753}" type="presParOf" srcId="{021C4CD9-A1B0-451C-BE4B-C73F5AB7B203}" destId="{FAB52C5E-545B-4B57-9995-C8AAEE44E746}" srcOrd="2" destOrd="0" presId="urn:microsoft.com/office/officeart/2005/8/layout/hProcess7#1"/>
    <dgm:cxn modelId="{48039CFA-068E-4CB7-AE08-6BB6897D213C}" type="presParOf" srcId="{E1429513-B142-4467-9E5C-A6B4F3657A4C}" destId="{80F8A562-34D5-4F42-9C6F-E95F5363D1AB}" srcOrd="7" destOrd="0" presId="urn:microsoft.com/office/officeart/2005/8/layout/hProcess7#1"/>
    <dgm:cxn modelId="{65FDCEEF-F862-4A5C-839F-47E0632121C1}" type="presParOf" srcId="{E1429513-B142-4467-9E5C-A6B4F3657A4C}" destId="{1503620A-AABD-44AD-9292-2DBEFA22C681}" srcOrd="8" destOrd="0" presId="urn:microsoft.com/office/officeart/2005/8/layout/hProcess7#1"/>
    <dgm:cxn modelId="{3758DD11-697F-4AEE-BC91-611C8F23848A}" type="presParOf" srcId="{1503620A-AABD-44AD-9292-2DBEFA22C681}" destId="{BB07ECC2-4651-4AC1-8227-85F7832F0618}" srcOrd="0" destOrd="0" presId="urn:microsoft.com/office/officeart/2005/8/layout/hProcess7#1"/>
    <dgm:cxn modelId="{0843F012-7638-4854-8563-3E6970C1429D}" type="presParOf" srcId="{1503620A-AABD-44AD-9292-2DBEFA22C681}" destId="{D0BDB824-7E4D-4167-BD6B-E812F09679DA}" srcOrd="1" destOrd="0" presId="urn:microsoft.com/office/officeart/2005/8/layout/hProcess7#1"/>
    <dgm:cxn modelId="{5B7478CF-FE5F-480D-8BC0-DC4A730BBC4F}" type="presParOf" srcId="{1503620A-AABD-44AD-9292-2DBEFA22C681}" destId="{D88200FA-FD35-4D13-943A-575963A0125D}" srcOrd="2" destOrd="0" presId="urn:microsoft.com/office/officeart/2005/8/layout/hProcess7#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9BADAD-7788-403C-9BDB-62355E61119D}" type="doc">
      <dgm:prSet loTypeId="urn:microsoft.com/office/officeart/2008/layout/VerticalCurvedList" loCatId="list" qsTypeId="urn:microsoft.com/office/officeart/2005/8/quickstyle/simple1" qsCatId="simple" csTypeId="urn:microsoft.com/office/officeart/2005/8/colors/colorful1#2" csCatId="colorful" phldr="1"/>
      <dgm:spPr/>
      <dgm:t>
        <a:bodyPr/>
        <a:lstStyle/>
        <a:p>
          <a:endParaRPr lang="en-US"/>
        </a:p>
      </dgm:t>
    </dgm:pt>
    <dgm:pt modelId="{5215ADAF-206E-4946-B60E-606498185317}">
      <dgm:prSet phldrT="[Text]"/>
      <dgm:spPr/>
      <dgm:t>
        <a:bodyPr/>
        <a:lstStyle/>
        <a:p>
          <a:r>
            <a:rPr lang="en-US" dirty="0" smtClean="0"/>
            <a:t>Common Targets from more than one instrument network</a:t>
          </a:r>
          <a:endParaRPr lang="en-US" dirty="0"/>
        </a:p>
      </dgm:t>
    </dgm:pt>
    <dgm:pt modelId="{075F675C-6006-4EFD-A647-7F96176415CD}" type="parTrans" cxnId="{D0E6B6DC-2452-4F3E-BF5D-0C343E9E3A1D}">
      <dgm:prSet/>
      <dgm:spPr/>
      <dgm:t>
        <a:bodyPr/>
        <a:lstStyle/>
        <a:p>
          <a:endParaRPr lang="en-US"/>
        </a:p>
      </dgm:t>
    </dgm:pt>
    <dgm:pt modelId="{EC5ABEC3-4D6A-47CB-A88F-A7EA562C98A5}" type="sibTrans" cxnId="{D0E6B6DC-2452-4F3E-BF5D-0C343E9E3A1D}">
      <dgm:prSet/>
      <dgm:spPr/>
      <dgm:t>
        <a:bodyPr/>
        <a:lstStyle/>
        <a:p>
          <a:endParaRPr lang="en-US"/>
        </a:p>
      </dgm:t>
    </dgm:pt>
    <dgm:pt modelId="{B91BED21-5865-4853-8407-8192429B423B}">
      <dgm:prSet phldrT="[Text]"/>
      <dgm:spPr/>
      <dgm:t>
        <a:bodyPr/>
        <a:lstStyle/>
        <a:p>
          <a:r>
            <a:rPr lang="en-US" dirty="0" smtClean="0"/>
            <a:t>Same point names</a:t>
          </a:r>
          <a:endParaRPr lang="en-US" dirty="0"/>
        </a:p>
      </dgm:t>
    </dgm:pt>
    <dgm:pt modelId="{01F36280-515B-4835-BF72-0B6BEFA8734A}" type="parTrans" cxnId="{3502B3B9-720D-46C7-9995-4E013B7689AD}">
      <dgm:prSet/>
      <dgm:spPr/>
      <dgm:t>
        <a:bodyPr/>
        <a:lstStyle/>
        <a:p>
          <a:endParaRPr lang="en-US"/>
        </a:p>
      </dgm:t>
    </dgm:pt>
    <dgm:pt modelId="{55C2E09E-AF3A-4BD7-A418-944D2948C23D}" type="sibTrans" cxnId="{3502B3B9-720D-46C7-9995-4E013B7689AD}">
      <dgm:prSet/>
      <dgm:spPr/>
      <dgm:t>
        <a:bodyPr/>
        <a:lstStyle/>
        <a:p>
          <a:endParaRPr lang="en-US"/>
        </a:p>
      </dgm:t>
    </dgm:pt>
    <dgm:pt modelId="{60966D3A-875E-4F7F-B376-C9CA95B695F9}">
      <dgm:prSet phldrT="[Text]"/>
      <dgm:spPr/>
      <dgm:t>
        <a:bodyPr/>
        <a:lstStyle/>
        <a:p>
          <a:r>
            <a:rPr lang="en-US" dirty="0" smtClean="0"/>
            <a:t>Observations from only one instrument for each point in a point group</a:t>
          </a:r>
          <a:endParaRPr lang="en-US" dirty="0"/>
        </a:p>
      </dgm:t>
    </dgm:pt>
    <dgm:pt modelId="{EA44911B-4F70-4CEA-88DD-8F71C28A77F8}" type="parTrans" cxnId="{85495BB1-5BCE-4E25-B551-27BCEBCB2997}">
      <dgm:prSet/>
      <dgm:spPr/>
      <dgm:t>
        <a:bodyPr/>
        <a:lstStyle/>
        <a:p>
          <a:endParaRPr lang="en-US"/>
        </a:p>
      </dgm:t>
    </dgm:pt>
    <dgm:pt modelId="{834D2044-8105-4A11-A3BA-A6D5A244A321}" type="sibTrans" cxnId="{85495BB1-5BCE-4E25-B551-27BCEBCB2997}">
      <dgm:prSet/>
      <dgm:spPr/>
      <dgm:t>
        <a:bodyPr/>
        <a:lstStyle/>
        <a:p>
          <a:endParaRPr lang="en-US"/>
        </a:p>
      </dgm:t>
    </dgm:pt>
    <dgm:pt modelId="{3CB585C3-D7AD-4EF0-B083-6B0A65A4D4A8}" type="pres">
      <dgm:prSet presAssocID="{739BADAD-7788-403C-9BDB-62355E61119D}" presName="Name0" presStyleCnt="0">
        <dgm:presLayoutVars>
          <dgm:chMax val="7"/>
          <dgm:chPref val="7"/>
          <dgm:dir/>
        </dgm:presLayoutVars>
      </dgm:prSet>
      <dgm:spPr/>
      <dgm:t>
        <a:bodyPr/>
        <a:lstStyle/>
        <a:p>
          <a:endParaRPr lang="en-US"/>
        </a:p>
      </dgm:t>
    </dgm:pt>
    <dgm:pt modelId="{1B4B7BDA-B70D-4962-B885-BA400ECDA54E}" type="pres">
      <dgm:prSet presAssocID="{739BADAD-7788-403C-9BDB-62355E61119D}" presName="Name1" presStyleCnt="0"/>
      <dgm:spPr/>
    </dgm:pt>
    <dgm:pt modelId="{A879AC22-E42F-410C-982C-3F39545E7C16}" type="pres">
      <dgm:prSet presAssocID="{739BADAD-7788-403C-9BDB-62355E61119D}" presName="cycle" presStyleCnt="0"/>
      <dgm:spPr/>
    </dgm:pt>
    <dgm:pt modelId="{1BB85592-0731-4AB4-9EC5-761AB11EE263}" type="pres">
      <dgm:prSet presAssocID="{739BADAD-7788-403C-9BDB-62355E61119D}" presName="srcNode" presStyleLbl="node1" presStyleIdx="0" presStyleCnt="3"/>
      <dgm:spPr/>
    </dgm:pt>
    <dgm:pt modelId="{89171C92-484C-4CEC-B8ED-6746C3C4C795}" type="pres">
      <dgm:prSet presAssocID="{739BADAD-7788-403C-9BDB-62355E61119D}" presName="conn" presStyleLbl="parChTrans1D2" presStyleIdx="0" presStyleCnt="1"/>
      <dgm:spPr/>
      <dgm:t>
        <a:bodyPr/>
        <a:lstStyle/>
        <a:p>
          <a:endParaRPr lang="en-US"/>
        </a:p>
      </dgm:t>
    </dgm:pt>
    <dgm:pt modelId="{969E8C04-6DD5-42F7-91A1-6B948A473D71}" type="pres">
      <dgm:prSet presAssocID="{739BADAD-7788-403C-9BDB-62355E61119D}" presName="extraNode" presStyleLbl="node1" presStyleIdx="0" presStyleCnt="3"/>
      <dgm:spPr/>
    </dgm:pt>
    <dgm:pt modelId="{54D3FB70-AA7D-4491-B940-6478850CC061}" type="pres">
      <dgm:prSet presAssocID="{739BADAD-7788-403C-9BDB-62355E61119D}" presName="dstNode" presStyleLbl="node1" presStyleIdx="0" presStyleCnt="3"/>
      <dgm:spPr/>
    </dgm:pt>
    <dgm:pt modelId="{B3325040-E237-4782-97A7-84C688C3FAAB}" type="pres">
      <dgm:prSet presAssocID="{5215ADAF-206E-4946-B60E-606498185317}" presName="text_1" presStyleLbl="node1" presStyleIdx="0" presStyleCnt="3">
        <dgm:presLayoutVars>
          <dgm:bulletEnabled val="1"/>
        </dgm:presLayoutVars>
      </dgm:prSet>
      <dgm:spPr/>
      <dgm:t>
        <a:bodyPr/>
        <a:lstStyle/>
        <a:p>
          <a:endParaRPr lang="en-US"/>
        </a:p>
      </dgm:t>
    </dgm:pt>
    <dgm:pt modelId="{16E5C055-7DA0-462B-BCE6-46579404077E}" type="pres">
      <dgm:prSet presAssocID="{5215ADAF-206E-4946-B60E-606498185317}" presName="accent_1" presStyleCnt="0"/>
      <dgm:spPr/>
    </dgm:pt>
    <dgm:pt modelId="{416BDCC3-2ECF-43CC-8D7B-F714618F344A}" type="pres">
      <dgm:prSet presAssocID="{5215ADAF-206E-4946-B60E-606498185317}" presName="accentRepeatNode" presStyleLbl="solidFgAcc1" presStyleIdx="0" presStyleCnt="3"/>
      <dgm:spPr/>
    </dgm:pt>
    <dgm:pt modelId="{BE5435E0-1530-4AA5-B43D-017A738365C3}" type="pres">
      <dgm:prSet presAssocID="{B91BED21-5865-4853-8407-8192429B423B}" presName="text_2" presStyleLbl="node1" presStyleIdx="1" presStyleCnt="3">
        <dgm:presLayoutVars>
          <dgm:bulletEnabled val="1"/>
        </dgm:presLayoutVars>
      </dgm:prSet>
      <dgm:spPr/>
      <dgm:t>
        <a:bodyPr/>
        <a:lstStyle/>
        <a:p>
          <a:endParaRPr lang="en-US"/>
        </a:p>
      </dgm:t>
    </dgm:pt>
    <dgm:pt modelId="{DF265EAA-0C32-43A7-8A32-B7F7359015A6}" type="pres">
      <dgm:prSet presAssocID="{B91BED21-5865-4853-8407-8192429B423B}" presName="accent_2" presStyleCnt="0"/>
      <dgm:spPr/>
    </dgm:pt>
    <dgm:pt modelId="{F84A046F-E804-46D4-9005-FA48FABF0396}" type="pres">
      <dgm:prSet presAssocID="{B91BED21-5865-4853-8407-8192429B423B}" presName="accentRepeatNode" presStyleLbl="solidFgAcc1" presStyleIdx="1" presStyleCnt="3"/>
      <dgm:spPr/>
    </dgm:pt>
    <dgm:pt modelId="{0C798CF1-ADD4-4F6F-85A1-DC8D0AD9E539}" type="pres">
      <dgm:prSet presAssocID="{60966D3A-875E-4F7F-B376-C9CA95B695F9}" presName="text_3" presStyleLbl="node1" presStyleIdx="2" presStyleCnt="3" custLinFactNeighborX="-583" custLinFactNeighborY="3259">
        <dgm:presLayoutVars>
          <dgm:bulletEnabled val="1"/>
        </dgm:presLayoutVars>
      </dgm:prSet>
      <dgm:spPr/>
      <dgm:t>
        <a:bodyPr/>
        <a:lstStyle/>
        <a:p>
          <a:endParaRPr lang="en-US"/>
        </a:p>
      </dgm:t>
    </dgm:pt>
    <dgm:pt modelId="{FB117380-69AC-4C71-8749-F3391CDD493B}" type="pres">
      <dgm:prSet presAssocID="{60966D3A-875E-4F7F-B376-C9CA95B695F9}" presName="accent_3" presStyleCnt="0"/>
      <dgm:spPr/>
    </dgm:pt>
    <dgm:pt modelId="{82CCC86C-47D6-443C-9FFA-7D49888E4C3B}" type="pres">
      <dgm:prSet presAssocID="{60966D3A-875E-4F7F-B376-C9CA95B695F9}" presName="accentRepeatNode" presStyleLbl="solidFgAcc1" presStyleIdx="2" presStyleCnt="3"/>
      <dgm:spPr/>
    </dgm:pt>
  </dgm:ptLst>
  <dgm:cxnLst>
    <dgm:cxn modelId="{E3D3FCA3-1855-4DB5-868E-7D1DB63A28D9}" type="presOf" srcId="{EC5ABEC3-4D6A-47CB-A88F-A7EA562C98A5}" destId="{89171C92-484C-4CEC-B8ED-6746C3C4C795}" srcOrd="0" destOrd="0" presId="urn:microsoft.com/office/officeart/2008/layout/VerticalCurvedList"/>
    <dgm:cxn modelId="{6E51F9A0-8574-4461-8292-5E82FB8CCE97}" type="presOf" srcId="{5215ADAF-206E-4946-B60E-606498185317}" destId="{B3325040-E237-4782-97A7-84C688C3FAAB}" srcOrd="0" destOrd="0" presId="urn:microsoft.com/office/officeart/2008/layout/VerticalCurvedList"/>
    <dgm:cxn modelId="{85495BB1-5BCE-4E25-B551-27BCEBCB2997}" srcId="{739BADAD-7788-403C-9BDB-62355E61119D}" destId="{60966D3A-875E-4F7F-B376-C9CA95B695F9}" srcOrd="2" destOrd="0" parTransId="{EA44911B-4F70-4CEA-88DD-8F71C28A77F8}" sibTransId="{834D2044-8105-4A11-A3BA-A6D5A244A321}"/>
    <dgm:cxn modelId="{3502B3B9-720D-46C7-9995-4E013B7689AD}" srcId="{739BADAD-7788-403C-9BDB-62355E61119D}" destId="{B91BED21-5865-4853-8407-8192429B423B}" srcOrd="1" destOrd="0" parTransId="{01F36280-515B-4835-BF72-0B6BEFA8734A}" sibTransId="{55C2E09E-AF3A-4BD7-A418-944D2948C23D}"/>
    <dgm:cxn modelId="{D0E6B6DC-2452-4F3E-BF5D-0C343E9E3A1D}" srcId="{739BADAD-7788-403C-9BDB-62355E61119D}" destId="{5215ADAF-206E-4946-B60E-606498185317}" srcOrd="0" destOrd="0" parTransId="{075F675C-6006-4EFD-A647-7F96176415CD}" sibTransId="{EC5ABEC3-4D6A-47CB-A88F-A7EA562C98A5}"/>
    <dgm:cxn modelId="{8966DFCA-B2A4-40A8-A159-052F50237E3F}" type="presOf" srcId="{B91BED21-5865-4853-8407-8192429B423B}" destId="{BE5435E0-1530-4AA5-B43D-017A738365C3}" srcOrd="0" destOrd="0" presId="urn:microsoft.com/office/officeart/2008/layout/VerticalCurvedList"/>
    <dgm:cxn modelId="{7B8783AA-1754-4E3F-B4D4-0D0756A038A7}" type="presOf" srcId="{60966D3A-875E-4F7F-B376-C9CA95B695F9}" destId="{0C798CF1-ADD4-4F6F-85A1-DC8D0AD9E539}" srcOrd="0" destOrd="0" presId="urn:microsoft.com/office/officeart/2008/layout/VerticalCurvedList"/>
    <dgm:cxn modelId="{9925F278-4C95-4C5E-B885-A27C0F460211}" type="presOf" srcId="{739BADAD-7788-403C-9BDB-62355E61119D}" destId="{3CB585C3-D7AD-4EF0-B083-6B0A65A4D4A8}" srcOrd="0" destOrd="0" presId="urn:microsoft.com/office/officeart/2008/layout/VerticalCurvedList"/>
    <dgm:cxn modelId="{4CDA7D23-83AD-45B9-8024-ECAC1CCB0009}" type="presParOf" srcId="{3CB585C3-D7AD-4EF0-B083-6B0A65A4D4A8}" destId="{1B4B7BDA-B70D-4962-B885-BA400ECDA54E}" srcOrd="0" destOrd="0" presId="urn:microsoft.com/office/officeart/2008/layout/VerticalCurvedList"/>
    <dgm:cxn modelId="{AD8C498B-1E9E-4BBE-AF0F-7D0AEA6B7D5F}" type="presParOf" srcId="{1B4B7BDA-B70D-4962-B885-BA400ECDA54E}" destId="{A879AC22-E42F-410C-982C-3F39545E7C16}" srcOrd="0" destOrd="0" presId="urn:microsoft.com/office/officeart/2008/layout/VerticalCurvedList"/>
    <dgm:cxn modelId="{291DA307-6D12-483C-9939-4FF16769D0AF}" type="presParOf" srcId="{A879AC22-E42F-410C-982C-3F39545E7C16}" destId="{1BB85592-0731-4AB4-9EC5-761AB11EE263}" srcOrd="0" destOrd="0" presId="urn:microsoft.com/office/officeart/2008/layout/VerticalCurvedList"/>
    <dgm:cxn modelId="{225C81F6-9F0E-42DF-9359-CD136A01F400}" type="presParOf" srcId="{A879AC22-E42F-410C-982C-3F39545E7C16}" destId="{89171C92-484C-4CEC-B8ED-6746C3C4C795}" srcOrd="1" destOrd="0" presId="urn:microsoft.com/office/officeart/2008/layout/VerticalCurvedList"/>
    <dgm:cxn modelId="{AA111A0F-7961-44C3-A523-3A04E7BF7E0C}" type="presParOf" srcId="{A879AC22-E42F-410C-982C-3F39545E7C16}" destId="{969E8C04-6DD5-42F7-91A1-6B948A473D71}" srcOrd="2" destOrd="0" presId="urn:microsoft.com/office/officeart/2008/layout/VerticalCurvedList"/>
    <dgm:cxn modelId="{2077111D-A7D2-4F09-9109-09442BCC0D49}" type="presParOf" srcId="{A879AC22-E42F-410C-982C-3F39545E7C16}" destId="{54D3FB70-AA7D-4491-B940-6478850CC061}" srcOrd="3" destOrd="0" presId="urn:microsoft.com/office/officeart/2008/layout/VerticalCurvedList"/>
    <dgm:cxn modelId="{9F2F0F21-CD38-455E-99FC-C5B7537A503E}" type="presParOf" srcId="{1B4B7BDA-B70D-4962-B885-BA400ECDA54E}" destId="{B3325040-E237-4782-97A7-84C688C3FAAB}" srcOrd="1" destOrd="0" presId="urn:microsoft.com/office/officeart/2008/layout/VerticalCurvedList"/>
    <dgm:cxn modelId="{822B22D3-50B7-46C6-9C0E-31230819C080}" type="presParOf" srcId="{1B4B7BDA-B70D-4962-B885-BA400ECDA54E}" destId="{16E5C055-7DA0-462B-BCE6-46579404077E}" srcOrd="2" destOrd="0" presId="urn:microsoft.com/office/officeart/2008/layout/VerticalCurvedList"/>
    <dgm:cxn modelId="{C2DF6C55-8855-44E2-993C-53F24A8F1B35}" type="presParOf" srcId="{16E5C055-7DA0-462B-BCE6-46579404077E}" destId="{416BDCC3-2ECF-43CC-8D7B-F714618F344A}" srcOrd="0" destOrd="0" presId="urn:microsoft.com/office/officeart/2008/layout/VerticalCurvedList"/>
    <dgm:cxn modelId="{AA25505C-EEE6-481D-BB59-E2F8DDD2DE43}" type="presParOf" srcId="{1B4B7BDA-B70D-4962-B885-BA400ECDA54E}" destId="{BE5435E0-1530-4AA5-B43D-017A738365C3}" srcOrd="3" destOrd="0" presId="urn:microsoft.com/office/officeart/2008/layout/VerticalCurvedList"/>
    <dgm:cxn modelId="{254EE7FF-46A5-4D7F-B6C4-8F43CE9B2429}" type="presParOf" srcId="{1B4B7BDA-B70D-4962-B885-BA400ECDA54E}" destId="{DF265EAA-0C32-43A7-8A32-B7F7359015A6}" srcOrd="4" destOrd="0" presId="urn:microsoft.com/office/officeart/2008/layout/VerticalCurvedList"/>
    <dgm:cxn modelId="{E199F630-A68F-43A3-AA17-44653F06AF28}" type="presParOf" srcId="{DF265EAA-0C32-43A7-8A32-B7F7359015A6}" destId="{F84A046F-E804-46D4-9005-FA48FABF0396}" srcOrd="0" destOrd="0" presId="urn:microsoft.com/office/officeart/2008/layout/VerticalCurvedList"/>
    <dgm:cxn modelId="{211747E2-A6ED-4897-930D-87460C21CFF6}" type="presParOf" srcId="{1B4B7BDA-B70D-4962-B885-BA400ECDA54E}" destId="{0C798CF1-ADD4-4F6F-85A1-DC8D0AD9E539}" srcOrd="5" destOrd="0" presId="urn:microsoft.com/office/officeart/2008/layout/VerticalCurvedList"/>
    <dgm:cxn modelId="{26388EA1-3E5E-4AA0-BACE-17EA56797CF5}" type="presParOf" srcId="{1B4B7BDA-B70D-4962-B885-BA400ECDA54E}" destId="{FB117380-69AC-4C71-8749-F3391CDD493B}" srcOrd="6" destOrd="0" presId="urn:microsoft.com/office/officeart/2008/layout/VerticalCurvedList"/>
    <dgm:cxn modelId="{CAE43F06-38F1-48B1-959F-D4890AA47828}" type="presParOf" srcId="{FB117380-69AC-4C71-8749-F3391CDD493B}" destId="{82CCC86C-47D6-443C-9FFA-7D49888E4C3B}" srcOrd="0" destOrd="0" presId="urn:microsoft.com/office/officeart/2008/layout/VerticalCurvedList"/>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671309-5D12-4463-BE39-89741342DB93}">
      <dsp:nvSpPr>
        <dsp:cNvPr id="0" name=""/>
        <dsp:cNvSpPr/>
      </dsp:nvSpPr>
      <dsp:spPr>
        <a:xfrm>
          <a:off x="-4798748" y="-735484"/>
          <a:ext cx="5715643" cy="5715643"/>
        </a:xfrm>
        <a:prstGeom prst="blockArc">
          <a:avLst>
            <a:gd name="adj1" fmla="val 18900000"/>
            <a:gd name="adj2" fmla="val 2700000"/>
            <a:gd name="adj3" fmla="val 378"/>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08751A-4DD0-4058-9DB0-45D4C5EC2B21}">
      <dsp:nvSpPr>
        <dsp:cNvPr id="0" name=""/>
        <dsp:cNvSpPr/>
      </dsp:nvSpPr>
      <dsp:spPr>
        <a:xfrm>
          <a:off x="589697" y="424467"/>
          <a:ext cx="4331326" cy="84893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3842" tIns="86360" rIns="86360" bIns="86360" numCol="1" spcCol="1270" anchor="ctr" anchorCtr="0">
          <a:noAutofit/>
        </a:bodyPr>
        <a:lstStyle/>
        <a:p>
          <a:pPr lvl="0" algn="l" defTabSz="1511300">
            <a:lnSpc>
              <a:spcPct val="90000"/>
            </a:lnSpc>
            <a:spcBef>
              <a:spcPct val="0"/>
            </a:spcBef>
            <a:spcAft>
              <a:spcPct val="35000"/>
            </a:spcAft>
          </a:pPr>
          <a:r>
            <a:rPr lang="en-US" sz="3400" kern="1200" dirty="0" smtClean="0"/>
            <a:t>Multi-Pass	</a:t>
          </a:r>
          <a:endParaRPr lang="en-US" sz="3400" kern="1200" dirty="0"/>
        </a:p>
      </dsp:txBody>
      <dsp:txXfrm>
        <a:off x="589697" y="424467"/>
        <a:ext cx="4331326" cy="848935"/>
      </dsp:txXfrm>
    </dsp:sp>
    <dsp:sp modelId="{D3C0EE1D-24F9-475E-A883-D71FF6D14778}">
      <dsp:nvSpPr>
        <dsp:cNvPr id="0" name=""/>
        <dsp:cNvSpPr/>
      </dsp:nvSpPr>
      <dsp:spPr>
        <a:xfrm>
          <a:off x="59112" y="318350"/>
          <a:ext cx="1061168" cy="1061168"/>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5B76ED-6A0B-4EA2-B2CE-BB23C0AA71E6}">
      <dsp:nvSpPr>
        <dsp:cNvPr id="0" name=""/>
        <dsp:cNvSpPr/>
      </dsp:nvSpPr>
      <dsp:spPr>
        <a:xfrm>
          <a:off x="898285" y="1697870"/>
          <a:ext cx="4022738" cy="848935"/>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3842" tIns="86360" rIns="86360" bIns="86360" numCol="1" spcCol="1270" anchor="ctr" anchorCtr="0">
          <a:noAutofit/>
        </a:bodyPr>
        <a:lstStyle/>
        <a:p>
          <a:pPr lvl="0" algn="l" defTabSz="1511300">
            <a:lnSpc>
              <a:spcPct val="90000"/>
            </a:lnSpc>
            <a:spcBef>
              <a:spcPct val="0"/>
            </a:spcBef>
            <a:spcAft>
              <a:spcPct val="35000"/>
            </a:spcAft>
          </a:pPr>
          <a:r>
            <a:rPr lang="en-US" sz="3400" kern="1200" dirty="0" smtClean="0"/>
            <a:t>Geometry Triggers</a:t>
          </a:r>
          <a:endParaRPr lang="en-US" sz="3400" kern="1200" dirty="0"/>
        </a:p>
      </dsp:txBody>
      <dsp:txXfrm>
        <a:off x="898285" y="1697870"/>
        <a:ext cx="4022738" cy="848935"/>
      </dsp:txXfrm>
    </dsp:sp>
    <dsp:sp modelId="{46FC2689-182A-4DE6-B9D6-D226C748BDFB}">
      <dsp:nvSpPr>
        <dsp:cNvPr id="0" name=""/>
        <dsp:cNvSpPr/>
      </dsp:nvSpPr>
      <dsp:spPr>
        <a:xfrm>
          <a:off x="367700" y="1591753"/>
          <a:ext cx="1061168" cy="1061168"/>
        </a:xfrm>
        <a:prstGeom prst="ellipse">
          <a:avLst/>
        </a:prstGeom>
        <a:solidFill>
          <a:schemeClr val="lt1">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sp>
    <dsp:sp modelId="{AC3BDB85-5EC9-4AFA-BF13-DD693C004FAD}">
      <dsp:nvSpPr>
        <dsp:cNvPr id="0" name=""/>
        <dsp:cNvSpPr/>
      </dsp:nvSpPr>
      <dsp:spPr>
        <a:xfrm>
          <a:off x="589697" y="2971272"/>
          <a:ext cx="4331326" cy="848935"/>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3842" tIns="86360" rIns="86360" bIns="86360" numCol="1" spcCol="1270" anchor="ctr" anchorCtr="0">
          <a:noAutofit/>
        </a:bodyPr>
        <a:lstStyle/>
        <a:p>
          <a:pPr lvl="0" algn="l" defTabSz="1511300">
            <a:lnSpc>
              <a:spcPct val="90000"/>
            </a:lnSpc>
            <a:spcBef>
              <a:spcPct val="0"/>
            </a:spcBef>
            <a:spcAft>
              <a:spcPct val="35000"/>
            </a:spcAft>
          </a:pPr>
          <a:r>
            <a:rPr lang="en-US" sz="3400" kern="1200" dirty="0" smtClean="0"/>
            <a:t>Proximity Triggers</a:t>
          </a:r>
          <a:endParaRPr lang="en-US" sz="3400" kern="1200" dirty="0"/>
        </a:p>
      </dsp:txBody>
      <dsp:txXfrm>
        <a:off x="589697" y="2971272"/>
        <a:ext cx="4331326" cy="848935"/>
      </dsp:txXfrm>
    </dsp:sp>
    <dsp:sp modelId="{F3D5F846-9EC4-4910-AC08-0ED40EDEA45E}">
      <dsp:nvSpPr>
        <dsp:cNvPr id="0" name=""/>
        <dsp:cNvSpPr/>
      </dsp:nvSpPr>
      <dsp:spPr>
        <a:xfrm>
          <a:off x="59112" y="2865155"/>
          <a:ext cx="1061168" cy="1061168"/>
        </a:xfrm>
        <a:prstGeom prst="ellipse">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DD7FEB7-F382-494D-8FC7-CDC2F04F002C}">
      <dsp:nvSpPr>
        <dsp:cNvPr id="0" name=""/>
        <dsp:cNvSpPr/>
      </dsp:nvSpPr>
      <dsp:spPr>
        <a:xfrm rot="21300000">
          <a:off x="15764" y="1688981"/>
          <a:ext cx="5105498" cy="584656"/>
        </a:xfrm>
        <a:prstGeom prst="mathMinus">
          <a:avLst/>
        </a:prstGeom>
        <a:gradFill rotWithShape="0">
          <a:gsLst>
            <a:gs pos="0">
              <a:schemeClr val="accent3">
                <a:tint val="40000"/>
                <a:hueOff val="0"/>
                <a:satOff val="0"/>
                <a:lumOff val="0"/>
                <a:alphaOff val="0"/>
                <a:tint val="100000"/>
                <a:shade val="100000"/>
                <a:satMod val="130000"/>
              </a:schemeClr>
            </a:gs>
            <a:gs pos="100000">
              <a:schemeClr val="accent3">
                <a:tint val="4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E99AC1EA-7E74-48B3-AD60-9E29752FCC0F}">
      <dsp:nvSpPr>
        <dsp:cNvPr id="0" name=""/>
        <dsp:cNvSpPr/>
      </dsp:nvSpPr>
      <dsp:spPr>
        <a:xfrm>
          <a:off x="536197" y="445826"/>
          <a:ext cx="1541108" cy="1585047"/>
        </a:xfrm>
        <a:prstGeom prst="downArrow">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5FCD2FD-1044-4A1F-972F-6FE3A7CEBCFF}">
      <dsp:nvSpPr>
        <dsp:cNvPr id="0" name=""/>
        <dsp:cNvSpPr/>
      </dsp:nvSpPr>
      <dsp:spPr>
        <a:xfrm>
          <a:off x="2147162" y="199699"/>
          <a:ext cx="2749797" cy="1664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Decrease measurement time</a:t>
          </a:r>
          <a:endParaRPr lang="en-US" sz="2400" kern="1200" dirty="0"/>
        </a:p>
      </dsp:txBody>
      <dsp:txXfrm>
        <a:off x="2147162" y="199699"/>
        <a:ext cx="2749797" cy="1664299"/>
      </dsp:txXfrm>
    </dsp:sp>
    <dsp:sp modelId="{12A0DD6F-AEFA-4181-A9E1-229BD7253814}">
      <dsp:nvSpPr>
        <dsp:cNvPr id="0" name=""/>
        <dsp:cNvSpPr/>
      </dsp:nvSpPr>
      <dsp:spPr>
        <a:xfrm>
          <a:off x="3533858" y="1952176"/>
          <a:ext cx="1541108" cy="1585047"/>
        </a:xfrm>
        <a:prstGeom prst="upArrow">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A6BBA9A-C745-476B-ADE7-074895C0B65B}">
      <dsp:nvSpPr>
        <dsp:cNvPr id="0" name=""/>
        <dsp:cNvSpPr/>
      </dsp:nvSpPr>
      <dsp:spPr>
        <a:xfrm>
          <a:off x="-196875" y="2298319"/>
          <a:ext cx="4702804" cy="1664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Increase simplicity of locating </a:t>
          </a:r>
        </a:p>
        <a:p>
          <a:pPr lvl="0" algn="ctr" defTabSz="889000">
            <a:lnSpc>
              <a:spcPct val="90000"/>
            </a:lnSpc>
            <a:spcBef>
              <a:spcPct val="0"/>
            </a:spcBef>
            <a:spcAft>
              <a:spcPct val="35000"/>
            </a:spcAft>
          </a:pPr>
          <a:r>
            <a:rPr lang="en-US" sz="2000" kern="1200" dirty="0" smtClean="0"/>
            <a:t>precise measurements</a:t>
          </a:r>
          <a:endParaRPr lang="en-US" sz="2000" kern="1200" dirty="0"/>
        </a:p>
      </dsp:txBody>
      <dsp:txXfrm>
        <a:off x="-196875" y="2298319"/>
        <a:ext cx="4702804" cy="166429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0.18367</cdr:x>
      <cdr:y>0.38741</cdr:y>
    </cdr:from>
    <cdr:to>
      <cdr:x>0.26128</cdr:x>
      <cdr:y>0.48425</cdr:y>
    </cdr:to>
    <cdr:sp macro="" textlink="">
      <cdr:nvSpPr>
        <cdr:cNvPr id="2" name="Rectangle 1"/>
        <cdr:cNvSpPr/>
      </cdr:nvSpPr>
      <cdr:spPr>
        <a:xfrm xmlns:a="http://schemas.openxmlformats.org/drawingml/2006/main">
          <a:off x="1336062" y="1846729"/>
          <a:ext cx="564578" cy="461665"/>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scene3d>
            <a:camera prst="orthographicFront"/>
            <a:lightRig rig="soft" dir="t">
              <a:rot lat="0" lon="0" rev="15600000"/>
            </a:lightRig>
          </a:scene3d>
          <a:sp3d extrusionH="57150" prstMaterial="softEdge">
            <a:bevelT w="25400" h="38100"/>
          </a:sp3d>
        </a:bodyPr>
        <a:lstStyle xmlns:a="http://schemas.openxmlformats.org/drawingml/2006/main"/>
        <a:p xmlns:a="http://schemas.openxmlformats.org/drawingml/2006/main">
          <a:pPr algn="ctr"/>
          <a:r>
            <a:rPr lang="en-US" sz="2400" b="1" cap="none" spc="0" dirty="0" smtClean="0">
              <a:ln/>
              <a:solidFill>
                <a:srgbClr val="002060"/>
              </a:solidFill>
              <a:effectLst/>
              <a:latin typeface="Oswald Regular" panose="020B0604020202020204" charset="0"/>
            </a:rPr>
            <a:t>6.5</a:t>
          </a:r>
          <a:endParaRPr lang="en-US" sz="2400" b="1" cap="none" spc="0" dirty="0">
            <a:ln/>
            <a:solidFill>
              <a:srgbClr val="002060"/>
            </a:solidFill>
            <a:effectLst/>
            <a:latin typeface="Oswald Regular" panose="020B0604020202020204" charset="0"/>
          </a:endParaRPr>
        </a:p>
      </cdr:txBody>
    </cdr:sp>
  </cdr:relSizeAnchor>
  <cdr:relSizeAnchor xmlns:cdr="http://schemas.openxmlformats.org/drawingml/2006/chartDrawing">
    <cdr:from>
      <cdr:x>0.40327</cdr:x>
      <cdr:y>0.23201</cdr:y>
    </cdr:from>
    <cdr:to>
      <cdr:x>0.48154</cdr:x>
      <cdr:y>0.32886</cdr:y>
    </cdr:to>
    <cdr:sp macro="" textlink="">
      <cdr:nvSpPr>
        <cdr:cNvPr id="3" name="Rectangle 2"/>
        <cdr:cNvSpPr/>
      </cdr:nvSpPr>
      <cdr:spPr>
        <a:xfrm xmlns:a="http://schemas.openxmlformats.org/drawingml/2006/main">
          <a:off x="2933479" y="1105960"/>
          <a:ext cx="569387" cy="461665"/>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scene3d>
            <a:camera prst="orthographicFront"/>
            <a:lightRig rig="soft" dir="t">
              <a:rot lat="0" lon="0" rev="15600000"/>
            </a:lightRig>
          </a:scene3d>
          <a:sp3d extrusionH="57150" prstMaterial="softEdge">
            <a:bevelT w="25400" h="38100"/>
          </a:sp3d>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cap="none" spc="0" dirty="0" smtClean="0">
              <a:ln/>
              <a:solidFill>
                <a:srgbClr val="002060"/>
              </a:solidFill>
              <a:effectLst/>
              <a:latin typeface="Oswald Regular" panose="020B0604020202020204" charset="0"/>
            </a:rPr>
            <a:t>9.6</a:t>
          </a:r>
          <a:endParaRPr lang="en-US" sz="2400" b="1" cap="none" spc="0" dirty="0">
            <a:ln/>
            <a:solidFill>
              <a:srgbClr val="002060"/>
            </a:solidFill>
            <a:effectLst/>
            <a:latin typeface="Oswald Regular" panose="020B0604020202020204" charset="0"/>
          </a:endParaRPr>
        </a:p>
      </cdr:txBody>
    </cdr:sp>
  </cdr:relSizeAnchor>
  <cdr:relSizeAnchor xmlns:cdr="http://schemas.openxmlformats.org/drawingml/2006/chartDrawing">
    <cdr:from>
      <cdr:x>0.61771</cdr:x>
      <cdr:y>0.08428</cdr:y>
    </cdr:from>
    <cdr:to>
      <cdr:x>0.69862</cdr:x>
      <cdr:y>0.18113</cdr:y>
    </cdr:to>
    <cdr:sp macro="" textlink="">
      <cdr:nvSpPr>
        <cdr:cNvPr id="4" name="Rectangle 3"/>
        <cdr:cNvSpPr/>
      </cdr:nvSpPr>
      <cdr:spPr>
        <a:xfrm xmlns:a="http://schemas.openxmlformats.org/drawingml/2006/main">
          <a:off x="4493354" y="414169"/>
          <a:ext cx="588623" cy="475923"/>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scene3d>
            <a:camera prst="orthographicFront"/>
            <a:lightRig rig="soft" dir="t">
              <a:rot lat="0" lon="0" rev="15600000"/>
            </a:lightRig>
          </a:scene3d>
          <a:sp3d extrusionH="57150" prstMaterial="softEdge">
            <a:bevelT w="25400" h="38100"/>
          </a:sp3d>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cap="none" spc="0" dirty="0" smtClean="0">
              <a:ln/>
              <a:solidFill>
                <a:srgbClr val="002060"/>
              </a:solidFill>
              <a:effectLst/>
              <a:latin typeface="Oswald Regular" panose="020B0604020202020204" charset="0"/>
            </a:rPr>
            <a:t>13.1</a:t>
          </a:r>
          <a:endParaRPr lang="en-US" sz="2400" b="1" cap="none" spc="0" dirty="0">
            <a:ln/>
            <a:solidFill>
              <a:srgbClr val="002060"/>
            </a:solidFill>
            <a:effectLst/>
            <a:latin typeface="Oswald Regular" panose="020B0604020202020204" charset="0"/>
          </a:endParaRPr>
        </a:p>
      </cdr:txBody>
    </cdr:sp>
  </cdr:relSizeAnchor>
  <cdr:relSizeAnchor xmlns:cdr="http://schemas.openxmlformats.org/drawingml/2006/chartDrawing">
    <cdr:from>
      <cdr:x>0.8426</cdr:x>
      <cdr:y>0.68553</cdr:y>
    </cdr:from>
    <cdr:to>
      <cdr:x>0.89774</cdr:x>
      <cdr:y>0.78238</cdr:y>
    </cdr:to>
    <cdr:sp macro="" textlink="">
      <cdr:nvSpPr>
        <cdr:cNvPr id="5" name="Rectangle 4"/>
        <cdr:cNvSpPr/>
      </cdr:nvSpPr>
      <cdr:spPr>
        <a:xfrm xmlns:a="http://schemas.openxmlformats.org/drawingml/2006/main">
          <a:off x="6129325" y="3267869"/>
          <a:ext cx="401072" cy="461665"/>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scene3d>
            <a:camera prst="orthographicFront"/>
            <a:lightRig rig="soft" dir="t">
              <a:rot lat="0" lon="0" rev="15600000"/>
            </a:lightRig>
          </a:scene3d>
          <a:sp3d extrusionH="57150" prstMaterial="softEdge">
            <a:bevelT w="25400" h="38100"/>
          </a:sp3d>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cap="none" spc="0" dirty="0" smtClean="0">
              <a:ln/>
              <a:solidFill>
                <a:srgbClr val="002060"/>
              </a:solidFill>
              <a:effectLst/>
              <a:latin typeface="Oswald Regular" panose="020B0604020202020204" charset="0"/>
            </a:rPr>
            <a:t>.5</a:t>
          </a:r>
          <a:endParaRPr lang="en-US" sz="2400" b="1" cap="none" spc="0" dirty="0">
            <a:ln/>
            <a:solidFill>
              <a:srgbClr val="002060"/>
            </a:solidFill>
            <a:effectLst/>
            <a:latin typeface="Oswald Regular" panose="020B060402020202020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866801B4-10E3-4821-8050-8E9A86C21F17}" type="datetimeFigureOut">
              <a:rPr lang="en-US" smtClean="0"/>
              <a:pPr/>
              <a:t>4/24/2015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6D576714-4B53-496E-9988-9E1777460CB3}" type="slidenum">
              <a:rPr lang="en-US" smtClean="0"/>
              <a:pPr/>
              <a:t>‹#›</a:t>
            </a:fld>
            <a:endParaRPr lang="en-US"/>
          </a:p>
        </p:txBody>
      </p:sp>
    </p:spTree>
    <p:extLst>
      <p:ext uri="{BB962C8B-B14F-4D97-AF65-F5344CB8AC3E}">
        <p14:creationId xmlns:p14="http://schemas.microsoft.com/office/powerpoint/2010/main" xmlns="" val="2546496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3052EC2F-FAF6-5F46-B5DF-EAC4E2A6687B}" type="datetimeFigureOut">
              <a:rPr lang="en-US" smtClean="0"/>
              <a:pPr/>
              <a:t>4/24/2015</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7F3A1243-00B4-F04C-9060-9BD25731BC65}" type="slidenum">
              <a:rPr lang="en-US" smtClean="0"/>
              <a:pPr/>
              <a:t>‹#›</a:t>
            </a:fld>
            <a:endParaRPr lang="en-US"/>
          </a:p>
        </p:txBody>
      </p:sp>
    </p:spTree>
    <p:extLst>
      <p:ext uri="{BB962C8B-B14F-4D97-AF65-F5344CB8AC3E}">
        <p14:creationId xmlns:p14="http://schemas.microsoft.com/office/powerpoint/2010/main" xmlns="" val="30318831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and Introduction</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1</a:t>
            </a:fld>
            <a:endParaRPr lang="en-US"/>
          </a:p>
        </p:txBody>
      </p:sp>
    </p:spTree>
    <p:extLst>
      <p:ext uri="{BB962C8B-B14F-4D97-AF65-F5344CB8AC3E}">
        <p14:creationId xmlns:p14="http://schemas.microsoft.com/office/powerpoint/2010/main" xmlns="" val="3418808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10</a:t>
            </a:fld>
            <a:endParaRPr lang="en-US"/>
          </a:p>
        </p:txBody>
      </p:sp>
    </p:spTree>
    <p:extLst>
      <p:ext uri="{BB962C8B-B14F-4D97-AF65-F5344CB8AC3E}">
        <p14:creationId xmlns:p14="http://schemas.microsoft.com/office/powerpoint/2010/main" xmlns="" val="792236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great way to evaluate a curved part is to lay out a grid across the part and measure at each point on the grid. Doing this by hand with a watch window is time consuming, but you can make it easier by integrating a proximity triggered auto measure routine.  To do so, build a grid of points on your part at the density you would like to use, then use </a:t>
            </a:r>
            <a:r>
              <a:rPr lang="en-US" b="1" i="1" dirty="0" smtClean="0"/>
              <a:t>Construct&gt;Points&gt;Layout&gt;Grid by Distance</a:t>
            </a:r>
            <a:r>
              <a:rPr lang="en-US" dirty="0" smtClean="0"/>
              <a:t> overlaying your curved part.</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xmlns="" val="1991911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project those points down onto the part using </a:t>
            </a:r>
            <a:r>
              <a:rPr lang="en-US" b="1" i="1" dirty="0" smtClean="0"/>
              <a:t>Construct&gt;Points&gt;Project Points to&gt;Objects&gt;Relative to Coordinate Axes&gt;Parallel to WCF Axis.  </a:t>
            </a:r>
            <a:r>
              <a:rPr lang="en-US" dirty="0" smtClean="0"/>
              <a:t>This will build a perfect XY grid of points projected onto the CAD model, which can be used to trigger measurements when a probe gets close.</a:t>
            </a:r>
          </a:p>
          <a:p>
            <a:endParaRPr lang="en-US" b="0" dirty="0" smtClean="0"/>
          </a:p>
          <a:p>
            <a:r>
              <a:rPr lang="en-US" b="0" dirty="0" smtClean="0"/>
              <a:t>(Target</a:t>
            </a:r>
            <a:r>
              <a:rPr lang="en-US" b="0" baseline="0" dirty="0" smtClean="0"/>
              <a:t> icon radius has been increased for visual)</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xmlns="" val="1578556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Occasionally, irregularities in a part can make it hard to get close enough to a nominal point to trigger a measurement.  To avoid this problem, build a vector group from these grid points by going to </a:t>
            </a:r>
            <a:r>
              <a:rPr lang="en-US" b="1" i="1" dirty="0" smtClean="0"/>
              <a:t>Query&gt;Points to Objects </a:t>
            </a:r>
            <a:r>
              <a:rPr lang="en-US" dirty="0" smtClean="0"/>
              <a:t>and overriding the probe offset to -1.  This will create a uniform set of vectors at each point location with normalized vectors extending outward from it.  You can then use the vectors to trigger your measurements rather than the points.  This allows you to trigger measurements when you get within a proximity to the vector axis, eliminating any issues of getting close enough to the points you want to measure.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xmlns="" val="2319637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are</a:t>
            </a:r>
            <a:r>
              <a:rPr lang="en-US" baseline="0" dirty="0" smtClean="0"/>
              <a:t> ready to begin the measurement routine, you can select Instrument&gt;Automatic Measurement&gt;Auto-Correspond to Proximity Trigger&gt;Vectors. </a:t>
            </a:r>
            <a:r>
              <a:rPr lang="en-US" dirty="0" smtClean="0"/>
              <a:t>The proximity trigger zone for vectors is defined as a cylindrical region with a length equal to the </a:t>
            </a:r>
            <a:r>
              <a:rPr lang="en-US" b="1" i="1" dirty="0" smtClean="0"/>
              <a:t>Point Distance Threshold</a:t>
            </a:r>
            <a:r>
              <a:rPr lang="en-US" dirty="0" smtClean="0"/>
              <a:t> and the width equal to the </a:t>
            </a:r>
            <a:r>
              <a:rPr lang="en-US" b="1" i="1" dirty="0" smtClean="0"/>
              <a:t>Vector Axis Threshold</a:t>
            </a:r>
            <a:r>
              <a:rPr lang="en-US" dirty="0" smtClean="0"/>
              <a:t>.  Fine control of both the length and width of the trigger allows you to precisely trigger points, even in tight regions or slots between adjacent CAD surfaces.</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xmlns="" val="1172245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routine starts, you can simply run a probe over the part and it will automatically trigger measurements for specific locations every time you get within the trigger distance threshold.  Ticking off points’ locations as you go keeps track of points that have been measured and those that still need to be taken.  Once the majority of the points have been measured, you can bring up a Graphical Guide window that will help you navigate precisely to the remaining locations, finishing a precise grid measurement of a part. </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15</a:t>
            </a:fld>
            <a:endParaRPr lang="en-US"/>
          </a:p>
        </p:txBody>
      </p:sp>
    </p:spTree>
    <p:extLst>
      <p:ext uri="{BB962C8B-B14F-4D97-AF65-F5344CB8AC3E}">
        <p14:creationId xmlns:p14="http://schemas.microsoft.com/office/powerpoint/2010/main" xmlns="" val="343855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a:t>
            </a:r>
            <a:r>
              <a:rPr lang="en-US" b="0" baseline="0" dirty="0" smtClean="0"/>
              <a:t> demo will show auto-proximity trigger measurements using vectors on a curved part.</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xmlns="" val="528977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Geometry Triggered Points</a:t>
            </a:r>
            <a:r>
              <a:rPr lang="en-US" dirty="0" smtClean="0"/>
              <a:t> available in both the tracker interface and arm interface provide not only a unique measurement tool, but also a sophisticated way to layout geometry in a symmetrical manner. </a:t>
            </a:r>
          </a:p>
          <a:p>
            <a:r>
              <a:rPr lang="en-US" dirty="0" smtClean="0"/>
              <a:t>The idea behind Geometry Triggers is that the instrument is placed in a continual point scan measurement mode.  The current position of the probe is monitored and points are only sent to SA when the probe crosses predefined trigger geometry.  The simplest case is a series of planes laid out along an axis down a part.  With these planes defined, you can scrub your part with the probe and get clean cross-section measurement divided evenly in separate point groups for each plane. </a:t>
            </a:r>
          </a:p>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17</a:t>
            </a:fld>
            <a:endParaRPr lang="en-US"/>
          </a:p>
        </p:txBody>
      </p:sp>
    </p:spTree>
    <p:extLst>
      <p:ext uri="{BB962C8B-B14F-4D97-AF65-F5344CB8AC3E}">
        <p14:creationId xmlns:p14="http://schemas.microsoft.com/office/powerpoint/2010/main" xmlns="" val="916359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same concept can be applied to planes laid out radially or cylinders laid out in concentric rings.</a:t>
            </a:r>
          </a:p>
          <a:p>
            <a:endParaRPr lang="en-US" dirty="0" smtClean="0"/>
          </a:p>
          <a:p>
            <a:r>
              <a:rPr lang="en-US" dirty="0" smtClean="0"/>
              <a:t>Simply</a:t>
            </a:r>
            <a:r>
              <a:rPr lang="en-US" baseline="0" dirty="0" smtClean="0"/>
              <a:t> select the Measurement Profile Geometry Triggered Pts. and select the Geometry Triggers column in the </a:t>
            </a:r>
            <a:r>
              <a:rPr lang="en-US" baseline="0" dirty="0" err="1" smtClean="0"/>
              <a:t>Acquisiton</a:t>
            </a:r>
            <a:r>
              <a:rPr lang="en-US" baseline="0" dirty="0" smtClean="0"/>
              <a:t> Mode. </a:t>
            </a:r>
          </a:p>
          <a:p>
            <a:endParaRPr lang="en-US" baseline="0" dirty="0" smtClean="0"/>
          </a:p>
          <a:p>
            <a:r>
              <a:rPr lang="en-US" baseline="0" dirty="0" smtClean="0"/>
              <a:t>This will display the Make Geometry Crossing Triggers dialog. Select the type of triggers you would like to set (Planes or cylinders). This slide shows the </a:t>
            </a:r>
            <a:r>
              <a:rPr lang="en-US" baseline="0" dirty="0" err="1" smtClean="0"/>
              <a:t>cylindric</a:t>
            </a:r>
            <a:r>
              <a:rPr lang="en-US" baseline="0" dirty="0" smtClean="0"/>
              <a:t> plane parameters. </a:t>
            </a:r>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pPr/>
              <a:t>18</a:t>
            </a:fld>
            <a:endParaRPr lang="en-US"/>
          </a:p>
        </p:txBody>
      </p:sp>
    </p:spTree>
    <p:extLst>
      <p:ext uri="{BB962C8B-B14F-4D97-AF65-F5344CB8AC3E}">
        <p14:creationId xmlns:p14="http://schemas.microsoft.com/office/powerpoint/2010/main" xmlns="" val="1388269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slide</a:t>
            </a:r>
            <a:r>
              <a:rPr lang="en-US" baseline="0" dirty="0" smtClean="0"/>
              <a:t> shows the Concentric Cylinder parameters.</a:t>
            </a:r>
          </a:p>
          <a:p>
            <a:endParaRPr lang="en-US" baseline="0" dirty="0" smtClean="0"/>
          </a:p>
          <a:p>
            <a:r>
              <a:rPr lang="en-US" dirty="0" smtClean="0"/>
              <a:t>The hidden advantage to this profile is that it provides an easy to way to build geometry in SA.  If you ever need to lay out a series of planes or cylinders at regular intervals, there is no better way to build them than to use Geometry Triggers Profile to define the geometry within it.  By clicking the </a:t>
            </a:r>
            <a:r>
              <a:rPr lang="en-US" b="1" i="1" dirty="0" smtClean="0"/>
              <a:t>Draw In SA</a:t>
            </a:r>
            <a:r>
              <a:rPr lang="en-US" dirty="0" smtClean="0"/>
              <a:t> button, this geometry is sent to SA and can be used for a variety of applications.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19</a:t>
            </a:fld>
            <a:endParaRPr lang="en-US"/>
          </a:p>
        </p:txBody>
      </p:sp>
    </p:spTree>
    <p:extLst>
      <p:ext uri="{BB962C8B-B14F-4D97-AF65-F5344CB8AC3E}">
        <p14:creationId xmlns:p14="http://schemas.microsoft.com/office/powerpoint/2010/main" xmlns="" val="63064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Topics to be discussed</a:t>
            </a:r>
            <a:r>
              <a:rPr lang="en-US" baseline="0" dirty="0" smtClean="0"/>
              <a:t> with a few minutes at the end for Q&amp;A. </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2</a:t>
            </a:fld>
            <a:endParaRPr lang="en-US"/>
          </a:p>
        </p:txBody>
      </p:sp>
    </p:spTree>
    <p:extLst>
      <p:ext uri="{BB962C8B-B14F-4D97-AF65-F5344CB8AC3E}">
        <p14:creationId xmlns:p14="http://schemas.microsoft.com/office/powerpoint/2010/main" xmlns="" val="609103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Interpolate means that even if a point may not have been measured directly on a cross section, a point will still be placed</a:t>
            </a:r>
            <a:r>
              <a:rPr lang="en-US" baseline="0" dirty="0" smtClean="0"/>
              <a:t> on the cross section.</a:t>
            </a:r>
          </a:p>
          <a:p>
            <a:endParaRPr lang="en-US" baseline="0" dirty="0" smtClean="0"/>
          </a:p>
          <a:p>
            <a:r>
              <a:rPr lang="en-US" baseline="0" dirty="0" smtClean="0"/>
              <a:t>Closest Point means that the closest point measured near the cross section will be used, so in other words, it will use a raw measurement. </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xmlns="" val="3210014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also important to note the ways in which SA can group the output points. There is a section at the bottom of the Geometry Triggers dialog titled “Outpoint Point Grouping”. By default, this option is checked, which means that it will group each trigger separately..</a:t>
            </a:r>
          </a:p>
          <a:p>
            <a:endParaRPr lang="en-US" baseline="0" dirty="0" smtClean="0"/>
          </a:p>
          <a:p>
            <a:r>
              <a:rPr lang="en-US" baseline="0" dirty="0" smtClean="0"/>
              <a:t>[CLICK] as you can see here in the tree. All of the points for each trigger are grouped together, but in separate point groups and they take the name of the geometry.</a:t>
            </a:r>
          </a:p>
          <a:p>
            <a:endParaRPr lang="en-US" baseline="0" dirty="0" smtClean="0"/>
          </a:p>
          <a:p>
            <a:r>
              <a:rPr lang="en-US" baseline="0" dirty="0" smtClean="0"/>
              <a:t>If you wish to group all of the points in the same point group, then make sure this option is unchecked before you begin measuring.</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xmlns="" val="1233577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 demo will show cross-sections on the hydroplane</a:t>
            </a:r>
            <a:r>
              <a:rPr lang="en-US" b="0" baseline="0" dirty="0" smtClean="0"/>
              <a:t> using planes laid out along the X axis.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xmlns="" val="2691121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You</a:t>
            </a:r>
            <a:r>
              <a:rPr lang="en-US" b="0" baseline="0" dirty="0" smtClean="0"/>
              <a:t> probably already know that relationships are similar to queries in that they provide a deviation from one point, group, or object to another. There are many to choose from such as:</a:t>
            </a:r>
          </a:p>
          <a:p>
            <a:endParaRPr lang="en-US" b="0" baseline="0" dirty="0" smtClean="0"/>
          </a:p>
          <a:p>
            <a:r>
              <a:rPr lang="en-US" b="0" baseline="0" dirty="0" smtClean="0"/>
              <a:t>[CLICK] Point to Point</a:t>
            </a:r>
          </a:p>
          <a:p>
            <a:r>
              <a:rPr lang="en-US" b="0" baseline="0" dirty="0" smtClean="0"/>
              <a:t>[CLICK] Point to Object </a:t>
            </a:r>
          </a:p>
          <a:p>
            <a:pPr defTabSz="465887">
              <a:defRPr/>
            </a:pPr>
            <a:r>
              <a:rPr lang="en-US" b="0" baseline="0" dirty="0" smtClean="0"/>
              <a:t>[CLICK] Object to Object Direction</a:t>
            </a:r>
          </a:p>
          <a:p>
            <a:r>
              <a:rPr lang="en-US" b="0" baseline="0" dirty="0" smtClean="0"/>
              <a:t>[CLICK] Points to Object</a:t>
            </a:r>
          </a:p>
          <a:p>
            <a:r>
              <a:rPr lang="en-US" b="0" baseline="0" dirty="0" smtClean="0"/>
              <a:t>[CLICK] Frame to Frame</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xmlns="" val="1620604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0" dirty="0" smtClean="0"/>
              <a:t>You</a:t>
            </a:r>
            <a:r>
              <a:rPr lang="en-US" b="0" baseline="0" dirty="0" smtClean="0"/>
              <a:t> also probably know that relationship optimization is the capability to find a position in space where you can no longer move the instrument and reduce the overall distance of your points to the object. </a:t>
            </a:r>
            <a:endParaRPr lang="en-US" b="0" dirty="0" smtClean="0"/>
          </a:p>
          <a:p>
            <a:endParaRPr lang="en-US" b="0" baseline="0" dirty="0" smtClean="0"/>
          </a:p>
          <a:p>
            <a:r>
              <a:rPr lang="en-US" b="0" baseline="0" dirty="0" smtClean="0"/>
              <a:t>[CLICK] If the object, such as a CAD model, is located in the global coordinate system, but the points are not, these relationships (or distance measurements) can be used to move the instrument so that the instrument’s coordinate frame is aligned with the larger coordinate system. </a:t>
            </a:r>
          </a:p>
          <a:p>
            <a:endParaRPr lang="en-US" b="0" baseline="0" dirty="0" smtClean="0"/>
          </a:p>
          <a:p>
            <a:r>
              <a:rPr lang="en-US" b="0" baseline="0" dirty="0" smtClean="0"/>
              <a:t>This probably sounds like classic surface fitting to you, but relationships have so much more functionality than that.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xmlns="" val="1532236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Relationships can be built before or after you make your</a:t>
            </a:r>
            <a:r>
              <a:rPr lang="en-US" b="0" baseline="0" dirty="0" smtClean="0"/>
              <a:t> measurements. Using the Relationships tab in the Toolkit bar, you can quickly build a relationship,</a:t>
            </a:r>
          </a:p>
          <a:p>
            <a:endParaRPr lang="en-US" b="0" baseline="0" dirty="0" smtClean="0"/>
          </a:p>
          <a:p>
            <a:r>
              <a:rPr lang="en-US" b="0" baseline="0" dirty="0" smtClean="0"/>
              <a:t>[CLICK] and then trap measurements by double-clicking on the relationship in the inspection tab. </a:t>
            </a:r>
          </a:p>
          <a:p>
            <a:endParaRPr lang="en-US" b="0" baseline="0" dirty="0" smtClean="0"/>
          </a:p>
          <a:p>
            <a:r>
              <a:rPr lang="en-US" b="0" baseline="0" dirty="0" smtClean="0"/>
              <a:t>Alternatively, you can right-click on the relationship in the tree and select Associate Data, and then select the points or groups you want to use in the relationship.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xmlns="" val="192842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There’s so much more than just building relationships and minimizing them.</a:t>
            </a:r>
            <a:r>
              <a:rPr lang="en-US" b="0" baseline="0" dirty="0" smtClean="0"/>
              <a:t> There are several properties that we are going to discuss and they are:</a:t>
            </a:r>
          </a:p>
          <a:p>
            <a:endParaRPr lang="en-US" b="0" baseline="0" dirty="0" smtClean="0"/>
          </a:p>
          <a:p>
            <a:r>
              <a:rPr lang="en-US" b="0" baseline="0" dirty="0" smtClean="0"/>
              <a:t>The ability to turn on auto-vectors which give you a magnified visual of your deviation as the relationship is minimized.</a:t>
            </a:r>
          </a:p>
          <a:p>
            <a:endParaRPr lang="en-US" b="0" baseline="0" dirty="0" smtClean="0"/>
          </a:p>
          <a:p>
            <a:r>
              <a:rPr lang="en-US" b="0" baseline="0" dirty="0" smtClean="0"/>
              <a:t>[CLICK] Outlier Rejection: having stray points or accidental measurements automatically ignored.</a:t>
            </a:r>
          </a:p>
          <a:p>
            <a:endParaRPr lang="en-US" b="0" baseline="0" dirty="0" smtClean="0"/>
          </a:p>
          <a:p>
            <a:r>
              <a:rPr lang="en-US" b="0" baseline="0" dirty="0" smtClean="0"/>
              <a:t>[CLICK] Fit Weight: weighing relationships based on the number of points in each and tolerance widths.</a:t>
            </a:r>
          </a:p>
          <a:p>
            <a:endParaRPr lang="en-US" b="0" baseline="0" dirty="0" smtClean="0"/>
          </a:p>
          <a:p>
            <a:r>
              <a:rPr lang="en-US" b="0" baseline="0" dirty="0" smtClean="0"/>
              <a:t>[CLICK] Degrees of Freedom: constraining degrees of freedom between iterations. </a:t>
            </a:r>
          </a:p>
          <a:p>
            <a:endParaRPr lang="en-US" b="0" baseline="0" dirty="0" smtClean="0"/>
          </a:p>
          <a:p>
            <a:r>
              <a:rPr lang="en-US" b="0" baseline="0" dirty="0" smtClean="0"/>
              <a:t>[CLICK] Fit Constraints: forcing a fit between specified limits.</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xmlns="" val="3555709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If you have either a points or groups-to-objects</a:t>
            </a:r>
            <a:r>
              <a:rPr lang="en-US" b="0" baseline="0" dirty="0" smtClean="0"/>
              <a:t> relationship, you can right-click on the relationship in the tree, go to the relationship properties, and turn on Automatic Vector Group. </a:t>
            </a:r>
          </a:p>
          <a:p>
            <a:endParaRPr lang="en-US" b="0" baseline="0" dirty="0" smtClean="0"/>
          </a:p>
          <a:p>
            <a:r>
              <a:rPr lang="en-US" b="0" baseline="0" dirty="0" smtClean="0"/>
              <a:t>This vector group will update continuously as you move your instrument or take additional measurements, and it will give you a magnified visual indicator of the distance each measured point is from the part.</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xmlns="" val="1448613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Stray</a:t>
            </a:r>
            <a:r>
              <a:rPr lang="en-US" b="0" baseline="0" dirty="0" smtClean="0"/>
              <a:t> points such as accidental measurements can cause your deviations to be considerably higher than normal. </a:t>
            </a:r>
          </a:p>
          <a:p>
            <a:endParaRPr lang="en-US" b="0" baseline="0" dirty="0" smtClean="0"/>
          </a:p>
          <a:p>
            <a:r>
              <a:rPr lang="en-US" b="0" baseline="0" dirty="0" smtClean="0"/>
              <a:t>[Click] </a:t>
            </a:r>
            <a:r>
              <a:rPr lang="en-US" b="0" dirty="0" smtClean="0"/>
              <a:t>Under the fit setting</a:t>
            </a:r>
            <a:r>
              <a:rPr lang="en-US" b="0" baseline="0" dirty="0" smtClean="0"/>
              <a:t> for the relationship, there is an option to turn on Outlier Rejection, which automatically removes outliers from your data set. </a:t>
            </a:r>
          </a:p>
          <a:p>
            <a:endParaRPr lang="en-US" b="0" baseline="0" dirty="0" smtClean="0"/>
          </a:p>
          <a:p>
            <a:r>
              <a:rPr lang="en-US" b="0" baseline="0" dirty="0" smtClean="0"/>
              <a:t>[CLICK] Once activated, points that are beyond a predefined high and low tolerance will be excluded from the fit solution so they don’t throw off your fit. [CLICK]</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xmlns="" val="539180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With SA Ultimate, you have even more options at</a:t>
            </a:r>
            <a:r>
              <a:rPr lang="en-US" b="0" baseline="0" dirty="0" smtClean="0"/>
              <a:t> your disposal for relationship fitting. [CLICK] You can build multiple relationships and evaluate them all at the same time. SA provides a number of useful ways to determine which relationships have the most influence on the resulting fit. </a:t>
            </a:r>
          </a:p>
          <a:p>
            <a:endParaRPr lang="en-US" b="0" baseline="0" dirty="0" smtClean="0"/>
          </a:p>
          <a:p>
            <a:r>
              <a:rPr lang="en-US" b="0" baseline="0" dirty="0" smtClean="0"/>
              <a:t>[CLICK] The influence of each relationship is determined by the Fit Weight. By default, each point in each relationship has the same influence on the fit (just as if you were fitting all the points to the model at the same time in a single relationship). </a:t>
            </a:r>
          </a:p>
          <a:p>
            <a:endParaRPr lang="en-US" b="0" baseline="0" dirty="0" smtClean="0"/>
          </a:p>
          <a:p>
            <a:r>
              <a:rPr lang="en-US" b="0" baseline="0" dirty="0" smtClean="0"/>
              <a:t>[CLICK] If you want each relationship to have the same influence on the fit, regardless of the number of points in the relationship, use the Normalize Weighting button on the top of the Minimize Relationships dialog. </a:t>
            </a:r>
          </a:p>
          <a:p>
            <a:endParaRPr lang="en-US" b="0" baseline="0" dirty="0" smtClean="0"/>
          </a:p>
          <a:p>
            <a:r>
              <a:rPr lang="en-US" b="0" baseline="0" dirty="0" smtClean="0"/>
              <a:t>[CLICK] This gives you the ability to normalize based on the number of relationships, the combination of the number of relationships and their assigned tolerances, or simply by the number of measurements. </a:t>
            </a:r>
          </a:p>
          <a:p>
            <a:endParaRPr lang="en-US" b="0" baseline="0" dirty="0" smtClean="0"/>
          </a:p>
          <a:p>
            <a:r>
              <a:rPr lang="en-US" b="0" baseline="0" dirty="0" smtClean="0"/>
              <a:t>[CLICK] You can now see here that each relationship now has an equal influence in the fit, regardless of the number of points.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xmlns="" val="2696027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SA’s auto measure capabilities, users can save a great deal of time during measurement. Here are a few easy shortcuts that will help you accelerate measurement processes as well as simplify the process of locating measurements precisely.</a:t>
            </a:r>
          </a:p>
          <a:p>
            <a:endParaRPr lang="en-US" baseline="0"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xmlns="" val="4220221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Just to make sure that you understand that a Fit Weight of 1.0 does not</a:t>
            </a:r>
            <a:r>
              <a:rPr lang="en-US" b="0" baseline="0" dirty="0" smtClean="0"/>
              <a:t> mean that each relationship has the same influence, let’s use two of these relationships from this job as an example. The first relationship is that of the measured holes to the hole centerlines. This relationship has 8 points in it. </a:t>
            </a:r>
          </a:p>
          <a:p>
            <a:endParaRPr lang="en-US" b="0" baseline="0" dirty="0" smtClean="0"/>
          </a:p>
          <a:p>
            <a:r>
              <a:rPr lang="en-US" b="0" baseline="0" dirty="0" smtClean="0"/>
              <a:t>[CLICK] The next relationship is fitting the points measured on the larger face to the CAD model, and it has 24 points in it. </a:t>
            </a:r>
          </a:p>
          <a:p>
            <a:endParaRPr lang="en-US" b="0" baseline="0" dirty="0" smtClean="0"/>
          </a:p>
          <a:p>
            <a:r>
              <a:rPr lang="en-US" b="0" baseline="0" dirty="0" smtClean="0"/>
              <a:t>[CLICK] Although they both have the Fit Weight set to one, the bottom face will have more influence in the fit than the hole centers because it has more points. Three times more points in fact, so it has three times the influence.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xmlns="" val="1924526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Many</a:t>
            </a:r>
            <a:r>
              <a:rPr lang="en-US" b="0" baseline="0" dirty="0" smtClean="0"/>
              <a:t> jobs have different features that have different tolerances, some features being much more </a:t>
            </a:r>
            <a:r>
              <a:rPr lang="en-US" b="0" baseline="0" dirty="0" err="1" smtClean="0"/>
              <a:t>criticial</a:t>
            </a:r>
            <a:r>
              <a:rPr lang="en-US" b="0" baseline="0" dirty="0" smtClean="0"/>
              <a:t> than others. For instance, the hole centers to their respective centerlines may have a tolerance of +/- .002” whereas the surface points may only need to fit within +/- .02”. </a:t>
            </a:r>
            <a:r>
              <a:rPr lang="en-US" b="0" dirty="0" smtClean="0"/>
              <a:t>[CLICK]</a:t>
            </a:r>
            <a:r>
              <a:rPr lang="en-US" b="0" baseline="0" dirty="0" smtClean="0"/>
              <a:t> </a:t>
            </a:r>
            <a:r>
              <a:rPr lang="en-US" b="0" dirty="0" smtClean="0"/>
              <a:t>Tolerances</a:t>
            </a:r>
            <a:r>
              <a:rPr lang="en-US" b="0" baseline="0" dirty="0" smtClean="0"/>
              <a:t> for each relationship can be added by right-clicking on the relationship.</a:t>
            </a:r>
          </a:p>
          <a:p>
            <a:endParaRPr lang="en-US" b="0" baseline="0" dirty="0" smtClean="0"/>
          </a:p>
          <a:p>
            <a:r>
              <a:rPr lang="en-US" b="0" baseline="0" dirty="0" smtClean="0"/>
              <a:t>[CLICK] Once you set the tolerance, then this automatically populates for your auto vectors as well (if you create them). </a:t>
            </a:r>
          </a:p>
          <a:p>
            <a:endParaRPr lang="en-US" b="0" baseline="0" dirty="0" smtClean="0"/>
          </a:p>
          <a:p>
            <a:endParaRPr lang="en-US" b="0" baseline="0" dirty="0" smtClean="0"/>
          </a:p>
          <a:p>
            <a:r>
              <a:rPr lang="en-US" b="0" baseline="0" dirty="0" smtClean="0"/>
              <a:t>[CLICK] The normalize weighting dialog also gives you the option to have the relationships with tighter tolerances to be given more influence in the fit than those with looser tolerances.</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xmlns="" val="3798446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Relationships, by their very nature, automatically take care of constraints when they are created. Different geometric setups</a:t>
            </a:r>
            <a:r>
              <a:rPr lang="en-US" b="0" baseline="0" dirty="0" smtClean="0"/>
              <a:t> will result in different constraints. </a:t>
            </a:r>
          </a:p>
          <a:p>
            <a:endParaRPr lang="en-US" b="0" baseline="0" dirty="0" smtClean="0"/>
          </a:p>
          <a:p>
            <a:r>
              <a:rPr lang="en-US" b="0" baseline="0" dirty="0" smtClean="0"/>
              <a:t>[CLICK] By fitting a door up to a door frame we can create three separate relationships using key features and minimize each separately to demonstrate the ability relationships have to set up constraints “naturally” without explicitly defining further constraint parameters. </a:t>
            </a:r>
          </a:p>
          <a:p>
            <a:endParaRPr lang="en-US" b="0" baseline="0"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xmlns="" val="1620518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Once</a:t>
            </a:r>
            <a:r>
              <a:rPr lang="en-US" b="0" baseline="0" dirty="0" smtClean="0"/>
              <a:t> you create these three relationships, and arrive at the minimize relationships dialog, you will see three relationships. </a:t>
            </a:r>
          </a:p>
          <a:p>
            <a:endParaRPr lang="en-US" b="0" baseline="0" dirty="0" smtClean="0"/>
          </a:p>
          <a:p>
            <a:r>
              <a:rPr lang="en-US" b="0" baseline="0" dirty="0" smtClean="0"/>
              <a:t>[CLICK] The hinge would most likely be the most critical fit-up of the three, so let’s fit this up first. There are many ways to run relationships, some of them may be through trial and error. Uncheck the top and face relationships and uncheck the Z and Rotation in Z degrees of freedom, see we will you those with the other two relationships. </a:t>
            </a:r>
          </a:p>
          <a:p>
            <a:endParaRPr lang="en-US" b="0" baseline="0" dirty="0" smtClean="0"/>
          </a:p>
          <a:p>
            <a:r>
              <a:rPr lang="en-US" b="0" baseline="0" dirty="0" smtClean="0"/>
              <a:t>[CLICK] Select Run Optimization and here is our result. The door is fit to the hinge, but clearly needs to move down in Z and rotate in Z as well. </a:t>
            </a:r>
          </a:p>
          <a:p>
            <a:endParaRPr lang="en-US" b="0" baseline="0" dirty="0" smtClean="0"/>
          </a:p>
          <a:p>
            <a:r>
              <a:rPr lang="en-US" b="0" baseline="0" dirty="0" smtClean="0"/>
              <a:t>[CLICK] Since the Top and Face both require movement in Z and </a:t>
            </a:r>
            <a:r>
              <a:rPr lang="en-US" b="0" baseline="0" dirty="0" err="1" smtClean="0"/>
              <a:t>Rz</a:t>
            </a:r>
            <a:r>
              <a:rPr lang="en-US" b="0" baseline="0" dirty="0" smtClean="0"/>
              <a:t>, let’s run all three together, with just Z and </a:t>
            </a:r>
            <a:r>
              <a:rPr lang="en-US" b="0" baseline="0" dirty="0" err="1" smtClean="0"/>
              <a:t>Rz</a:t>
            </a:r>
            <a:r>
              <a:rPr lang="en-US" b="0" baseline="0" dirty="0" smtClean="0"/>
              <a:t> checked, since we are already in position and orientation for X and Y. </a:t>
            </a:r>
          </a:p>
          <a:p>
            <a:endParaRPr lang="en-US" b="0" baseline="0" dirty="0" smtClean="0"/>
          </a:p>
          <a:p>
            <a:r>
              <a:rPr lang="en-US" b="0" baseline="0" dirty="0" smtClean="0"/>
              <a:t>[CLICK] Once you run the optimization again, you will see that the three relationships are fit. </a:t>
            </a:r>
          </a:p>
          <a:p>
            <a:endParaRPr lang="en-US" b="0" baseline="0" dirty="0" smtClean="0"/>
          </a:p>
          <a:p>
            <a:r>
              <a:rPr lang="en-US" b="0" baseline="0" dirty="0" smtClean="0"/>
              <a:t>[click] Since the bottom of the door was not measured, however, it’s obvious that there is a rather large gap there.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xmlns="" val="1220892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This is where what we call Fit Constraints comes in to play. Let’s say that we need a quarter of an inch clearance between the top of the door and its frame. This means we need to move it down .25”.</a:t>
            </a:r>
          </a:p>
          <a:p>
            <a:endParaRPr lang="en-US" b="0" baseline="0" dirty="0" smtClean="0"/>
          </a:p>
          <a:p>
            <a:r>
              <a:rPr lang="en-US" b="0" baseline="0" dirty="0" smtClean="0"/>
              <a:t>[click] There are several options here, one of these being setting a high constraint of -.25” and leaving the low limit unchecked. This means that the door will move down at least .25”…but maybe more. </a:t>
            </a:r>
          </a:p>
          <a:p>
            <a:endParaRPr lang="en-US" b="0" baseline="0" dirty="0" smtClean="0"/>
          </a:p>
          <a:p>
            <a:r>
              <a:rPr lang="en-US" b="0" baseline="0" dirty="0" smtClean="0"/>
              <a:t>[click] Another option is to move this door down exactly .25”. So we can set the high and low limits at -.25”. </a:t>
            </a:r>
          </a:p>
          <a:p>
            <a:endParaRPr lang="en-US" b="0" baseline="0" dirty="0" smtClean="0"/>
          </a:p>
          <a:p>
            <a:r>
              <a:rPr lang="en-US" b="0" baseline="0" dirty="0" smtClean="0"/>
              <a:t>[click] Once we do this, you will see that the max and RMS have added on an extra .25”.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xmlns="" val="2911892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Before we run the optimization using either of those options, allow me to make a suggestion when using the AT LEAST method. Since there is no low limit, this means that the door will move down at least .25” but it could keep moving down with no limit. In order to prevent this from happening, it may be a good idea to copy the Top relationship and place a weight of maybe .001 on it. This will provide a weak force to keep the door from literally flying off its hinges.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xmlns="" val="757214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With either fit constraint setting applied, once we run the optimization again, anytime that the top relationship is within the high and low limit, you will see a max and </a:t>
            </a:r>
            <a:r>
              <a:rPr lang="en-US" b="0" baseline="0" dirty="0" err="1" smtClean="0"/>
              <a:t>rms</a:t>
            </a:r>
            <a:r>
              <a:rPr lang="en-US" b="0" baseline="0" dirty="0" smtClean="0"/>
              <a:t> of 0.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 val="1705339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What this means is the high and low limits essentially serve as what we call a “dead zone”. For instance, if the high limit was set at -.25 and the low at -.5. the RMS will be displayed as what they truly are from the limit. </a:t>
            </a:r>
          </a:p>
          <a:p>
            <a:endParaRPr lang="en-US" b="0" baseline="0" dirty="0" smtClean="0"/>
          </a:p>
          <a:p>
            <a:r>
              <a:rPr lang="en-US" b="0" baseline="0" dirty="0" smtClean="0"/>
              <a:t>[click] once the points are within the limits, they will be displayed as 0 and have no influence in the fit whatsoever.</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xmlns="" val="1613825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SA makes small progressive movements of the instrument and associated points until the average is reduced as much as possible. Run Optimization is the default mode of operation and it is based on the Newton-Raphson Method. The optimization method performs a version of the steepest-descent algorithm on the system. This means it assembles a matrix that is 6 (unknowns) X N ( number of points), inverts it and determines move directions. </a:t>
            </a:r>
          </a:p>
          <a:p>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xmlns="" val="3462854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Once the parameters</a:t>
            </a:r>
            <a:r>
              <a:rPr lang="en-US" b="0" baseline="0" dirty="0" smtClean="0"/>
              <a:t> for the fit are established, the optimization can be run by pressing the Run Optimization button. You can check the “Show Steps” option if you would like to see the points jiggling around as the fit tries to optimize to a solution. </a:t>
            </a:r>
          </a:p>
          <a:p>
            <a:endParaRPr lang="en-US" b="0" baseline="0" dirty="0" smtClean="0"/>
          </a:p>
          <a:p>
            <a:r>
              <a:rPr lang="en-US" b="0" baseline="0" dirty="0" smtClean="0"/>
              <a:t>If you look at the dialog after the optimization is finished you will notice a dramatic decrease in the deviations between each relationship.</a:t>
            </a:r>
          </a:p>
          <a:p>
            <a:endParaRPr lang="en-US" b="0" baseline="0" dirty="0" smtClean="0"/>
          </a:p>
          <a:p>
            <a:r>
              <a:rPr lang="en-US" b="0" baseline="0" dirty="0" smtClean="0"/>
              <a:t>Do remember the transform has not yet been applied until you hit the Apply Transformation button, so you can zoom and rotate the graphical view and rerun the optimization as many times as necessary before accepting the final solution. </a:t>
            </a:r>
          </a:p>
          <a:p>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xmlns="" val="2422448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technique is to use what we call Multi-Pass. </a:t>
            </a:r>
            <a:r>
              <a:rPr lang="en-US" dirty="0" smtClean="0"/>
              <a:t>While measuring the same features repeatedly at regular intervals over an extended time period can be useful for part evaluation, it can be a time consuming and tedious process.  Luckily, we</a:t>
            </a:r>
            <a:r>
              <a:rPr lang="en-US" baseline="0" dirty="0" smtClean="0"/>
              <a:t> have a </a:t>
            </a:r>
            <a:r>
              <a:rPr lang="en-US" dirty="0" smtClean="0"/>
              <a:t>built-in tool that allows known targets to be measured repeatedly at regular intervals without any user interaction. </a:t>
            </a:r>
          </a:p>
          <a:p>
            <a:endParaRPr lang="en-US" dirty="0" smtClean="0"/>
          </a:p>
          <a:p>
            <a:r>
              <a:rPr lang="en-US" dirty="0" smtClean="0"/>
              <a:t>To start, set out known targets and measure them once in a single point group.  Then go to </a:t>
            </a:r>
            <a:r>
              <a:rPr lang="en-US" b="1" i="1" dirty="0" smtClean="0"/>
              <a:t>Instrument&gt; Automatic Measurement&gt;Auto Measure</a:t>
            </a:r>
            <a:r>
              <a:rPr lang="en-US" dirty="0" smtClean="0"/>
              <a:t> and select the point group and the instrument you want to use.</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4</a:t>
            </a:fld>
            <a:endParaRPr lang="en-US"/>
          </a:p>
        </p:txBody>
      </p:sp>
    </p:spTree>
    <p:extLst>
      <p:ext uri="{BB962C8B-B14F-4D97-AF65-F5344CB8AC3E}">
        <p14:creationId xmlns:p14="http://schemas.microsoft.com/office/powerpoint/2010/main" xmlns="" val="3564658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If you notice that SA reaches a solution in</a:t>
            </a:r>
            <a:r>
              <a:rPr lang="en-US" b="0" baseline="0" dirty="0" smtClean="0"/>
              <a:t> a different position and orientation than where it should be, this means you have more than likely reached a local minimum. Essentially, the solution gets stuck. </a:t>
            </a:r>
          </a:p>
          <a:p>
            <a:endParaRPr lang="en-US" b="0" baseline="0" dirty="0" smtClean="0"/>
          </a:p>
          <a:p>
            <a:r>
              <a:rPr lang="en-US" b="0" baseline="0" dirty="0" smtClean="0"/>
              <a:t>An easy fix for this is to graphically drag the instrument to a similar position and orientation as the object you are trying to align to. </a:t>
            </a:r>
          </a:p>
          <a:p>
            <a:endParaRPr lang="en-US" b="0" baseline="0" dirty="0" smtClean="0"/>
          </a:p>
          <a:p>
            <a:r>
              <a:rPr lang="en-US" b="0" baseline="0" dirty="0" smtClean="0"/>
              <a:t>Another easy fix is to perform a quick align to CAD.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xmlns="" val="1443333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Many SA</a:t>
            </a:r>
            <a:r>
              <a:rPr lang="en-US" b="0" baseline="0" dirty="0" smtClean="0"/>
              <a:t> users know that there is a run optimization option and a run direct search optimization and they run both of them without knowing the difference between the two. </a:t>
            </a:r>
          </a:p>
          <a:p>
            <a:endParaRPr lang="en-US" b="0" baseline="0" dirty="0" smtClean="0"/>
          </a:p>
          <a:p>
            <a:r>
              <a:rPr lang="en-US" b="0" baseline="0" dirty="0" smtClean="0"/>
              <a:t>What a Direct Search does is it provides a powerful method for searching the solution space. It is also required when using the tolerance-best fitting options since they introduce non-</a:t>
            </a:r>
            <a:r>
              <a:rPr lang="en-US" b="0" baseline="0" dirty="0" err="1" smtClean="0"/>
              <a:t>linearities</a:t>
            </a:r>
            <a:r>
              <a:rPr lang="en-US" b="0" baseline="0" dirty="0" smtClean="0"/>
              <a:t> into the solution space.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xmlns="" val="3084770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It</a:t>
            </a:r>
            <a:r>
              <a:rPr lang="en-US" b="0" baseline="0" dirty="0" smtClean="0"/>
              <a:t> is important to keep in mind that dealing with large points sets can take a long time since the search is exhaustive. At any time during the fit, however, you cancel the operation and use the current location. To use this mode, you set step sizes. </a:t>
            </a:r>
          </a:p>
          <a:p>
            <a:endParaRPr lang="en-US" b="0" baseline="0" dirty="0" smtClean="0"/>
          </a:p>
          <a:p>
            <a:r>
              <a:rPr lang="en-US" b="0" baseline="0" dirty="0" smtClean="0"/>
              <a:t>[CLICK] They are set as the ratio of the position and angular perturbation values in the SA units options page. The step size starts at the starting value then decays when it detects no improvement in any direction. Once it decays to the ending step size, a minimum is reached.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xmlns="" val="782099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xmlns="" val="3969067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USMN is an advanced tool for combining common measurements</a:t>
            </a:r>
            <a:r>
              <a:rPr lang="en-US" b="0" baseline="0" dirty="0" smtClean="0"/>
              <a:t> for two or more instruments into a single instrument network. </a:t>
            </a:r>
          </a:p>
          <a:p>
            <a:endParaRPr lang="en-US" b="0" baseline="0" dirty="0" smtClean="0"/>
          </a:p>
          <a:p>
            <a:r>
              <a:rPr lang="en-US" b="0" baseline="0" dirty="0" smtClean="0"/>
              <a:t>In other words, it can solve multi-station networks simultaneously so you can solve for multiple instrument stations in one go.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xmlns="" val="2407084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Using</a:t>
            </a:r>
            <a:r>
              <a:rPr lang="en-US" b="0" baseline="0" dirty="0" smtClean="0"/>
              <a:t> a best-fit approach introduces error stack-up, very similar to the idea of tolerance stack-up in engineering drawings. This error stack-up can be significant. </a:t>
            </a:r>
          </a:p>
          <a:p>
            <a:endParaRPr lang="en-US" b="0" baseline="0" dirty="0" smtClean="0"/>
          </a:p>
          <a:p>
            <a:r>
              <a:rPr lang="en-US" b="0" baseline="0" dirty="0" smtClean="0"/>
              <a:t>This figure depicts an instrument network using a best-fit compared to the true instrument positions (ghosted). A slight error between for the first set of common points (between A and B) will move the position and orientation of B out of its true position. </a:t>
            </a:r>
          </a:p>
          <a:p>
            <a:endParaRPr lang="en-US" b="0" baseline="0" dirty="0" smtClean="0"/>
          </a:p>
          <a:p>
            <a:r>
              <a:rPr lang="en-US" b="0" baseline="0" dirty="0" smtClean="0"/>
              <a:t>By fitting C to B, not only does C inherit the error from the first set of common points (which has now been “leveraged” by its distance from those common points) but now errors in the common points between B and C cause even more error stack up. </a:t>
            </a:r>
          </a:p>
          <a:p>
            <a:endParaRPr lang="en-US" b="0" baseline="0" dirty="0" smtClean="0"/>
          </a:p>
          <a:p>
            <a:r>
              <a:rPr lang="en-US" b="0" baseline="0" dirty="0" smtClean="0"/>
              <a:t>The end result is a network that could potentially be quite different from reality.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1111464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a:p>
            <a:r>
              <a:rPr lang="en-US" b="0" baseline="0" dirty="0" smtClean="0"/>
              <a:t>By fitting C to B, not only does C inherit the error from the first set of common points (which has now been “leveraged” by its distance from those common points) but now errors in the common points between B and C cause even more error stack up. </a:t>
            </a:r>
          </a:p>
          <a:p>
            <a:endParaRPr lang="en-US" b="0" baseline="0" dirty="0" smtClean="0"/>
          </a:p>
          <a:p>
            <a:r>
              <a:rPr lang="en-US" b="0" baseline="0" dirty="0" smtClean="0"/>
              <a:t>The end result is a network that could potentially be quite different from reality.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xmlns="" val="2676906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At the conclusion</a:t>
            </a:r>
            <a:r>
              <a:rPr lang="en-US" b="0" baseline="0" dirty="0" smtClean="0"/>
              <a:t> of a USMN calculation, you end up with a network of common points that represent the true measured targets. </a:t>
            </a:r>
          </a:p>
          <a:p>
            <a:endParaRPr lang="en-US" b="0" baseline="0" dirty="0" smtClean="0"/>
          </a:p>
          <a:p>
            <a:r>
              <a:rPr lang="en-US" b="0" baseline="0" dirty="0" smtClean="0"/>
              <a:t>This is called a USMN Composite Group. But it is not merely an average of the four measurements. It is based on much more than that.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xmlns="" val="14170028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Unlike a Best-Fit, which basically assumes all measurements are perfect regardless of distance and angle; USMN uses measurement uncertainty weighting to calculate the most likely position and orientation of measurements and their instruments. </a:t>
            </a:r>
          </a:p>
          <a:p>
            <a:endParaRPr lang="en-US" b="0" baseline="0" dirty="0" smtClean="0"/>
          </a:p>
          <a:p>
            <a:r>
              <a:rPr lang="en-US" b="0" baseline="0" dirty="0" smtClean="0"/>
              <a:t>Let’s say that an instrument measures a point and that point is recorded in X, Y and Z at 50,50,50. Although this is the reported number, we cannot be 100% sure that this is the exact location since this is not a perfect world. </a:t>
            </a:r>
          </a:p>
          <a:p>
            <a:endParaRPr lang="en-US" b="0" baseline="0" dirty="0" smtClean="0"/>
          </a:p>
          <a:p>
            <a:r>
              <a:rPr lang="en-US" b="0" baseline="0" dirty="0" smtClean="0"/>
              <a:t>[CLICK] Therefore, each measurement in SA has an uncertainty that can be computed. When we compute uncertainties of a point, we call it an uncertainty cloud. This particular cloud has 1000 samples, meaning that it is produced as if you had taken 1000 measurements of this target.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xmlns="" val="1833060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The distribution of the samples in a cloud follows a normal or Gaussian distribution, just as most normal processes do.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xmlns="" val="353223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keys to automation here are two fold.  First, in addition to measuring the individual points in SA, a complete record of every observation can be recorded in a separate text file as you go (this file can be directly imported into Excel for additional analysis). </a:t>
            </a:r>
          </a:p>
          <a:p>
            <a:endParaRPr lang="en-US" dirty="0" smtClean="0"/>
          </a:p>
          <a:p>
            <a:r>
              <a:rPr lang="en-US" dirty="0" smtClean="0"/>
              <a:t>[CLICK]</a:t>
            </a:r>
            <a:r>
              <a:rPr lang="en-US" baseline="0" dirty="0" smtClean="0"/>
              <a:t> </a:t>
            </a:r>
            <a:r>
              <a:rPr lang="en-US" dirty="0" smtClean="0"/>
              <a:t> Second, the </a:t>
            </a:r>
            <a:r>
              <a:rPr lang="en-US" b="1" i="1" dirty="0" smtClean="0"/>
              <a:t>Multi-Pass </a:t>
            </a:r>
            <a:r>
              <a:rPr lang="en-US" dirty="0" smtClean="0"/>
              <a:t>button allows you to repeat the measurement process at regular intervals.  You can specify a delay time between individual shots and between entire passes for the points in the group to be measured.  This makes it easy to automate the measurement process for any number of iterations.  This method can be applied to any instrument that can be robotically pointed at a target such as a tracker or total station.</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xmlns="" val="1029039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shape of the cloud also changes depending</a:t>
            </a:r>
            <a:r>
              <a:rPr lang="en-US" b="0" baseline="0" dirty="0" smtClean="0"/>
              <a:t> on the distance and angular error of an instrument. </a:t>
            </a:r>
            <a:r>
              <a:rPr lang="en-US" b="0" dirty="0" smtClean="0"/>
              <a:t>This is an example of</a:t>
            </a:r>
            <a:r>
              <a:rPr lang="en-US" b="0" baseline="0" dirty="0" smtClean="0"/>
              <a:t> uncertainty clouds created from tracker measurements a foot apart from 2 to 8 feet. Notice how the uncertainty cloud gets larger and larger. This is an accurate representation of how 1000 measurements at each foot would look. The cloud is very dense at the center and becomes more sparse in the outer region. </a:t>
            </a:r>
          </a:p>
          <a:p>
            <a:endParaRPr lang="en-US" b="0" baseline="0" dirty="0" smtClean="0"/>
          </a:p>
          <a:p>
            <a:r>
              <a:rPr lang="en-US" b="0" baseline="0" dirty="0" smtClean="0"/>
              <a:t>The reason for the cloud becoming larger is due to the distance and angular error. The further away you measure a point from the tracker, or the steeper angle, the more error it has.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xmlns="" val="1428099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USMN has</a:t>
            </a:r>
            <a:r>
              <a:rPr lang="en-US" b="0" baseline="0" dirty="0" smtClean="0"/>
              <a:t> the capability to perform a weighted bundle. This means that it recognizes the type of instrument you are using and it accounts for that type of instrument’s angular and distance error.</a:t>
            </a:r>
          </a:p>
          <a:p>
            <a:endParaRPr lang="en-US" b="0" baseline="0" dirty="0" smtClean="0"/>
          </a:p>
          <a:p>
            <a:r>
              <a:rPr lang="en-US" b="0" dirty="0" smtClean="0"/>
              <a:t>All instrument</a:t>
            </a:r>
            <a:r>
              <a:rPr lang="en-US" b="0" baseline="0" dirty="0" smtClean="0"/>
              <a:t>s have different characteristics. Perhaps the simplest example is the comparison of a laser tracker and a total station – both are spherical measurement devices, meaning that they each measure a distance, azimuth angle and elevation angle.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xmlns="" val="14984519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USMN has</a:t>
            </a:r>
            <a:r>
              <a:rPr lang="en-US" b="0" baseline="0" dirty="0" smtClean="0"/>
              <a:t> the capability to perform a weighted bundle. This means that it recognizes the type of instrument you are using and it accounts for that type of instrument’s angular and distance error.</a:t>
            </a:r>
          </a:p>
          <a:p>
            <a:endParaRPr lang="en-US" b="0" baseline="0" dirty="0" smtClean="0"/>
          </a:p>
          <a:p>
            <a:r>
              <a:rPr lang="en-US" b="0" dirty="0" smtClean="0"/>
              <a:t>All instrument</a:t>
            </a:r>
            <a:r>
              <a:rPr lang="en-US" b="0" baseline="0" dirty="0" smtClean="0"/>
              <a:t>s have different characteristics. Perhaps the simplest example is the comparison of a laser tracker and a total station – both are spherical measurement devices, meaning that they each measure a distance, azimuth angle and elevation angle.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xmlns="" val="4106920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Although the uncertainty variables of an instrument are dependent on the type of instrument, they are not dependent on the brand. </a:t>
            </a:r>
          </a:p>
          <a:p>
            <a:endParaRPr lang="en-US" b="0" baseline="0" dirty="0" smtClean="0"/>
          </a:p>
          <a:p>
            <a:r>
              <a:rPr lang="en-US" b="0" baseline="0" dirty="0" smtClean="0"/>
              <a:t>Take for instance the Faro, API and Leica trackers….all of them have the same uncertainty variables. But why?</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xmlns="" val="26771557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So what sorts of things contribute to the uncertainty of a single measured point?</a:t>
            </a:r>
          </a:p>
          <a:p>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[CLICK]</a:t>
            </a:r>
            <a:r>
              <a:rPr lang="en-US" dirty="0" smtClean="0"/>
              <a:t>The most</a:t>
            </a:r>
            <a:r>
              <a:rPr lang="en-US" baseline="0" dirty="0" smtClean="0"/>
              <a:t> obvious contributor is the instrument itself. Things like the instrument technology, calibration, mounting, compensation, and noise.</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smtClean="0"/>
              <a:t>Targeting also contributes. For example, with a laser tracker, both the SMR and nest have centering and </a:t>
            </a:r>
            <a:r>
              <a:rPr lang="en-US" b="0" baseline="0" dirty="0" err="1" smtClean="0"/>
              <a:t>sphericity</a:t>
            </a:r>
            <a:r>
              <a:rPr lang="en-US" b="0" baseline="0" dirty="0" smtClean="0"/>
              <a:t> imperfections that contribute.</a:t>
            </a: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smtClean="0"/>
              <a:t>The measurement environment contributes as well. Is it dusty or clean? Are there temperature fluctuations?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smtClean="0"/>
              <a:t>Operator technique affects uncertainty as well. For example, ability to sight on a target, whether an SMR is placed in a nest in the same orientation each time, etc.</a:t>
            </a: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a:t>
            </a:r>
            <a:r>
              <a:rPr lang="en-US" b="0" dirty="0" smtClean="0"/>
              <a:t>The</a:t>
            </a:r>
            <a:r>
              <a:rPr lang="en-US" b="0" baseline="0" dirty="0" smtClean="0"/>
              <a:t> geometry of the measurement has an effect. Depending on the type of instrument, distance of the measured target from the instrument or its orientation to the instrument can affect uncertainty.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err="1" smtClean="0"/>
              <a:t>Fixturing</a:t>
            </a:r>
            <a:r>
              <a:rPr lang="en-US" b="0" baseline="0" dirty="0" smtClean="0"/>
              <a:t> is important as well. How is the part secured. Is it fastened securely?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smtClean="0"/>
              <a:t>And then there’s scale. For instance, the tooling itself expands and contracts with temperature fluctuations, which are typically not compensated for. One could argue that the inability to accurately characterize the thermal distortion, expansion, and contraction of measured parts contributes to overall uncertainty as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USMN provides a way to actually determine the uncertainty characteristics for your own instrument and measurement system. What’s especially neat about this technique is that since it uses empirical data – that is, is uses actual observed values from the instrument, it factors in all of the different sources of error to give you values that best reflect reality for your specific situation.</a:t>
            </a:r>
          </a:p>
          <a:p>
            <a:endParaRPr lang="en-US" b="0" baseline="0" dirty="0" smtClean="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xmlns="" val="3705564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Not</a:t>
            </a:r>
            <a:r>
              <a:rPr lang="en-US" b="0" baseline="0" dirty="0" smtClean="0"/>
              <a:t> only can USMN calculate the most likely position of the real target based on instrument characteristics, but it can also calculate the uncertainty of that composite point. </a:t>
            </a:r>
          </a:p>
          <a:p>
            <a:endParaRPr lang="en-US" b="0" baseline="0" dirty="0" smtClean="0"/>
          </a:p>
          <a:p>
            <a:r>
              <a:rPr lang="en-US" b="0" baseline="0" dirty="0" smtClean="0"/>
              <a:t>In this figure, that composite point is closer to the total station’s line-of-sight position (due to lower angular uncertainties of the total station), but is also much closer to the tracker’s distance measurement). The uncertainty of the composite point itself has less uncertainty than either of the instrument observations, because much of the total station’s uncertainty along the line of sight is rendered extremely unlikely based on the laser tracker’s measurement.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xmlns="" val="511209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To demonstrate the importance of calculating uncertainty, we can measure</a:t>
            </a:r>
            <a:r>
              <a:rPr lang="en-US" b="0" baseline="0" dirty="0" smtClean="0"/>
              <a:t> the length of this paper clip with a ruler. </a:t>
            </a:r>
          </a:p>
          <a:p>
            <a:endParaRPr lang="en-US" b="0" baseline="0" dirty="0" smtClean="0"/>
          </a:p>
          <a:p>
            <a:r>
              <a:rPr lang="en-US" b="0" baseline="0" dirty="0" smtClean="0"/>
              <a:t>[click] We can say with certainty that the length of this paper clip is 2.5” with a +/- .500 tolerance. </a:t>
            </a:r>
          </a:p>
          <a:p>
            <a:endParaRPr lang="en-US" b="0" baseline="0" dirty="0" smtClean="0"/>
          </a:p>
          <a:p>
            <a:r>
              <a:rPr lang="en-US" b="0" baseline="0" dirty="0" smtClean="0"/>
              <a:t>[click] It’s a little trickier when the tolerance is changed to .050” </a:t>
            </a:r>
          </a:p>
          <a:p>
            <a:endParaRPr lang="en-US" b="0" baseline="0" dirty="0" smtClean="0"/>
          </a:p>
          <a:p>
            <a:r>
              <a:rPr lang="en-US" b="0" baseline="0" dirty="0" smtClean="0"/>
              <a:t>[click] And impossible for us to say with certainty to within .005”.</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xmlns="" val="6337648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When setting up a network</a:t>
            </a:r>
            <a:r>
              <a:rPr lang="en-US" b="0" baseline="0" dirty="0" smtClean="0"/>
              <a:t> for analysis with USMN, there are several organizational requirement for instruments, measurements, point groups and points names. These are relatively simple in construction as they follow the process commonly used to locate an instrument.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xmlns="" val="17554515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To run a USMN, go to Analysis&gt;Coordinate Uncertainty&gt;Unified Spatial Metrology</a:t>
            </a:r>
            <a:r>
              <a:rPr lang="en-US" b="0" baseline="0" dirty="0" smtClean="0"/>
              <a:t> Network and select your instruments when prompted. </a:t>
            </a:r>
          </a:p>
          <a:p>
            <a:endParaRPr lang="en-US" b="0" baseline="0" dirty="0" smtClean="0"/>
          </a:p>
          <a:p>
            <a:r>
              <a:rPr lang="en-US" b="0" baseline="0" dirty="0" smtClean="0"/>
              <a:t>[CLICK] After selecting your instruments, the USMN Network Build Settings will appear. This dialog allows you to remove entire instruments or groups from the USMN process. </a:t>
            </a:r>
          </a:p>
          <a:p>
            <a:endParaRPr lang="en-US" b="0" baseline="0" dirty="0" smtClean="0"/>
          </a:p>
          <a:p>
            <a:r>
              <a:rPr lang="en-US" b="0" baseline="0" dirty="0" smtClean="0"/>
              <a:t>The dialog will highlight red any pairs of point groups that have one or more measured points with the same name and are measured by the same instrument (to aid in detecting point collisions). An example of this is if you were measuring a common target as a drift point as well. </a:t>
            </a:r>
          </a:p>
          <a:p>
            <a:endParaRPr lang="en-US" b="0" baseline="0" dirty="0" smtClean="0"/>
          </a:p>
          <a:p>
            <a:r>
              <a:rPr lang="en-US" b="0" baseline="0" dirty="0" smtClean="0"/>
              <a:t>Any point groups that contain point names that are not repeated in any other point groups will be highlighted blue, to indicate that the groups may not be involved in the USMN network and that you may not want to include them in the USMN solution (of course, those points will still be transformed along with the instrument). </a:t>
            </a:r>
          </a:p>
          <a:p>
            <a:endParaRPr lang="en-US" b="0" baseline="0" dirty="0" smtClean="0"/>
          </a:p>
          <a:p>
            <a:r>
              <a:rPr lang="en-US" b="0" baseline="0" dirty="0" smtClean="0"/>
              <a:t>Finally, there is an Exclude points measured by only one instrument option to automatically exclude points from the USMN dialog that are not measured by other instruments. These points are not involved in the USMN network and therefore there is no need to explicitly show them in the USMN dialog.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xmlns="" val="32860247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primary purpose of the USMN dialog is to help you optimize the network confidently and get the best Composite</a:t>
            </a:r>
            <a:r>
              <a:rPr lang="en-US" b="0" baseline="0" dirty="0" smtClean="0"/>
              <a:t> Point Group possible from the instrument stations and measurements. The window is composed of seven main parts. </a:t>
            </a:r>
          </a:p>
          <a:p>
            <a:endParaRPr lang="en-US" b="0" baseline="0" dirty="0" smtClean="0"/>
          </a:p>
          <a:p>
            <a:r>
              <a:rPr lang="en-US" b="0" baseline="0" dirty="0" smtClean="0"/>
              <a:t>[CLICK] This is the instrument section: It lists the instruments whose measurements are included in the USMN network solution. Instruments have a default weight of one. Each instrument has a checkbox indicating whether that instrument is allowed to move during the calculation. A USMN bundle (or any bundle) is a relative solution. That is, the solution can be reached relative to any instrument. Standard practice is to check all but one instrument to move all readings to that single location. </a:t>
            </a:r>
          </a:p>
          <a:p>
            <a:r>
              <a:rPr lang="en-US" b="0" baseline="0" dirty="0" smtClean="0"/>
              <a:t>Double- click an instrument to access that instrument’s properties. For example you can adjust an instrument’s degrees of freedom. </a:t>
            </a:r>
          </a:p>
          <a:p>
            <a:endParaRPr lang="en-US" b="0" baseline="0" dirty="0" smtClean="0"/>
          </a:p>
          <a:p>
            <a:r>
              <a:rPr lang="en-US" b="0" baseline="0" dirty="0" smtClean="0"/>
              <a:t>[CLICK] The Measurement Section shows measurement specific information and has a number of columns. </a:t>
            </a:r>
          </a:p>
          <a:p>
            <a:endParaRPr lang="en-US" b="0" baseline="0" dirty="0" smtClean="0"/>
          </a:p>
          <a:p>
            <a:r>
              <a:rPr lang="en-US" b="0" baseline="0" dirty="0" smtClean="0"/>
              <a:t>[CLICK] Solve Section – This section contains the parameters and controls for actually calculating the USMN solution. </a:t>
            </a:r>
          </a:p>
          <a:p>
            <a:endParaRPr lang="en-US" b="0" baseline="0" dirty="0" smtClean="0"/>
          </a:p>
          <a:p>
            <a:r>
              <a:rPr lang="en-US" b="0" baseline="0" dirty="0" smtClean="0"/>
              <a:t>[CLICK] Uncertainty Field Analysis Section – USMN does not by default calculate the uncertainties of the resulting optimal (USMN Composite) points, because this calculation can take a fair amount of time. As a result, you must initiate this calculation yourself. </a:t>
            </a:r>
          </a:p>
          <a:p>
            <a:endParaRPr lang="en-US" b="0" baseline="0" dirty="0" smtClean="0"/>
          </a:p>
          <a:p>
            <a:r>
              <a:rPr lang="en-US" b="0" baseline="0" dirty="0" smtClean="0"/>
              <a:t>[CLICK] Provides methods for reporting results. </a:t>
            </a:r>
          </a:p>
          <a:p>
            <a:endParaRPr lang="en-US" b="0" baseline="0" dirty="0" smtClean="0"/>
          </a:p>
          <a:p>
            <a:r>
              <a:rPr lang="en-US" b="0" baseline="0" dirty="0" smtClean="0"/>
              <a:t>[CLICK] Apply Results – This section controls how the calculated results are applied to the job file. </a:t>
            </a:r>
          </a:p>
          <a:p>
            <a:endParaRPr lang="en-US" b="0" baseline="0" dirty="0" smtClean="0"/>
          </a:p>
          <a:p>
            <a:r>
              <a:rPr lang="en-US" b="0" baseline="0" dirty="0" smtClean="0"/>
              <a:t>[CLICK] This section lists a general summary of the USMN calculation, including values such as Overall RMS, average point error, uncertainty average, and other statistical information. </a:t>
            </a:r>
          </a:p>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xmlns="" val="205801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demo will illustrate how to set up a multi-pass measurement of several points with a laser tracker.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xmlns="" val="987873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run through a basic USMN</a:t>
            </a:r>
            <a:r>
              <a:rPr lang="en-US" b="0" baseline="0" dirty="0" smtClean="0"/>
              <a:t> process. Once you arrive at the USMN dialog, you would ensure that the instrument settings are correct. </a:t>
            </a:r>
          </a:p>
          <a:p>
            <a:endParaRPr lang="en-US" b="0" baseline="0" dirty="0" smtClean="0"/>
          </a:p>
          <a:p>
            <a:r>
              <a:rPr lang="en-US" b="0" baseline="0" dirty="0" smtClean="0"/>
              <a:t>[Click] Best-Fit Then Solve. Some users choose to run a Best-Fit Only and then Solve but most simply use a Best-Fit then Solve. </a:t>
            </a:r>
          </a:p>
          <a:p>
            <a:endParaRPr lang="en-US" b="0" baseline="0" dirty="0" smtClean="0"/>
          </a:p>
          <a:p>
            <a:r>
              <a:rPr lang="en-US" b="0" baseline="0" dirty="0" smtClean="0"/>
              <a:t>[CLICK] Once it solves, two key columns to look at are Max Error and Ranking.</a:t>
            </a:r>
          </a:p>
          <a:p>
            <a:endParaRPr lang="en-US" b="0" baseline="0" dirty="0" smtClean="0"/>
          </a:p>
          <a:p>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xmlns="" val="3382209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Max error is the largest error between all observations to a common target. It is an indicator</a:t>
            </a:r>
            <a:r>
              <a:rPr lang="en-US" b="0" baseline="0" dirty="0" smtClean="0"/>
              <a:t> of the maximum spread among observations.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xmlns="" val="38777378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And</a:t>
            </a:r>
            <a:r>
              <a:rPr lang="en-US" b="0" baseline="0" dirty="0" smtClean="0"/>
              <a:t> you can think of Ranking as a golf score, the lower the better. It is an indication of the uncertainty of the point error in the network and displayed as a percentage. It is an efficient method of determining which points may have measurement outliers. </a:t>
            </a:r>
          </a:p>
          <a:p>
            <a:endParaRPr lang="en-US" b="0" baseline="0" dirty="0" smtClean="0"/>
          </a:p>
          <a:p>
            <a:r>
              <a:rPr lang="en-US" b="0" baseline="0" dirty="0" smtClean="0"/>
              <a:t>[CLICK] Typically, points over 100% ranking are removed from the solution. </a:t>
            </a:r>
          </a:p>
          <a:p>
            <a:endParaRPr lang="en-US" b="0" baseline="0" dirty="0" smtClean="0"/>
          </a:p>
          <a:p>
            <a:r>
              <a:rPr lang="en-US" b="0" baseline="0" dirty="0" smtClean="0"/>
              <a:t>[CLICK] The ranking value for a given point is the largest ranking of all observations of that point. If you double-click on that point’s row, the point properties dialog will appear and you will be able to see the rankings of each instrument’s shot and tells you which observation had the highest error.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xmlns="" val="14180044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 observation with a ranking of at</a:t>
            </a:r>
            <a:r>
              <a:rPr lang="en-US" b="0" baseline="0" dirty="0" smtClean="0"/>
              <a:t> least 100% is consuming the entire 3-sigma envelope. Points with smaller rankings are more tightly clustered around the optimal value (the composite point).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xmlns="" val="42601611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way to remove</a:t>
            </a:r>
            <a:r>
              <a:rPr lang="en-US" b="0" baseline="0" dirty="0" smtClean="0"/>
              <a:t> these points is by selecting Trim Outliers.</a:t>
            </a:r>
          </a:p>
          <a:p>
            <a:endParaRPr lang="en-US" b="0" baseline="0" dirty="0" smtClean="0"/>
          </a:p>
          <a:p>
            <a:r>
              <a:rPr lang="en-US" b="0" baseline="0" dirty="0" smtClean="0"/>
              <a:t>[click] Once this is selected, the USMN Outlier Trimming dialog will be displayed. There are two sections: The ranking threshold is by default set at 100%. You then have the option to trim individual measurements that exceed the threshold or trim all observations of a point entirely if one observation exceeds that threshold. We recommend the former of the two. </a:t>
            </a:r>
          </a:p>
          <a:p>
            <a:endParaRPr lang="en-US" b="0" baseline="0" dirty="0" smtClean="0"/>
          </a:p>
          <a:p>
            <a:r>
              <a:rPr lang="en-US" b="0" baseline="0" dirty="0" smtClean="0"/>
              <a:t>As for the type of trimming, the default is to weight these measurements to 0. You also have the option to remove outlier measurements from the USMN entirely. </a:t>
            </a:r>
          </a:p>
          <a:p>
            <a:endParaRPr lang="en-US" b="0" baseline="0" dirty="0" smtClean="0"/>
          </a:p>
          <a:p>
            <a:r>
              <a:rPr lang="en-US" b="0" baseline="0" dirty="0" smtClean="0"/>
              <a:t>[click] Once you click Trim Outliers, the Residuals dialog appears telling you which observations from which points will be trimmed. Click OK.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xmlns="" val="25313810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Then</a:t>
            </a:r>
            <a:r>
              <a:rPr lang="en-US" b="0" baseline="0" dirty="0" smtClean="0"/>
              <a:t> you may click the Solve button to resolve the solution. Note the Max Error and Ranking values again. Point 10 has a ranking of 110%, however, the rule of thumb is to only trim outliers one time, so we will leave point 10 with its new ranking. </a:t>
            </a:r>
          </a:p>
          <a:p>
            <a:endParaRPr lang="en-US" b="0" baseline="0" dirty="0" smtClean="0"/>
          </a:p>
          <a:p>
            <a:r>
              <a:rPr lang="en-US" b="0" baseline="0" dirty="0" smtClean="0"/>
              <a:t>[Click] The overall RMS is only .0015 so we could click Apply and end up with our new instrument network and USMN Composite Point Group. However, if you would like to know the uncertainty of your instrument network, you may want to run an Uncertainty Field Analysis. </a:t>
            </a:r>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xmlns="" val="21670770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When you are ready to initiate the Uncertainty Field Analysis, [CLICK] click begin. The</a:t>
            </a:r>
            <a:r>
              <a:rPr lang="en-US" b="0" baseline="0" dirty="0" smtClean="0"/>
              <a:t> time this process takes to complete depends on the number of samples that you specify. 300 is the default. This number was chosen because it has been statistically determined that 300 or more samples will provide results within the 5% of the “statistically true” value. </a:t>
            </a:r>
          </a:p>
          <a:p>
            <a:endParaRPr lang="en-US" b="0" baseline="0" dirty="0" smtClean="0"/>
          </a:p>
          <a:p>
            <a:r>
              <a:rPr lang="en-US" b="0" baseline="0" dirty="0" smtClean="0"/>
              <a:t>[CLICK] Once the analysis is completed, you will see the </a:t>
            </a:r>
            <a:r>
              <a:rPr lang="en-US" b="0" baseline="0" dirty="0" err="1" smtClean="0"/>
              <a:t>Ux</a:t>
            </a:r>
            <a:r>
              <a:rPr lang="en-US" b="0" baseline="0" dirty="0" smtClean="0"/>
              <a:t>, </a:t>
            </a:r>
            <a:r>
              <a:rPr lang="en-US" b="0" baseline="0" dirty="0" err="1" smtClean="0"/>
              <a:t>Uy</a:t>
            </a:r>
            <a:r>
              <a:rPr lang="en-US" b="0" baseline="0" dirty="0" smtClean="0"/>
              <a:t>, </a:t>
            </a:r>
            <a:r>
              <a:rPr lang="en-US" b="0" baseline="0" dirty="0" err="1" smtClean="0"/>
              <a:t>Uz</a:t>
            </a:r>
            <a:r>
              <a:rPr lang="en-US" b="0" baseline="0" dirty="0" smtClean="0"/>
              <a:t> and </a:t>
            </a:r>
            <a:r>
              <a:rPr lang="en-US" b="0" baseline="0" dirty="0" err="1" smtClean="0"/>
              <a:t>Umag</a:t>
            </a:r>
            <a:r>
              <a:rPr lang="en-US" b="0" baseline="0" dirty="0" smtClean="0"/>
              <a:t> displayed in the Measurements section as well as in the Summary section.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xmlns="" val="40055824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Another type of analysis</a:t>
            </a:r>
            <a:r>
              <a:rPr lang="en-US" b="0" baseline="0" dirty="0" smtClean="0"/>
              <a:t> to run is that of the instrument. </a:t>
            </a:r>
          </a:p>
          <a:p>
            <a:endParaRPr lang="en-US" b="0" baseline="0" dirty="0" smtClean="0"/>
          </a:p>
          <a:p>
            <a:r>
              <a:rPr lang="en-US" b="0" baseline="0" dirty="0" smtClean="0"/>
              <a:t>[CLICK] Once Instrument Uncertainty Analysis is selected, you will see a display of the horizontal, vertical and distance errors for each instrument in this network. This allows you to edit each instrument’s uncertainties yourself and run the USMN with these new values for an even more accurate solution. </a:t>
            </a:r>
          </a:p>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xmlns="" val="6262316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And now we are going to show you a</a:t>
            </a:r>
            <a:r>
              <a:rPr lang="en-US" b="0" baseline="0" dirty="0" smtClean="0"/>
              <a:t> short d</a:t>
            </a:r>
            <a:r>
              <a:rPr lang="en-US" b="0" dirty="0" smtClean="0"/>
              <a:t>emo of</a:t>
            </a:r>
            <a:r>
              <a:rPr lang="en-US" b="0" baseline="0" dirty="0" smtClean="0"/>
              <a:t> a USMN with a multi station setup in a particle accelerator. </a:t>
            </a:r>
          </a:p>
          <a:p>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the ring is a large underground tunnel, so there are both geometric constraints (the scale of the object is larger than a single instrument can measure), and line-of-sight constraints (you can’t physically see from one side of the ring to the other).</a:t>
            </a:r>
            <a:endParaRPr lang="en-US" dirty="0" smtClean="0"/>
          </a:p>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xmlns="" val="28563775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of the most noteworthy challenges that </a:t>
            </a:r>
            <a:r>
              <a:rPr lang="en-US" baseline="0" dirty="0" err="1" smtClean="0"/>
              <a:t>metrologists</a:t>
            </a:r>
            <a:r>
              <a:rPr lang="en-US" baseline="0" dirty="0" smtClean="0"/>
              <a:t> face when measuring is temperature change and its effect on the measured part. How do we account for this change?  </a:t>
            </a:r>
          </a:p>
          <a:p>
            <a:endParaRPr lang="en-US" baseline="0" dirty="0" smtClean="0"/>
          </a:p>
          <a:p>
            <a:r>
              <a:rPr lang="en-US" dirty="0" smtClean="0"/>
              <a:t>First, it is important</a:t>
            </a:r>
            <a:r>
              <a:rPr lang="en-US" baseline="0" dirty="0" smtClean="0"/>
              <a:t> to note that e</a:t>
            </a:r>
            <a:r>
              <a:rPr lang="en-US" dirty="0" smtClean="0"/>
              <a:t>ach</a:t>
            </a:r>
            <a:r>
              <a:rPr lang="en-US" baseline="0" dirty="0" smtClean="0"/>
              <a:t> tracker comes with a weather station which monitors air temperature and pressure. This information generates a correction factor for the laser wavelength to maintain a consistent measurement. </a:t>
            </a:r>
          </a:p>
          <a:p>
            <a:endParaRPr lang="en-US" baseline="0" dirty="0" smtClean="0"/>
          </a:p>
          <a:p>
            <a:r>
              <a:rPr lang="en-US"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[click] </a:t>
            </a:r>
            <a:r>
              <a:rPr lang="en-US" baseline="0" dirty="0" smtClean="0"/>
              <a:t>However, this does not compensate for thermal growth or shrinkage of the part. That’s where we come in. </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69</a:t>
            </a:fld>
            <a:endParaRPr lang="en-US"/>
          </a:p>
        </p:txBody>
      </p:sp>
    </p:spTree>
    <p:extLst>
      <p:ext uri="{BB962C8B-B14F-4D97-AF65-F5344CB8AC3E}">
        <p14:creationId xmlns:p14="http://schemas.microsoft.com/office/powerpoint/2010/main" xmlns="" val="14593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If</a:t>
            </a:r>
            <a:r>
              <a:rPr lang="en-US" b="0" baseline="0" dirty="0" smtClean="0"/>
              <a:t> you have nominal points that are laid out on a CAD model and you need to zero them out for measurement, you can save time by using the proximity triggers feature rather than zeroing out each point in a watch window. </a:t>
            </a:r>
          </a:p>
          <a:p>
            <a:endParaRPr lang="en-US" b="0" baseline="0" dirty="0" smtClean="0"/>
          </a:p>
          <a:p>
            <a:r>
              <a:rPr lang="en-US" b="0" baseline="0" dirty="0" smtClean="0"/>
              <a:t>For instance, let’s take these five points and say that you need to measure them to with an SMR and flat nest.  </a:t>
            </a:r>
          </a:p>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xmlns="" val="39201654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give an example of how temperature affects material, here are two Aluminum bars: the first is 2 m (6.56 </a:t>
            </a:r>
            <a:r>
              <a:rPr lang="en-US" baseline="0" dirty="0" err="1" smtClean="0"/>
              <a:t>ft</a:t>
            </a:r>
            <a:r>
              <a:rPr lang="en-US" baseline="0" dirty="0" smtClean="0"/>
              <a:t>) and the second 10 m (32.81 </a:t>
            </a:r>
            <a:r>
              <a:rPr lang="en-US" baseline="0" dirty="0" err="1" smtClean="0"/>
              <a:t>ft</a:t>
            </a:r>
            <a:r>
              <a:rPr lang="en-US" baseline="0" dirty="0" smtClean="0"/>
              <a:t>).</a:t>
            </a:r>
          </a:p>
          <a:p>
            <a:endParaRPr lang="en-US" baseline="0" dirty="0" smtClean="0"/>
          </a:p>
          <a:p>
            <a:r>
              <a:rPr lang="en-US"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[click] </a:t>
            </a:r>
            <a:r>
              <a:rPr lang="en-US" baseline="0" dirty="0" smtClean="0"/>
              <a:t>By raising the temperature from our standard of 68 degrees to 84 degrees, the aluminum bars expand and the delta between the actual length versus the reference is quite notable.</a:t>
            </a:r>
          </a:p>
          <a:p>
            <a:endParaRPr lang="en-US" baseline="0" dirty="0" smtClean="0"/>
          </a:p>
          <a:p>
            <a:r>
              <a:rPr lang="en-US" baseline="0" dirty="0" smtClean="0"/>
              <a:t>Also, any error in scale is cumulative, which means the error is magnified when applied to large parts. </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70</a:t>
            </a:fld>
            <a:endParaRPr lang="en-US"/>
          </a:p>
        </p:txBody>
      </p:sp>
    </p:spTree>
    <p:extLst>
      <p:ext uri="{BB962C8B-B14F-4D97-AF65-F5344CB8AC3E}">
        <p14:creationId xmlns:p14="http://schemas.microsoft.com/office/powerpoint/2010/main" xmlns="" val="25836095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 Compensation can be a tricky</a:t>
            </a:r>
            <a:r>
              <a:rPr lang="en-US" baseline="0" dirty="0" smtClean="0"/>
              <a:t> process due to the varying material types, sizes and shapes of parts. To make it a bit easier, we use a few assumptions when scaling measurements. </a:t>
            </a:r>
          </a:p>
          <a:p>
            <a:endParaRPr lang="en-US" baseline="0" dirty="0" smtClean="0"/>
          </a:p>
          <a:p>
            <a:r>
              <a:rPr lang="en-US" baseline="0" dirty="0" smtClean="0"/>
              <a:t>First and foremost, we utilize the worldwide standard reference temperature that Design is at </a:t>
            </a:r>
            <a:r>
              <a:rPr lang="en-US" b="0" baseline="0" dirty="0" smtClean="0"/>
              <a:t>68</a:t>
            </a:r>
            <a:r>
              <a:rPr lang="en-US"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°F (20°C). We take measurements and scale them up or down to this temperature. </a:t>
            </a:r>
          </a:p>
          <a:p>
            <a:endParaRPr lang="en-US"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a:p>
            <a:r>
              <a:rPr lang="en-US"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[click] Secondly, we assume that the part is isotropic meaning that it expands or contracts uniformly. </a:t>
            </a:r>
          </a:p>
          <a:p>
            <a:endParaRPr lang="en-US"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a:p>
            <a:r>
              <a:rPr lang="en-US"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[click] And lastly, we assume that the part is linear and therefore use the linear expansion coefficient formula which solves the fractional change in length per degree of temperature change.</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71</a:t>
            </a:fld>
            <a:endParaRPr lang="en-US"/>
          </a:p>
        </p:txBody>
      </p:sp>
    </p:spTree>
    <p:extLst>
      <p:ext uri="{BB962C8B-B14F-4D97-AF65-F5344CB8AC3E}">
        <p14:creationId xmlns:p14="http://schemas.microsoft.com/office/powerpoint/2010/main" xmlns="" val="7178473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traditional</a:t>
            </a:r>
            <a:r>
              <a:rPr lang="en-US" baseline="0" dirty="0" smtClean="0"/>
              <a:t> and widely accepted means of temperature compensation is to scale based on a good estimate of the object’s coefficient of thermal expansion (CTE). The CTE defines how much a specific material expands or contracts due to a change in its average/core temperature. Multiplying the delta temperature by the object’s CTE will yield the amount the object should change per unit length following this equation:</a:t>
            </a:r>
          </a:p>
          <a:p>
            <a:endParaRPr lang="en-US" baseline="0" dirty="0" smtClean="0"/>
          </a:p>
          <a:p>
            <a:r>
              <a:rPr lang="en-US" baseline="0" dirty="0" smtClean="0"/>
              <a:t>In this equation, we have all the information necessary to fill in this formula except for the material CTE. Since different materials expand and contract at different rates, each material type must have its own CTE. </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72</a:t>
            </a:fld>
            <a:endParaRPr lang="en-US"/>
          </a:p>
        </p:txBody>
      </p:sp>
    </p:spTree>
    <p:extLst>
      <p:ext uri="{BB962C8B-B14F-4D97-AF65-F5344CB8AC3E}">
        <p14:creationId xmlns:p14="http://schemas.microsoft.com/office/powerpoint/2010/main" xmlns="" val="3000745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chart you will see four different types of materials, all commonly used in manufacturing. Of these four, aluminum has the highest CTE, therefore temperature will have the greatest effect on it. </a:t>
            </a:r>
          </a:p>
          <a:p>
            <a:endParaRPr lang="en-US" baseline="0" dirty="0" smtClean="0"/>
          </a:p>
          <a:p>
            <a:r>
              <a:rPr lang="en-US" baseline="0" dirty="0" smtClean="0"/>
              <a:t>There are several reasons why Carbon Fiber is becoming more popular in manufacturing, and one of those reasons is due to it’s incredibly low CTE. </a:t>
            </a:r>
          </a:p>
          <a:p>
            <a:endParaRPr lang="en-US" baseline="0" dirty="0" smtClean="0"/>
          </a:p>
          <a:p>
            <a:r>
              <a:rPr lang="en-US" baseline="0" dirty="0" smtClean="0"/>
              <a:t>[click] But where do these numbers come from and how do we input them into SA?</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73</a:t>
            </a:fld>
            <a:endParaRPr lang="en-US"/>
          </a:p>
        </p:txBody>
      </p:sp>
    </p:spTree>
    <p:extLst>
      <p:ext uri="{BB962C8B-B14F-4D97-AF65-F5344CB8AC3E}">
        <p14:creationId xmlns:p14="http://schemas.microsoft.com/office/powerpoint/2010/main" xmlns="" val="35308035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Luckily, all you need to do is feed us the part temperature and material type and we’ll do the rest for you. </a:t>
            </a:r>
          </a:p>
          <a:p>
            <a:endParaRPr lang="en-US" baseline="0" dirty="0" smtClean="0"/>
          </a:p>
          <a:p>
            <a:r>
              <a:rPr lang="en-US" baseline="0" dirty="0" smtClean="0"/>
              <a:t>Simply double-click on the Instrument in the tree, which will display the instrument properties dialog. Select “Set Manually”.</a:t>
            </a:r>
          </a:p>
          <a:p>
            <a:endParaRPr lang="en-US" baseline="0" dirty="0" smtClean="0"/>
          </a:p>
          <a:p>
            <a:r>
              <a:rPr lang="en-US" baseline="0" dirty="0" smtClean="0"/>
              <a:t>Choose the CTE option and then select the material type from the drop down.</a:t>
            </a:r>
          </a:p>
          <a:p>
            <a:endParaRPr lang="en-US" baseline="0" dirty="0" smtClean="0"/>
          </a:p>
          <a:p>
            <a:r>
              <a:rPr lang="en-US" baseline="0" dirty="0" smtClean="0"/>
              <a:t>Then change the initial temp to the temp of the part. A higher initial temperature will result in a scale decrease, as it shrinks your measurements to the reference part temperature. Likewise, a lower initial temperature will result in a scale increase.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74</a:t>
            </a:fld>
            <a:endParaRPr lang="en-US"/>
          </a:p>
        </p:txBody>
      </p:sp>
    </p:spTree>
    <p:extLst>
      <p:ext uri="{BB962C8B-B14F-4D97-AF65-F5344CB8AC3E}">
        <p14:creationId xmlns:p14="http://schemas.microsoft.com/office/powerpoint/2010/main" xmlns="" val="39401330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It is very important to monitor the</a:t>
            </a:r>
            <a:r>
              <a:rPr lang="en-US" b="0" baseline="0" dirty="0" smtClean="0"/>
              <a:t> temperature of your part, since the ambient temperature fluctuates throughout the day and night. </a:t>
            </a:r>
          </a:p>
          <a:p>
            <a:endParaRPr lang="en-US" b="0" baseline="0" dirty="0" smtClean="0"/>
          </a:p>
          <a:p>
            <a:r>
              <a:rPr lang="en-US" b="0" baseline="0" dirty="0" smtClean="0"/>
              <a:t>In the standard interface, you can monitor your part temperature by going to Devices&gt;Part Temperature&gt;Monitor. This displays a live readout and feeds updates at an interval that you specify. You can also display the deltas between a baseline temperature and your part temperature. </a:t>
            </a:r>
          </a:p>
          <a:p>
            <a:endParaRPr lang="en-US" b="0" baseline="0" dirty="0" smtClean="0"/>
          </a:p>
          <a:p>
            <a:r>
              <a:rPr lang="en-US" b="0" baseline="0" dirty="0" smtClean="0"/>
              <a:t>[click] Another advantage to monitoring your part temperature through this dialog is that you may set an alarm rather than trying to remember to keep checking to see if the temperature has changed. Simply check the alarm option and set a threshold.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75</a:t>
            </a:fld>
            <a:endParaRPr lang="en-US"/>
          </a:p>
        </p:txBody>
      </p:sp>
    </p:spTree>
    <p:extLst>
      <p:ext uri="{BB962C8B-B14F-4D97-AF65-F5344CB8AC3E}">
        <p14:creationId xmlns:p14="http://schemas.microsoft.com/office/powerpoint/2010/main" xmlns="" val="27131444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If</a:t>
            </a:r>
            <a:r>
              <a:rPr lang="en-US" b="0" baseline="0" dirty="0" smtClean="0"/>
              <a:t> you are working from the Instrument Toolbar, simply select the alarm icon and set your thresholds.</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76</a:t>
            </a:fld>
            <a:endParaRPr lang="en-US"/>
          </a:p>
        </p:txBody>
      </p:sp>
    </p:spTree>
    <p:extLst>
      <p:ext uri="{BB962C8B-B14F-4D97-AF65-F5344CB8AC3E}">
        <p14:creationId xmlns:p14="http://schemas.microsoft.com/office/powerpoint/2010/main" xmlns="" val="10405599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If the part temperature changes during the measurement process, this can easily</a:t>
            </a:r>
            <a:r>
              <a:rPr lang="en-US" b="0" baseline="0" dirty="0" smtClean="0"/>
              <a:t> be accounted for by adding additional measurement stations. Optimally, an alarm should be set to notify the user that the temperature has changed beyond some pre-established limit. </a:t>
            </a:r>
          </a:p>
          <a:p>
            <a:endParaRPr lang="en-US" b="0" baseline="0" dirty="0" smtClean="0"/>
          </a:p>
          <a:p>
            <a:r>
              <a:rPr lang="en-US" b="0" baseline="0" dirty="0" smtClean="0"/>
              <a:t>[click] At that point, a new station can be added by right-clicking on the instrument and selecting “Jump Instrument to New Location”. Each time the temperature changes, you will need to add a new instrument station, just like you would if you lose drift. You then must enter in the new temperature into the initial temperature box.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77</a:t>
            </a:fld>
            <a:endParaRPr lang="en-US"/>
          </a:p>
        </p:txBody>
      </p:sp>
    </p:spTree>
    <p:extLst>
      <p:ext uri="{BB962C8B-B14F-4D97-AF65-F5344CB8AC3E}">
        <p14:creationId xmlns:p14="http://schemas.microsoft.com/office/powerpoint/2010/main" xmlns="" val="9953798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It</a:t>
            </a:r>
            <a:r>
              <a:rPr lang="en-US" b="0" baseline="0" dirty="0" smtClean="0"/>
              <a:t> may be difficult to account for potential sources of error when basing scale on CTE. </a:t>
            </a:r>
          </a:p>
          <a:p>
            <a:endParaRPr lang="en-US" b="0" baseline="0" dirty="0" smtClean="0"/>
          </a:p>
          <a:p>
            <a:r>
              <a:rPr lang="en-US" b="0" baseline="0" dirty="0" smtClean="0"/>
              <a:t>An accurate delta temperature must be obtained in order to calculate scale based on material CTE, and therefore the core/average temperature of the object must be accurately measured to ensure good results. This is why using a certified measurement device is highly recommended. [CLICK] The surface temperature changes more quickly than the core temp so it is also important to “soak” the part before measuring it. </a:t>
            </a:r>
          </a:p>
          <a:p>
            <a:endParaRPr lang="en-US" b="0" baseline="0" dirty="0" smtClean="0"/>
          </a:p>
          <a:p>
            <a:r>
              <a:rPr lang="en-US" b="0" baseline="0" dirty="0" smtClean="0"/>
              <a:t>[CLICK] Even if you have an accurate part temperature, you may still face challenges. Large parts may not be made from a single material type. [CLICK], making estimates of CTE much more difficult. </a:t>
            </a:r>
          </a:p>
          <a:p>
            <a:endParaRPr lang="en-US" b="0" baseline="0" dirty="0" smtClean="0"/>
          </a:p>
          <a:p>
            <a:r>
              <a:rPr lang="en-US" b="0" baseline="0" dirty="0" smtClean="0"/>
              <a:t>[CLICK] Additionally, the mounting of a part can cause pressure gradients as the constrained part tries to expand or contract (particularly in the absence of a kinematic mount).</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78</a:t>
            </a:fld>
            <a:endParaRPr lang="en-US"/>
          </a:p>
        </p:txBody>
      </p:sp>
    </p:spTree>
    <p:extLst>
      <p:ext uri="{BB962C8B-B14F-4D97-AF65-F5344CB8AC3E}">
        <p14:creationId xmlns:p14="http://schemas.microsoft.com/office/powerpoint/2010/main" xmlns="" val="3725432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 alternative to basing</a:t>
            </a:r>
            <a:r>
              <a:rPr lang="en-US" b="0" baseline="0" dirty="0" smtClean="0"/>
              <a:t> scale on CTE and part temperature estimates is the option of using the measurements themselves to establish scale. Measurements can be scaled using a network of reference points integrated into the object being measured. This practice is often called “Auto-Scaling” or “7 Parameter Best Fit Transformation”. </a:t>
            </a:r>
          </a:p>
          <a:p>
            <a:endParaRPr lang="en-US" b="0" baseline="0" dirty="0" smtClean="0"/>
          </a:p>
          <a:p>
            <a:r>
              <a:rPr lang="en-US" b="0" baseline="0" dirty="0" smtClean="0"/>
              <a:t>The advantage is that the scaling will change as the part expands and contracts during and between measurement jobs because of the integration of the reference network into the part. </a:t>
            </a:r>
          </a:p>
          <a:p>
            <a:endParaRPr lang="en-US" b="0" baseline="0" dirty="0" smtClean="0"/>
          </a:p>
          <a:p>
            <a:r>
              <a:rPr lang="en-US" b="0" baseline="0" dirty="0" smtClean="0"/>
              <a:t>The drawback to this technique is the need to establish the network at a known temperature in a controlled environment prior to scaling.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xmlns="" val="132458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The only thing you would need to do is shift these points to the probe center so that when the SMR and flat nest crosses over them, it will take a point.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xmlns="" val="13449600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You</a:t>
            </a:r>
            <a:r>
              <a:rPr lang="en-US" b="0" baseline="0" dirty="0" smtClean="0"/>
              <a:t> can easily auto-scale by simply including scale as an additional degree of freedom in the best fit transformation as well as the USMN. </a:t>
            </a:r>
          </a:p>
          <a:p>
            <a:endParaRPr lang="en-US" b="0" baseline="0" dirty="0" smtClean="0"/>
          </a:p>
          <a:p>
            <a:r>
              <a:rPr lang="en-US" b="0" baseline="0" dirty="0" smtClean="0"/>
              <a:t>By utilizing this option in the USMN Instrument Settings dialog, you will be able to network a group of instrument stations together and allow all of them to establish their own scale at the same time. Each instrument station may be setup to allow its scale factor to be included or set by their network optimization. Choose to include/exclude scale in the fit or apply the setting to all of the instruments at the same time.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xmlns="" val="2517772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Another</a:t>
            </a:r>
            <a:r>
              <a:rPr lang="en-US" b="0" baseline="0" dirty="0" smtClean="0"/>
              <a:t> option is to measure a scale bar. Scaling with calibrated lengths integrates a traceable artifact into the measurement process, which adds additional confidence to the measurement scale used and can be used to directly establish scale.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xmlns="" val="22531305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Here</a:t>
            </a:r>
            <a:r>
              <a:rPr lang="en-US" b="0" baseline="0" dirty="0" smtClean="0"/>
              <a:t> are a few tips for measuring with scale bars:</a:t>
            </a:r>
          </a:p>
          <a:p>
            <a:endParaRPr lang="en-US" b="0" baseline="0" dirty="0" smtClean="0"/>
          </a:p>
          <a:p>
            <a:r>
              <a:rPr lang="en-US" b="0" baseline="0" dirty="0" smtClean="0"/>
              <a:t>[CLICK] First, it is important to use a scale bar that is the same material as the part you are measuring. Why? Because we need the scale bar to expand and contract at the same rate. </a:t>
            </a:r>
          </a:p>
          <a:p>
            <a:endParaRPr lang="en-US" b="0" baseline="0" dirty="0" smtClean="0"/>
          </a:p>
          <a:p>
            <a:r>
              <a:rPr lang="en-US" b="0" baseline="0" dirty="0" smtClean="0"/>
              <a:t>[CLICK] Secondly, the nominal scale bar temperature should match the nominal temperature of the model. </a:t>
            </a:r>
          </a:p>
          <a:p>
            <a:endParaRPr lang="en-US" b="0" baseline="0" dirty="0" smtClean="0"/>
          </a:p>
          <a:p>
            <a:r>
              <a:rPr lang="en-US" b="0" baseline="0" dirty="0" smtClean="0"/>
              <a:t>[CLICK] And lastly, the length of the bar should be very close to the diagonal length of the object for best results. If the measured length of the bar is very close to the calibration sticker on the bar (usually within 0.002”) then you should be good to go.</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xmlns="" val="11031022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Several</a:t>
            </a:r>
            <a:r>
              <a:rPr lang="en-US" b="0" baseline="0" dirty="0" smtClean="0"/>
              <a:t> scaling challenges can be overcome through the use of like material scale bars. For example, adding multiple scale bar positions enables you to set different scales at different locations on the measured object. When measured into different groups by different instrument stations, a solution for a local scale factor can be found which will allow a consistent method to adjust thermal gradients. </a:t>
            </a:r>
          </a:p>
          <a:p>
            <a:endParaRPr lang="en-US" b="0" baseline="0" dirty="0" smtClean="0"/>
          </a:p>
          <a:p>
            <a:r>
              <a:rPr lang="en-US" b="0" baseline="0" dirty="0" smtClean="0"/>
              <a:t>[CLICK] In a stable environment such as a tall building with warmer temperatures near the ceiling, this can be quite helpful. </a:t>
            </a:r>
          </a:p>
          <a:p>
            <a:endParaRPr lang="en-US" b="0" baseline="0" dirty="0" smtClean="0"/>
          </a:p>
          <a:p>
            <a:r>
              <a:rPr lang="en-US" b="0" baseline="0" dirty="0" smtClean="0"/>
              <a:t>[CLICK] The same can be said for different calibrated scale bar materials. When surveyed by different instrument stations, the same method can be used to compensate for different CTEs within the same surveyed part.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xmlns="" val="5795068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Luckily, all you need to do is feed us the part temperature and material type and we’ll do the rest for you. </a:t>
            </a:r>
          </a:p>
          <a:p>
            <a:endParaRPr lang="en-US" baseline="0" dirty="0" smtClean="0"/>
          </a:p>
          <a:p>
            <a:r>
              <a:rPr lang="en-US" baseline="0" dirty="0" smtClean="0"/>
              <a:t>Simply double-click on the Instrument in the tree, which will display the instrument properties dialog. Select “Set Manually”.</a:t>
            </a:r>
          </a:p>
          <a:p>
            <a:endParaRPr lang="en-US" baseline="0" dirty="0" smtClean="0"/>
          </a:p>
          <a:p>
            <a:r>
              <a:rPr lang="en-US" baseline="0" dirty="0" smtClean="0"/>
              <a:t>Choose the CTE option and then select the material type from the drop down.</a:t>
            </a:r>
          </a:p>
          <a:p>
            <a:endParaRPr lang="en-US" baseline="0" dirty="0" smtClean="0"/>
          </a:p>
          <a:p>
            <a:r>
              <a:rPr lang="en-US" baseline="0" dirty="0" smtClean="0"/>
              <a:t>Then change the initial temp to the temp of the part. A higher initial temperature will result in a scale decrease, as it shrinks your measurements to the reference part temperature. Likewise, a lower initial temperature will result in a scale increase.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xmlns="" val="1357834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xmlns="" val="872401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Scale lengths with uncertainty estimates can also be effectively considered as instruments within a network, making scale bars an extremely useful tool when performing a USMN analysis.  The point-to-point residuals between observations and the calibrated distance can be added as corrections to the network during the optimization.  When weighted with their published uncertainty statement, they constrain the resulting Composite Point Group with appropriate weights.  </a:t>
            </a:r>
          </a:p>
          <a:p>
            <a:r>
              <a:rPr lang="en-US" dirty="0" smtClean="0"/>
              <a:t>The USMN solution integrates scale lengths as either “Report Only” or as “Constraints” in its optimization and target uncertainty analysis processes.  As “Report Only,” the scale bar does not add corrections to the network, but instead provides a reality check for your scaling procedure providing a maximum error and RMS value.  When the USMN solution uses scale length as “Constraints,” the network is adjusted along with the components to minimize the delta between the length inputs.  This method adds physical traceable length(s) to the network.  Reports and instrument uncertainty analysis include direct comparison against these traceable standards.</a:t>
            </a:r>
          </a:p>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pPr/>
              <a:t>86</a:t>
            </a:fld>
            <a:endParaRPr lang="en-US"/>
          </a:p>
        </p:txBody>
      </p:sp>
    </p:spTree>
    <p:extLst>
      <p:ext uri="{BB962C8B-B14F-4D97-AF65-F5344CB8AC3E}">
        <p14:creationId xmlns:p14="http://schemas.microsoft.com/office/powerpoint/2010/main" xmlns="" val="34353310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Scale lengths with uncertainty estimates can also be effectively considered as instruments within a network, making scale bars an extremely useful tool when performing a USMN analysis.  The point-to-point residuals between observations and the calibrated distance can be added as corrections to the network during the optimization.  When weighted with their published uncertainty statement, they constrain the resulting Composite Point Group with appropriate weights.  </a:t>
            </a:r>
          </a:p>
          <a:p>
            <a:r>
              <a:rPr lang="en-US" dirty="0" smtClean="0"/>
              <a:t>The USMN solution integrates scale lengths as either “Report Only” or as “Constraints” in its optimization and target uncertainty analysis processes.  As “Report Only,” the scale bar does not add corrections to the network, but instead provides a reality check for your scaling procedure providing a maximum error and RMS value.  When the USMN solution uses scale length as “Constraints,” the network is adjusted along with the components to minimize the delta between the length inputs.  This method adds physical traceable length(s) to the network.  Reports and instrument uncertainty analysis include direct comparison against these traceable standards.</a:t>
            </a:r>
          </a:p>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xmlns="" val="3582387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are</a:t>
            </a:r>
            <a:r>
              <a:rPr lang="en-US" baseline="0" dirty="0" smtClean="0"/>
              <a:t> ready to begin the measurement routine, you can select Instrument&gt;Automatic Measurement&gt;Auto-Correspond to Proximity Trigger&gt;Points.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xmlns="" val="2547640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3B8B-A94B-7B47-82F8-594A82055800}"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3971702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3B8B-A94B-7B47-82F8-594A82055800}"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3142746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3B8B-A94B-7B47-82F8-594A82055800}"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78855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3B8B-A94B-7B47-82F8-594A82055800}"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8064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3B8B-A94B-7B47-82F8-594A82055800}" type="datetimeFigureOut">
              <a:rPr lang="en-US" smtClean="0"/>
              <a:pPr/>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3673435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3B8B-A94B-7B47-82F8-594A82055800}" type="datetimeFigureOut">
              <a:rPr lang="en-US" smtClean="0"/>
              <a:pPr/>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424791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3B8B-A94B-7B47-82F8-594A82055800}" type="datetimeFigureOut">
              <a:rPr lang="en-US" smtClean="0"/>
              <a:pPr/>
              <a:t>4/24/2015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4132505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3B8B-A94B-7B47-82F8-594A82055800}" type="datetimeFigureOut">
              <a:rPr lang="en-US" smtClean="0"/>
              <a:pPr/>
              <a:t>4/24/2015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151285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3B8B-A94B-7B47-82F8-594A82055800}" type="datetimeFigureOut">
              <a:rPr lang="en-US" smtClean="0"/>
              <a:pPr/>
              <a:t>4/24/2015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1930887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3B8B-A94B-7B47-82F8-594A82055800}" type="datetimeFigureOut">
              <a:rPr lang="en-US" smtClean="0"/>
              <a:pPr/>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392344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3B8B-A94B-7B47-82F8-594A82055800}" type="datetimeFigureOut">
              <a:rPr lang="en-US" smtClean="0"/>
              <a:pPr/>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3705039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4D4D4D">
                <a:alpha val="10000"/>
              </a:srgbClr>
            </a:gs>
          </a:gsLst>
          <a:lin ang="51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8833B8B-A94B-7B47-82F8-594A82055800}" type="datetimeFigureOut">
              <a:rPr lang="en-US" smtClean="0"/>
              <a:pPr/>
              <a:t>4/24/2015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0DFF552-3A74-1A4A-8C99-E27C94943421}" type="slidenum">
              <a:rPr lang="en-US" smtClean="0"/>
              <a:pPr/>
              <a:t>‹#›</a:t>
            </a:fld>
            <a:endParaRPr lang="en-US"/>
          </a:p>
        </p:txBody>
      </p:sp>
    </p:spTree>
    <p:extLst>
      <p:ext uri="{BB962C8B-B14F-4D97-AF65-F5344CB8AC3E}">
        <p14:creationId xmlns:p14="http://schemas.microsoft.com/office/powerpoint/2010/main" xmlns="" val="3770486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41.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png"/><Relationship Id="rId7"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51.jpe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7.xml"/><Relationship Id="rId7"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media/media1.mp4"/><Relationship Id="rId6" Type="http://schemas.openxmlformats.org/officeDocument/2006/relationships/image" Target="../media/image52.png"/><Relationship Id="rId5" Type="http://schemas.openxmlformats.org/officeDocument/2006/relationships/image" Target="../media/image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1.png"/><Relationship Id="rId9" Type="http://schemas.microsoft.com/office/2007/relationships/diagramDrawing" Target="../diagrams/drawing1.xml"/><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pn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3" Type="http://schemas.openxmlformats.org/officeDocument/2006/relationships/image" Target="../media/image2.png"/><Relationship Id="rId7" Type="http://schemas.openxmlformats.org/officeDocument/2006/relationships/image" Target="../media/image71.png"/><Relationship Id="rId12" Type="http://schemas.openxmlformats.org/officeDocument/2006/relationships/image" Target="../media/image75.jpeg"/><Relationship Id="rId2" Type="http://schemas.openxmlformats.org/officeDocument/2006/relationships/notesSlide" Target="../notesSlides/notesSlide33.xml"/><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5" Type="http://schemas.openxmlformats.org/officeDocument/2006/relationships/image" Target="../media/image78.png"/><Relationship Id="rId10" Type="http://schemas.openxmlformats.org/officeDocument/2006/relationships/image" Target="../media/image73.jpeg"/><Relationship Id="rId4" Type="http://schemas.openxmlformats.org/officeDocument/2006/relationships/image" Target="../media/image1.png"/><Relationship Id="rId9" Type="http://schemas.openxmlformats.org/officeDocument/2006/relationships/image" Target="../media/image68.png"/><Relationship Id="rId14" Type="http://schemas.openxmlformats.org/officeDocument/2006/relationships/image" Target="../media/image77.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1.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png"/><Relationship Id="rId7"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9.png"/><Relationship Id="rId4" Type="http://schemas.openxmlformats.org/officeDocument/2006/relationships/image" Target="../media/image1.png"/><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png"/><Relationship Id="rId7"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90.png"/><Relationship Id="rId7" Type="http://schemas.openxmlformats.org/officeDocument/2006/relationships/diagramData" Target="../diagrams/data3.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3.jpeg"/><Relationship Id="rId11" Type="http://schemas.microsoft.com/office/2007/relationships/diagramDrawing" Target="../diagrams/drawing3.xml"/><Relationship Id="rId5" Type="http://schemas.openxmlformats.org/officeDocument/2006/relationships/image" Target="../media/image1.png"/><Relationship Id="rId10" Type="http://schemas.openxmlformats.org/officeDocument/2006/relationships/diagramColors" Target="../diagrams/colors3.xml"/><Relationship Id="rId4" Type="http://schemas.openxmlformats.org/officeDocument/2006/relationships/image" Target="../media/image2.png"/><Relationship Id="rId9"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2.png"/><Relationship Id="rId7"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png"/><Relationship Id="rId9"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00.gif"/><Relationship Id="rId5" Type="http://schemas.openxmlformats.org/officeDocument/2006/relationships/image" Target="../media/image99.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6.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2.png"/><Relationship Id="rId7" Type="http://schemas.microsoft.com/office/2007/relationships/hdphoto" Target="../media/hdphoto2.wdp"/><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png"/><Relationship Id="rId7" Type="http://schemas.openxmlformats.org/officeDocument/2006/relationships/image" Target="../media/image12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21.png"/><Relationship Id="rId4" Type="http://schemas.openxmlformats.org/officeDocument/2006/relationships/image" Target="../media/image1.png"/><Relationship Id="rId9" Type="http://schemas.openxmlformats.org/officeDocument/2006/relationships/image" Target="../media/image124.png"/></Relationships>
</file>

<file path=ppt/slides/_rels/slide5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png"/><Relationship Id="rId7"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18.png"/><Relationship Id="rId10" Type="http://schemas.openxmlformats.org/officeDocument/2006/relationships/image" Target="../media/image127.png"/><Relationship Id="rId4" Type="http://schemas.openxmlformats.org/officeDocument/2006/relationships/image" Target="../media/image1.png"/><Relationship Id="rId9" Type="http://schemas.openxmlformats.org/officeDocument/2006/relationships/image" Target="../media/image126.png"/></Relationships>
</file>

<file path=ppt/slides/_rels/slide5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2.png"/><Relationship Id="rId7"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2.png"/><Relationship Id="rId7" Type="http://schemas.openxmlformats.org/officeDocument/2006/relationships/image" Target="../media/image134.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33.jpe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png"/><Relationship Id="rId9" Type="http://schemas.openxmlformats.org/officeDocument/2006/relationships/image" Target="../media/image136.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0.png"/><Relationship Id="rId7" Type="http://schemas.openxmlformats.org/officeDocument/2006/relationships/image" Target="../media/image142.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144.png"/></Relationships>
</file>

<file path=ppt/slides/_rels/slide5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png"/><Relationship Id="rId7" Type="http://schemas.openxmlformats.org/officeDocument/2006/relationships/diagramLayout" Target="../diagrams/layout4.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diagramData" Target="../diagrams/data4.xml"/><Relationship Id="rId5" Type="http://schemas.openxmlformats.org/officeDocument/2006/relationships/image" Target="../media/image145.png"/><Relationship Id="rId10" Type="http://schemas.microsoft.com/office/2007/relationships/diagramDrawing" Target="../diagrams/drawing4.xml"/><Relationship Id="rId4" Type="http://schemas.openxmlformats.org/officeDocument/2006/relationships/image" Target="../media/image1.png"/><Relationship Id="rId9" Type="http://schemas.openxmlformats.org/officeDocument/2006/relationships/diagramColors" Target="../diagrams/colors4.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3" Type="http://schemas.openxmlformats.org/officeDocument/2006/relationships/image" Target="../media/image2.png"/><Relationship Id="rId7" Type="http://schemas.microsoft.com/office/2007/relationships/hdphoto" Target="../media/hdphoto3.wdp"/><Relationship Id="rId12" Type="http://schemas.openxmlformats.org/officeDocument/2006/relationships/image" Target="../media/image154.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3.png"/><Relationship Id="rId5" Type="http://schemas.openxmlformats.org/officeDocument/2006/relationships/image" Target="../media/image148.png"/><Relationship Id="rId15" Type="http://schemas.openxmlformats.org/officeDocument/2006/relationships/image" Target="../media/image157.png"/><Relationship Id="rId10" Type="http://schemas.openxmlformats.org/officeDocument/2006/relationships/image" Target="../media/image152.png"/><Relationship Id="rId4" Type="http://schemas.openxmlformats.org/officeDocument/2006/relationships/image" Target="../media/image1.png"/><Relationship Id="rId9" Type="http://schemas.openxmlformats.org/officeDocument/2006/relationships/image" Target="../media/image151.png"/><Relationship Id="rId14" Type="http://schemas.openxmlformats.org/officeDocument/2006/relationships/image" Target="../media/image15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3.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png"/><Relationship Id="rId9" Type="http://schemas.openxmlformats.org/officeDocument/2006/relationships/image" Target="../media/image169.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2.png"/><Relationship Id="rId7" Type="http://schemas.openxmlformats.org/officeDocument/2006/relationships/image" Target="../media/image175.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77.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85.png"/><Relationship Id="rId3" Type="http://schemas.openxmlformats.org/officeDocument/2006/relationships/image" Target="../media/image178.png"/><Relationship Id="rId7" Type="http://schemas.openxmlformats.org/officeDocument/2006/relationships/image" Target="../media/image181.gif"/><Relationship Id="rId12" Type="http://schemas.openxmlformats.org/officeDocument/2006/relationships/image" Target="../media/image184.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83.png"/><Relationship Id="rId5" Type="http://schemas.openxmlformats.org/officeDocument/2006/relationships/image" Target="../media/image180.png"/><Relationship Id="rId10" Type="http://schemas.openxmlformats.org/officeDocument/2006/relationships/image" Target="../media/image182.gif"/><Relationship Id="rId4" Type="http://schemas.openxmlformats.org/officeDocument/2006/relationships/image" Target="../media/image179.pn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2.png"/><Relationship Id="rId7" Type="http://schemas.openxmlformats.org/officeDocument/2006/relationships/image" Target="../media/image188.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87.gif"/><Relationship Id="rId5" Type="http://schemas.openxmlformats.org/officeDocument/2006/relationships/image" Target="../media/image186.jpe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90.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3" Type="http://schemas.openxmlformats.org/officeDocument/2006/relationships/image" Target="../media/image186.jpeg"/><Relationship Id="rId7" Type="http://schemas.openxmlformats.org/officeDocument/2006/relationships/image" Target="../media/image192.png"/><Relationship Id="rId12" Type="http://schemas.openxmlformats.org/officeDocument/2006/relationships/image" Target="../media/image197.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96.png"/><Relationship Id="rId5" Type="http://schemas.openxmlformats.org/officeDocument/2006/relationships/image" Target="../media/image2.png"/><Relationship Id="rId10" Type="http://schemas.openxmlformats.org/officeDocument/2006/relationships/image" Target="../media/image195.png"/><Relationship Id="rId4" Type="http://schemas.openxmlformats.org/officeDocument/2006/relationships/image" Target="../media/image191.png"/><Relationship Id="rId9" Type="http://schemas.openxmlformats.org/officeDocument/2006/relationships/image" Target="../media/image194.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chart" Target="../charts/chart1.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2.png"/><Relationship Id="rId7" Type="http://schemas.openxmlformats.org/officeDocument/2006/relationships/image" Target="../media/image202.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png"/><Relationship Id="rId9" Type="http://schemas.openxmlformats.org/officeDocument/2006/relationships/image" Target="../media/image204.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205.png"/><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8.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8" Type="http://schemas.openxmlformats.org/officeDocument/2006/relationships/image" Target="../media/image187.gif"/><Relationship Id="rId3" Type="http://schemas.openxmlformats.org/officeDocument/2006/relationships/image" Target="../media/image2.png"/><Relationship Id="rId7" Type="http://schemas.openxmlformats.org/officeDocument/2006/relationships/image" Target="../media/image186.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11.jpeg"/><Relationship Id="rId7" Type="http://schemas.openxmlformats.org/officeDocument/2006/relationships/image" Target="../media/image213.png"/><Relationship Id="rId12" Type="http://schemas.openxmlformats.org/officeDocument/2006/relationships/image" Target="../media/image218.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217.jpeg"/><Relationship Id="rId5" Type="http://schemas.openxmlformats.org/officeDocument/2006/relationships/image" Target="../media/image1.png"/><Relationship Id="rId10" Type="http://schemas.openxmlformats.org/officeDocument/2006/relationships/image" Target="../media/image216.jpeg"/><Relationship Id="rId4" Type="http://schemas.openxmlformats.org/officeDocument/2006/relationships/image" Target="../media/image2.png"/><Relationship Id="rId9" Type="http://schemas.openxmlformats.org/officeDocument/2006/relationships/image" Target="../media/image215.jpe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223.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image" Target="../media/image224.png"/><Relationship Id="rId7" Type="http://schemas.openxmlformats.org/officeDocument/2006/relationships/image" Target="../media/image226.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25.gif"/><Relationship Id="rId5"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73.jpeg"/></Relationships>
</file>

<file path=ppt/slides/_rels/slide83.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png"/><Relationship Id="rId7" Type="http://schemas.openxmlformats.org/officeDocument/2006/relationships/image" Target="../media/image230.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229.png"/><Relationship Id="rId11" Type="http://schemas.openxmlformats.org/officeDocument/2006/relationships/image" Target="../media/image234.png"/><Relationship Id="rId5" Type="http://schemas.openxmlformats.org/officeDocument/2006/relationships/image" Target="../media/image228.png"/><Relationship Id="rId10" Type="http://schemas.openxmlformats.org/officeDocument/2006/relationships/image" Target="../media/image233.png"/><Relationship Id="rId4" Type="http://schemas.openxmlformats.org/officeDocument/2006/relationships/image" Target="../media/image1.png"/><Relationship Id="rId9" Type="http://schemas.openxmlformats.org/officeDocument/2006/relationships/image" Target="../media/image232.png"/></Relationships>
</file>

<file path=ppt/slides/_rels/slide84.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236.png"/><Relationship Id="rId11" Type="http://schemas.openxmlformats.org/officeDocument/2006/relationships/image" Target="../media/image240.png"/><Relationship Id="rId5" Type="http://schemas.openxmlformats.org/officeDocument/2006/relationships/image" Target="../media/image235.png"/><Relationship Id="rId10" Type="http://schemas.openxmlformats.org/officeDocument/2006/relationships/image" Target="../media/image239.png"/><Relationship Id="rId4" Type="http://schemas.openxmlformats.org/officeDocument/2006/relationships/image" Target="../media/image1.png"/><Relationship Id="rId9" Type="http://schemas.openxmlformats.org/officeDocument/2006/relationships/image" Target="../media/image238.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241.png"/><Relationship Id="rId5" Type="http://schemas.openxmlformats.org/officeDocument/2006/relationships/image" Target="../media/image201.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242.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5.jpe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c 2"/>
          <p:cNvSpPr/>
          <p:nvPr/>
        </p:nvSpPr>
        <p:spPr>
          <a:xfrm rot="16200000" flipV="1">
            <a:off x="4463407" y="59648"/>
            <a:ext cx="217184" cy="6890100"/>
          </a:xfrm>
          <a:prstGeom prst="arc">
            <a:avLst>
              <a:gd name="adj1" fmla="val 16199465"/>
              <a:gd name="adj2" fmla="val 5410362"/>
            </a:avLst>
          </a:prstGeom>
          <a:gradFill flip="none" rotWithShape="1">
            <a:gsLst>
              <a:gs pos="0">
                <a:schemeClr val="tx1">
                  <a:lumMod val="50000"/>
                  <a:alpha val="0"/>
                </a:schemeClr>
              </a:gs>
              <a:gs pos="100000">
                <a:srgbClr val="000000">
                  <a:alpha val="57000"/>
                </a:srgbClr>
              </a:gs>
            </a:gsLst>
            <a:lin ang="10800000" scaled="1"/>
            <a:tileRect/>
          </a:gra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4" name="Straight Connector 3"/>
          <p:cNvCxnSpPr/>
          <p:nvPr/>
        </p:nvCxnSpPr>
        <p:spPr>
          <a:xfrm>
            <a:off x="1126950" y="3498731"/>
            <a:ext cx="6890100" cy="0"/>
          </a:xfrm>
          <a:prstGeom prst="line">
            <a:avLst/>
          </a:prstGeom>
          <a:ln w="6350" cmpd="sng">
            <a:solidFill>
              <a:srgbClr val="4D4D4D"/>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2215978" y="1268893"/>
            <a:ext cx="4712042" cy="1429789"/>
            <a:chOff x="2727761" y="1110662"/>
            <a:chExt cx="3445643" cy="1429789"/>
          </a:xfrm>
        </p:grpSpPr>
        <p:sp>
          <p:nvSpPr>
            <p:cNvPr id="6" name="TextBox 5"/>
            <p:cNvSpPr txBox="1"/>
            <p:nvPr/>
          </p:nvSpPr>
          <p:spPr>
            <a:xfrm>
              <a:off x="2727761" y="1110662"/>
              <a:ext cx="3445643" cy="630942"/>
            </a:xfrm>
            <a:prstGeom prst="rect">
              <a:avLst/>
            </a:prstGeom>
            <a:noFill/>
          </p:spPr>
          <p:txBody>
            <a:bodyPr wrap="square" rtlCol="0">
              <a:spAutoFit/>
            </a:bodyPr>
            <a:lstStyle/>
            <a:p>
              <a:pPr algn="ctr"/>
              <a:r>
                <a:rPr lang="en-US" sz="3500" b="1" dirty="0" smtClean="0">
                  <a:solidFill>
                    <a:schemeClr val="tx1">
                      <a:lumMod val="50000"/>
                    </a:schemeClr>
                  </a:solidFill>
                  <a:latin typeface="Oswald Regular" panose="02000503000000000000" pitchFamily="2" charset="0"/>
                </a:rPr>
                <a:t>Advanced</a:t>
              </a:r>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78250" y="1789139"/>
              <a:ext cx="744664" cy="751312"/>
            </a:xfrm>
            <a:prstGeom prst="rect">
              <a:avLst/>
            </a:prstGeom>
          </p:spPr>
        </p:pic>
      </p:grpSp>
      <p:sp>
        <p:nvSpPr>
          <p:cNvPr id="9" name="TextBox 8"/>
          <p:cNvSpPr txBox="1"/>
          <p:nvPr/>
        </p:nvSpPr>
        <p:spPr>
          <a:xfrm>
            <a:off x="2412802" y="2746217"/>
            <a:ext cx="4318397" cy="630942"/>
          </a:xfrm>
          <a:prstGeom prst="rect">
            <a:avLst/>
          </a:prstGeom>
          <a:noFill/>
        </p:spPr>
        <p:txBody>
          <a:bodyPr wrap="square" rtlCol="0">
            <a:spAutoFit/>
          </a:bodyPr>
          <a:lstStyle/>
          <a:p>
            <a:pPr algn="ctr"/>
            <a:r>
              <a:rPr lang="en-US" sz="3500" b="1" dirty="0" smtClean="0">
                <a:solidFill>
                  <a:schemeClr val="tx1">
                    <a:lumMod val="50000"/>
                  </a:schemeClr>
                </a:solidFill>
                <a:latin typeface="Oswald Regular" panose="02000503000000000000" pitchFamily="2" charset="0"/>
              </a:rPr>
              <a:t>SpatialAnalyzer</a:t>
            </a:r>
            <a:endParaRPr lang="en-US" sz="3500" b="1" dirty="0">
              <a:solidFill>
                <a:schemeClr val="tx1">
                  <a:lumMod val="50000"/>
                </a:schemeClr>
              </a:solidFill>
              <a:latin typeface="Oswald Regular" panose="02000503000000000000" pitchFamily="2" charset="0"/>
            </a:endParaRPr>
          </a:p>
        </p:txBody>
      </p:sp>
      <p:cxnSp>
        <p:nvCxnSpPr>
          <p:cNvPr id="10" name="Straight Connector 9"/>
          <p:cNvCxnSpPr/>
          <p:nvPr/>
        </p:nvCxnSpPr>
        <p:spPr>
          <a:xfrm>
            <a:off x="1126950" y="1159101"/>
            <a:ext cx="6890100" cy="0"/>
          </a:xfrm>
          <a:prstGeom prst="line">
            <a:avLst/>
          </a:prstGeom>
          <a:ln w="6350" cmpd="sng">
            <a:solidFill>
              <a:srgbClr val="4D4D4D"/>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p:nvSpPr>
        <p:spPr>
          <a:xfrm rot="5400000">
            <a:off x="4463407" y="-2287912"/>
            <a:ext cx="217184" cy="6890100"/>
          </a:xfrm>
          <a:prstGeom prst="arc">
            <a:avLst>
              <a:gd name="adj1" fmla="val 16199465"/>
              <a:gd name="adj2" fmla="val 5410362"/>
            </a:avLst>
          </a:prstGeom>
          <a:gradFill flip="none" rotWithShape="1">
            <a:gsLst>
              <a:gs pos="0">
                <a:schemeClr val="tx1">
                  <a:lumMod val="50000"/>
                  <a:alpha val="0"/>
                </a:schemeClr>
              </a:gs>
              <a:gs pos="100000">
                <a:srgbClr val="000000">
                  <a:alpha val="57000"/>
                </a:srgbClr>
              </a:gs>
            </a:gsLst>
            <a:lin ang="10800000" scaled="1"/>
            <a:tileRect/>
          </a:gra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183492" y="4357139"/>
            <a:ext cx="2066591" cy="707886"/>
          </a:xfrm>
          <a:prstGeom prst="rect">
            <a:avLst/>
          </a:prstGeom>
          <a:noFill/>
        </p:spPr>
        <p:txBody>
          <a:bodyPr wrap="none" rtlCol="0">
            <a:spAutoFit/>
          </a:bodyPr>
          <a:lstStyle/>
          <a:p>
            <a:r>
              <a:rPr lang="en-US" sz="2000" dirty="0" smtClean="0">
                <a:solidFill>
                  <a:srgbClr val="003876"/>
                </a:solidFill>
                <a:latin typeface="Oswald Light" panose="02000303000000000000" pitchFamily="2" charset="0"/>
              </a:rPr>
              <a:t>Steve Seiler</a:t>
            </a:r>
          </a:p>
          <a:p>
            <a:r>
              <a:rPr lang="en-US" sz="2000" dirty="0" smtClean="0">
                <a:solidFill>
                  <a:schemeClr val="tx1">
                    <a:lumMod val="50000"/>
                  </a:schemeClr>
                </a:solidFill>
                <a:latin typeface="Oswald Light" panose="02000303000000000000" pitchFamily="2" charset="0"/>
              </a:rPr>
              <a:t>Applications Engineer</a:t>
            </a:r>
            <a:endParaRPr lang="en-US" sz="1400" dirty="0" smtClean="0">
              <a:solidFill>
                <a:schemeClr val="tx1">
                  <a:lumMod val="50000"/>
                </a:schemeClr>
              </a:solidFill>
              <a:latin typeface="Oswald Light" panose="02000303000000000000" pitchFamily="2" charset="0"/>
            </a:endParaRPr>
          </a:p>
        </p:txBody>
      </p:sp>
      <p:sp>
        <p:nvSpPr>
          <p:cNvPr id="17" name="TextBox 16"/>
          <p:cNvSpPr txBox="1"/>
          <p:nvPr/>
        </p:nvSpPr>
        <p:spPr>
          <a:xfrm>
            <a:off x="7089551" y="4362680"/>
            <a:ext cx="1854995" cy="707886"/>
          </a:xfrm>
          <a:prstGeom prst="rect">
            <a:avLst/>
          </a:prstGeom>
          <a:noFill/>
        </p:spPr>
        <p:txBody>
          <a:bodyPr wrap="none" rtlCol="0">
            <a:spAutoFit/>
          </a:bodyPr>
          <a:lstStyle/>
          <a:p>
            <a:pPr algn="r"/>
            <a:r>
              <a:rPr lang="en-US" sz="2000" dirty="0" smtClean="0">
                <a:solidFill>
                  <a:srgbClr val="003876"/>
                </a:solidFill>
                <a:latin typeface="Oswald Light" panose="02000303000000000000" pitchFamily="2" charset="0"/>
              </a:rPr>
              <a:t>Ashley Woolard</a:t>
            </a:r>
          </a:p>
          <a:p>
            <a:pPr algn="r"/>
            <a:r>
              <a:rPr lang="en-US" sz="2000" dirty="0" smtClean="0">
                <a:solidFill>
                  <a:schemeClr val="tx1">
                    <a:lumMod val="50000"/>
                  </a:schemeClr>
                </a:solidFill>
                <a:latin typeface="Oswald Light" panose="02000303000000000000" pitchFamily="2" charset="0"/>
              </a:rPr>
              <a:t>Director of Training</a:t>
            </a:r>
          </a:p>
        </p:txBody>
      </p:sp>
    </p:spTree>
    <p:extLst>
      <p:ext uri="{BB962C8B-B14F-4D97-AF65-F5344CB8AC3E}">
        <p14:creationId xmlns:p14="http://schemas.microsoft.com/office/powerpoint/2010/main" xmlns="" val="1082565268"/>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7156" y="147045"/>
            <a:ext cx="7348451" cy="4859687"/>
          </a:xfrm>
          <a:prstGeom prst="rect">
            <a:avLst/>
          </a:prstGeom>
        </p:spPr>
      </p:pic>
    </p:spTree>
    <p:extLst>
      <p:ext uri="{BB962C8B-B14F-4D97-AF65-F5344CB8AC3E}">
        <p14:creationId xmlns:p14="http://schemas.microsoft.com/office/powerpoint/2010/main" xmlns="" val="3301882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3" name="Picture 2"/>
          <p:cNvPicPr>
            <a:picLocks noChangeAspect="1"/>
          </p:cNvPicPr>
          <p:nvPr/>
        </p:nvPicPr>
        <p:blipFill>
          <a:blip r:embed="rId5"/>
          <a:stretch>
            <a:fillRect/>
          </a:stretch>
        </p:blipFill>
        <p:spPr>
          <a:xfrm>
            <a:off x="1404850" y="938727"/>
            <a:ext cx="5837426" cy="3810330"/>
          </a:xfrm>
          <a:prstGeom prst="rect">
            <a:avLst/>
          </a:prstGeom>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712690" y="303852"/>
            <a:ext cx="7321674" cy="4706284"/>
          </a:xfrm>
          <a:prstGeom prst="rect">
            <a:avLst/>
          </a:prstGeom>
        </p:spPr>
      </p:pic>
      <p:sp>
        <p:nvSpPr>
          <p:cNvPr id="11" name="TextBox 10"/>
          <p:cNvSpPr txBox="1"/>
          <p:nvPr/>
        </p:nvSpPr>
        <p:spPr>
          <a:xfrm>
            <a:off x="2040676" y="19909"/>
            <a:ext cx="5120312"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Proximity Triggers on a Curved Part</a:t>
            </a:r>
            <a:endParaRPr lang="en-US" sz="2800" dirty="0" smtClean="0">
              <a:solidFill>
                <a:schemeClr val="tx1">
                  <a:lumMod val="50000"/>
                </a:schemeClr>
              </a:solidFill>
              <a:latin typeface="Oswald Regular" panose="020B0604020202020204" charset="0"/>
            </a:endParaRPr>
          </a:p>
        </p:txBody>
      </p:sp>
      <p:pic>
        <p:nvPicPr>
          <p:cNvPr id="5" name="Picture 4"/>
          <p:cNvPicPr>
            <a:picLocks noChangeAspect="1"/>
          </p:cNvPicPr>
          <p:nvPr/>
        </p:nvPicPr>
        <p:blipFill>
          <a:blip r:embed="rId7"/>
          <a:stretch>
            <a:fillRect/>
          </a:stretch>
        </p:blipFill>
        <p:spPr>
          <a:xfrm>
            <a:off x="5123876" y="1085321"/>
            <a:ext cx="3828854" cy="2948731"/>
          </a:xfrm>
          <a:prstGeom prst="rect">
            <a:avLst/>
          </a:prstGeom>
          <a:ln w="57150">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3693524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3.05556E-6 2.22222E-6 L -0.18368 0.00494 " pathEditMode="relative" rAng="0" ptsTypes="AA">
                                      <p:cBhvr>
                                        <p:cTn id="10" dur="2000" fill="hold"/>
                                        <p:tgtEl>
                                          <p:spTgt spid="3"/>
                                        </p:tgtEl>
                                        <p:attrNameLst>
                                          <p:attrName>ppt_x</p:attrName>
                                          <p:attrName>ppt_y</p:attrName>
                                        </p:attrNameLst>
                                      </p:cBhvr>
                                      <p:rCtr x="-9184" y="247"/>
                                    </p:animMotion>
                                  </p:childTnLst>
                                </p:cTn>
                              </p:par>
                              <p:par>
                                <p:cTn id="11" presetID="2" presetClass="entr" presetSubtype="4" fill="hold" nodeType="withEffect">
                                  <p:stCondLst>
                                    <p:cond delay="8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691495" y="45379"/>
            <a:ext cx="3818674"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Project Points to Surfaces</a:t>
            </a:r>
            <a:endParaRPr lang="en-US" sz="2800" dirty="0" smtClean="0">
              <a:solidFill>
                <a:schemeClr val="tx1">
                  <a:lumMod val="50000"/>
                </a:schemeClr>
              </a:solidFill>
              <a:latin typeface="Oswald Regular" panose="020B0604020202020204" charset="0"/>
            </a:endParaRPr>
          </a:p>
        </p:txBody>
      </p:sp>
      <p:grpSp>
        <p:nvGrpSpPr>
          <p:cNvPr id="6" name="Group 5"/>
          <p:cNvGrpSpPr/>
          <p:nvPr/>
        </p:nvGrpSpPr>
        <p:grpSpPr>
          <a:xfrm>
            <a:off x="123565" y="568599"/>
            <a:ext cx="9147350" cy="4913103"/>
            <a:chOff x="123565" y="568599"/>
            <a:chExt cx="9147350" cy="4913103"/>
          </a:xfrm>
        </p:grpSpPr>
        <p:pic>
          <p:nvPicPr>
            <p:cNvPr id="2" name="Picture 1"/>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23565" y="568599"/>
              <a:ext cx="6858000" cy="4199223"/>
            </a:xfrm>
            <a:prstGeom prst="rect">
              <a:avLst/>
            </a:prstGeom>
          </p:spPr>
        </p:pic>
        <p:pic>
          <p:nvPicPr>
            <p:cNvPr id="4" name="Picture 3"/>
            <p:cNvPicPr>
              <a:picLocks noChangeAspect="1"/>
            </p:cNvPicPr>
            <p:nvPr/>
          </p:nvPicPr>
          <p:blipFill>
            <a:blip r:embed="rId6"/>
            <a:stretch>
              <a:fillRect/>
            </a:stretch>
          </p:blipFill>
          <p:spPr>
            <a:xfrm>
              <a:off x="4227233" y="1054404"/>
              <a:ext cx="5043682" cy="4427298"/>
            </a:xfrm>
            <a:prstGeom prst="rect">
              <a:avLst/>
            </a:prstGeom>
          </p:spPr>
        </p:pic>
      </p:grpSp>
    </p:spTree>
    <p:extLst>
      <p:ext uri="{BB962C8B-B14F-4D97-AF65-F5344CB8AC3E}">
        <p14:creationId xmlns:p14="http://schemas.microsoft.com/office/powerpoint/2010/main" xmlns="" val="30474348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650618" y="49194"/>
            <a:ext cx="3900427"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Querying Points to Objects</a:t>
            </a:r>
            <a:endParaRPr lang="en-US" sz="2800" dirty="0" smtClean="0">
              <a:solidFill>
                <a:schemeClr val="tx1">
                  <a:lumMod val="50000"/>
                </a:schemeClr>
              </a:solidFill>
              <a:latin typeface="Oswald Regular" panose="020B0604020202020204" charset="0"/>
            </a:endParaRPr>
          </a:p>
        </p:txBody>
      </p:sp>
      <p:pic>
        <p:nvPicPr>
          <p:cNvPr id="2" name="Picture 1"/>
          <p:cNvPicPr>
            <a:picLocks noChangeAspect="1"/>
          </p:cNvPicPr>
          <p:nvPr/>
        </p:nvPicPr>
        <p:blipFill>
          <a:blip r:embed="rId5"/>
          <a:stretch>
            <a:fillRect/>
          </a:stretch>
        </p:blipFill>
        <p:spPr>
          <a:xfrm>
            <a:off x="2814596" y="848242"/>
            <a:ext cx="3536943" cy="4008881"/>
          </a:xfrm>
          <a:prstGeom prst="rect">
            <a:avLst/>
          </a:prstGeom>
        </p:spPr>
      </p:pic>
      <p:sp>
        <p:nvSpPr>
          <p:cNvPr id="3" name="Oval 2"/>
          <p:cNvSpPr/>
          <p:nvPr/>
        </p:nvSpPr>
        <p:spPr>
          <a:xfrm>
            <a:off x="2975956" y="3790604"/>
            <a:ext cx="1005840" cy="34082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3734631" y="72923"/>
            <a:ext cx="5233816" cy="4784200"/>
          </a:xfrm>
          <a:prstGeom prst="rect">
            <a:avLst/>
          </a:prstGeom>
        </p:spPr>
      </p:pic>
    </p:spTree>
    <p:extLst>
      <p:ext uri="{BB962C8B-B14F-4D97-AF65-F5344CB8AC3E}">
        <p14:creationId xmlns:p14="http://schemas.microsoft.com/office/powerpoint/2010/main" xmlns="" val="3282862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35" presetClass="path" presetSubtype="0" accel="50000" decel="50000" fill="hold" nodeType="withEffect">
                                  <p:stCondLst>
                                    <p:cond delay="0"/>
                                  </p:stCondLst>
                                  <p:childTnLst>
                                    <p:animMotion origin="layout" path="M 4.72222E-6 3.7037E-7 L -0.30209 -0.00185 " pathEditMode="relative" rAng="0" ptsTypes="AA">
                                      <p:cBhvr>
                                        <p:cTn id="13" dur="2000" fill="hold"/>
                                        <p:tgtEl>
                                          <p:spTgt spid="2"/>
                                        </p:tgtEl>
                                        <p:attrNameLst>
                                          <p:attrName>ppt_x</p:attrName>
                                          <p:attrName>ppt_y</p:attrName>
                                        </p:attrNameLst>
                                      </p:cBhvr>
                                      <p:rCtr x="-15104" y="-93"/>
                                    </p:animMotion>
                                  </p:childTnLst>
                                </p:cTn>
                              </p:par>
                              <p:par>
                                <p:cTn id="14" presetID="2" presetClass="entr" presetSubtype="4"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100" fill="hold"/>
                                        <p:tgtEl>
                                          <p:spTgt spid="6"/>
                                        </p:tgtEl>
                                        <p:attrNameLst>
                                          <p:attrName>ppt_x</p:attrName>
                                        </p:attrNameLst>
                                      </p:cBhvr>
                                      <p:tavLst>
                                        <p:tav tm="0">
                                          <p:val>
                                            <p:strVal val="#ppt_x"/>
                                          </p:val>
                                        </p:tav>
                                        <p:tav tm="100000">
                                          <p:val>
                                            <p:strVal val="#ppt_x"/>
                                          </p:val>
                                        </p:tav>
                                      </p:tavLst>
                                    </p:anim>
                                    <p:anim calcmode="lin" valueType="num">
                                      <p:cBhvr additive="base">
                                        <p:cTn id="17" dur="11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28366" y="931748"/>
            <a:ext cx="3270376" cy="3821776"/>
          </a:xfrm>
          <a:prstGeom prst="rect">
            <a:avLst/>
          </a:prstGeom>
        </p:spPr>
      </p:pic>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639397" y="49194"/>
            <a:ext cx="3922869"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Vector Trigger Parameters</a:t>
            </a:r>
            <a:endParaRPr lang="en-US" sz="2800" dirty="0" smtClean="0">
              <a:solidFill>
                <a:schemeClr val="tx1">
                  <a:lumMod val="50000"/>
                </a:schemeClr>
              </a:solidFill>
              <a:latin typeface="Oswald Regular" panose="020B0604020202020204" charset="0"/>
            </a:endParaRPr>
          </a:p>
        </p:txBody>
      </p:sp>
      <p:pic>
        <p:nvPicPr>
          <p:cNvPr id="3" name="Picture 2"/>
          <p:cNvPicPr>
            <a:picLocks noChangeAspect="1"/>
          </p:cNvPicPr>
          <p:nvPr/>
        </p:nvPicPr>
        <p:blipFill>
          <a:blip r:embed="rId6"/>
          <a:stretch>
            <a:fillRect/>
          </a:stretch>
        </p:blipFill>
        <p:spPr>
          <a:xfrm>
            <a:off x="4469757" y="111717"/>
            <a:ext cx="4402255" cy="5153860"/>
          </a:xfrm>
          <a:prstGeom prst="rect">
            <a:avLst/>
          </a:prstGeom>
        </p:spPr>
      </p:pic>
      <p:grpSp>
        <p:nvGrpSpPr>
          <p:cNvPr id="8" name="Group 7"/>
          <p:cNvGrpSpPr/>
          <p:nvPr/>
        </p:nvGrpSpPr>
        <p:grpSpPr>
          <a:xfrm>
            <a:off x="504003" y="2410037"/>
            <a:ext cx="6389477" cy="1017916"/>
            <a:chOff x="649678" y="2329133"/>
            <a:chExt cx="6389477" cy="1017916"/>
          </a:xfrm>
        </p:grpSpPr>
        <p:sp>
          <p:nvSpPr>
            <p:cNvPr id="4" name="Oval 3"/>
            <p:cNvSpPr/>
            <p:nvPr/>
          </p:nvSpPr>
          <p:spPr>
            <a:xfrm>
              <a:off x="649678" y="3010619"/>
              <a:ext cx="2501739" cy="33643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Elbow Connector 6"/>
            <p:cNvCxnSpPr>
              <a:stCxn id="4" idx="0"/>
            </p:cNvCxnSpPr>
            <p:nvPr/>
          </p:nvCxnSpPr>
          <p:spPr>
            <a:xfrm rot="5400000" flipH="1" flipV="1">
              <a:off x="4129108" y="100573"/>
              <a:ext cx="681487" cy="5138607"/>
            </a:xfrm>
            <a:prstGeom prst="bentConnector2">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428366" y="3307404"/>
            <a:ext cx="5553115" cy="1743005"/>
            <a:chOff x="649678" y="3010618"/>
            <a:chExt cx="5553115" cy="1368397"/>
          </a:xfrm>
        </p:grpSpPr>
        <p:sp>
          <p:nvSpPr>
            <p:cNvPr id="14" name="Oval 13"/>
            <p:cNvSpPr/>
            <p:nvPr/>
          </p:nvSpPr>
          <p:spPr>
            <a:xfrm>
              <a:off x="649678" y="3010619"/>
              <a:ext cx="2501739" cy="33643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Elbow Connector 15"/>
            <p:cNvCxnSpPr>
              <a:stCxn id="14" idx="0"/>
            </p:cNvCxnSpPr>
            <p:nvPr/>
          </p:nvCxnSpPr>
          <p:spPr>
            <a:xfrm rot="16200000" flipH="1">
              <a:off x="3367472" y="1543695"/>
              <a:ext cx="1368397" cy="4302244"/>
            </a:xfrm>
            <a:prstGeom prst="bentConnector4">
              <a:avLst>
                <a:gd name="adj1" fmla="val -15319"/>
                <a:gd name="adj2" fmla="val 64537"/>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2646589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1039730" y="184304"/>
            <a:ext cx="7239746" cy="4959196"/>
          </a:xfrm>
          <a:prstGeom prst="rect">
            <a:avLst/>
          </a:prstGeom>
        </p:spPr>
      </p:pic>
    </p:spTree>
    <p:extLst>
      <p:ext uri="{BB962C8B-B14F-4D97-AF65-F5344CB8AC3E}">
        <p14:creationId xmlns:p14="http://schemas.microsoft.com/office/powerpoint/2010/main" xmlns="" val="2443903069"/>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2233588" y="494114"/>
            <a:ext cx="4572000" cy="4572000"/>
          </a:xfrm>
          <a:prstGeom prst="rect">
            <a:avLst/>
          </a:prstGeom>
        </p:spPr>
      </p:pic>
    </p:spTree>
    <p:extLst>
      <p:ext uri="{BB962C8B-B14F-4D97-AF65-F5344CB8AC3E}">
        <p14:creationId xmlns:p14="http://schemas.microsoft.com/office/powerpoint/2010/main" xmlns="" val="2099399017"/>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8" name="TextBox 7"/>
          <p:cNvSpPr txBox="1"/>
          <p:nvPr/>
        </p:nvSpPr>
        <p:spPr>
          <a:xfrm>
            <a:off x="3211468" y="42242"/>
            <a:ext cx="2778728" cy="523220"/>
          </a:xfrm>
          <a:prstGeom prst="rect">
            <a:avLst/>
          </a:prstGeom>
          <a:noFill/>
        </p:spPr>
        <p:txBody>
          <a:bodyPr wrap="square" rtlCol="0">
            <a:spAutoFit/>
          </a:bodyPr>
          <a:lstStyle/>
          <a:p>
            <a:r>
              <a:rPr lang="en-US" sz="2800" dirty="0" smtClean="0">
                <a:solidFill>
                  <a:srgbClr val="003876"/>
                </a:solidFill>
                <a:latin typeface="Oswald Regular" panose="020B0604020202020204" charset="0"/>
              </a:rPr>
              <a:t>Geometry Triggers</a:t>
            </a:r>
            <a:endParaRPr lang="en-US" sz="2800" dirty="0" smtClean="0">
              <a:solidFill>
                <a:schemeClr val="tx1">
                  <a:lumMod val="50000"/>
                </a:schemeClr>
              </a:solidFill>
              <a:latin typeface="Oswald Regular" panose="020B0604020202020204" charset="0"/>
            </a:endParaRP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976166" y="892403"/>
            <a:ext cx="3249331" cy="3998427"/>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2354094" y="-1089497"/>
            <a:ext cx="4542817" cy="6809362"/>
          </a:xfrm>
          <a:prstGeom prst="rect">
            <a:avLst/>
          </a:prstGeom>
        </p:spPr>
      </p:pic>
      <p:sp>
        <p:nvSpPr>
          <p:cNvPr id="11" name="TextBox 10"/>
          <p:cNvSpPr txBox="1"/>
          <p:nvPr/>
        </p:nvSpPr>
        <p:spPr>
          <a:xfrm>
            <a:off x="207547" y="1088943"/>
            <a:ext cx="2394066"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Available in both tracker and arm interface.</a:t>
            </a:r>
            <a:endParaRPr lang="en-US" dirty="0">
              <a:solidFill>
                <a:srgbClr val="003876"/>
              </a:solidFill>
              <a:latin typeface="Oswald Regular" panose="020B0604020202020204" charset="0"/>
            </a:endParaRPr>
          </a:p>
        </p:txBody>
      </p:sp>
      <p:sp>
        <p:nvSpPr>
          <p:cNvPr id="12" name="TextBox 11"/>
          <p:cNvSpPr txBox="1"/>
          <p:nvPr/>
        </p:nvSpPr>
        <p:spPr>
          <a:xfrm>
            <a:off x="207547" y="3228105"/>
            <a:ext cx="2394066"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Layout geometry in symmetrical manner </a:t>
            </a:r>
            <a:endParaRPr lang="en-US" dirty="0">
              <a:solidFill>
                <a:srgbClr val="003876"/>
              </a:solidFill>
              <a:latin typeface="Oswald Regular" panose="020B0604020202020204" charset="0"/>
            </a:endParaRPr>
          </a:p>
        </p:txBody>
      </p:sp>
      <p:sp>
        <p:nvSpPr>
          <p:cNvPr id="14" name="TextBox 13"/>
          <p:cNvSpPr txBox="1"/>
          <p:nvPr/>
        </p:nvSpPr>
        <p:spPr>
          <a:xfrm>
            <a:off x="6707544" y="1088943"/>
            <a:ext cx="2394066"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Continual point </a:t>
            </a:r>
            <a:r>
              <a:rPr lang="en-US" dirty="0">
                <a:solidFill>
                  <a:srgbClr val="003876"/>
                </a:solidFill>
                <a:latin typeface="Oswald Regular" panose="020B0604020202020204" charset="0"/>
              </a:rPr>
              <a:t>s</a:t>
            </a:r>
            <a:r>
              <a:rPr lang="en-US" dirty="0" smtClean="0">
                <a:solidFill>
                  <a:srgbClr val="003876"/>
                </a:solidFill>
                <a:latin typeface="Oswald Regular" panose="020B0604020202020204" charset="0"/>
              </a:rPr>
              <a:t>can mode</a:t>
            </a:r>
            <a:endParaRPr lang="en-US" dirty="0">
              <a:solidFill>
                <a:srgbClr val="003876"/>
              </a:solidFill>
              <a:latin typeface="Oswald Regular" panose="020B0604020202020204" charset="0"/>
            </a:endParaRPr>
          </a:p>
        </p:txBody>
      </p:sp>
      <p:sp>
        <p:nvSpPr>
          <p:cNvPr id="16" name="TextBox 15"/>
          <p:cNvSpPr txBox="1"/>
          <p:nvPr/>
        </p:nvSpPr>
        <p:spPr>
          <a:xfrm>
            <a:off x="6707544" y="3228105"/>
            <a:ext cx="2394066" cy="9233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Scrub part for clean cross-section measurements</a:t>
            </a:r>
            <a:endParaRPr lang="en-US" dirty="0">
              <a:solidFill>
                <a:srgbClr val="003876"/>
              </a:solidFill>
              <a:latin typeface="Oswald Regular" panose="020B0604020202020204" charset="0"/>
            </a:endParaRPr>
          </a:p>
        </p:txBody>
      </p:sp>
      <p:sp>
        <p:nvSpPr>
          <p:cNvPr id="17" name="TextBox 16"/>
          <p:cNvSpPr txBox="1"/>
          <p:nvPr/>
        </p:nvSpPr>
        <p:spPr>
          <a:xfrm>
            <a:off x="207547" y="4276262"/>
            <a:ext cx="2394066"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(not necessarily used for measuring)</a:t>
            </a:r>
            <a:endParaRPr lang="en-US" dirty="0">
              <a:solidFill>
                <a:srgbClr val="003876"/>
              </a:solidFill>
              <a:latin typeface="Oswald Regular" panose="020B0604020202020204" charset="0"/>
            </a:endParaRPr>
          </a:p>
        </p:txBody>
      </p:sp>
      <p:cxnSp>
        <p:nvCxnSpPr>
          <p:cNvPr id="5" name="Straight Arrow Connector 4"/>
          <p:cNvCxnSpPr>
            <a:stCxn id="12" idx="2"/>
            <a:endCxn id="17" idx="0"/>
          </p:cNvCxnSpPr>
          <p:nvPr/>
        </p:nvCxnSpPr>
        <p:spPr>
          <a:xfrm>
            <a:off x="1404580" y="3874436"/>
            <a:ext cx="0" cy="40182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6141504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3" name="Rectangle 2"/>
          <p:cNvSpPr/>
          <p:nvPr/>
        </p:nvSpPr>
        <p:spPr>
          <a:xfrm>
            <a:off x="3224784" y="579120"/>
            <a:ext cx="603504" cy="152400"/>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1031132" y="78979"/>
            <a:ext cx="7256834" cy="5030754"/>
          </a:xfrm>
          <a:prstGeom prst="rect">
            <a:avLst/>
          </a:prstGeom>
        </p:spPr>
      </p:pic>
      <p:sp>
        <p:nvSpPr>
          <p:cNvPr id="2" name="Oval 1"/>
          <p:cNvSpPr/>
          <p:nvPr/>
        </p:nvSpPr>
        <p:spPr>
          <a:xfrm>
            <a:off x="6167335" y="214009"/>
            <a:ext cx="1264596" cy="31471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799562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2" name="Picture 1"/>
          <p:cNvPicPr>
            <a:picLocks noChangeAspect="1"/>
          </p:cNvPicPr>
          <p:nvPr/>
        </p:nvPicPr>
        <p:blipFill rotWithShape="1">
          <a:blip r:embed="rId5"/>
          <a:srcRect l="634" t="380" r="760"/>
          <a:stretch/>
        </p:blipFill>
        <p:spPr>
          <a:xfrm>
            <a:off x="1615441" y="55726"/>
            <a:ext cx="5693664" cy="5020935"/>
          </a:xfrm>
          <a:prstGeom prst="rect">
            <a:avLst/>
          </a:prstGeom>
        </p:spPr>
      </p:pic>
    </p:spTree>
    <p:extLst>
      <p:ext uri="{BB962C8B-B14F-4D97-AF65-F5344CB8AC3E}">
        <p14:creationId xmlns:p14="http://schemas.microsoft.com/office/powerpoint/2010/main" xmlns="" val="698111562"/>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a:off x="3465064" y="1526032"/>
            <a:ext cx="2422725" cy="1816530"/>
          </a:xfrm>
          <a:custGeom>
            <a:avLst/>
            <a:gdLst>
              <a:gd name="connsiteX0" fmla="*/ 0 w 2057093"/>
              <a:gd name="connsiteY0" fmla="*/ 903029 h 1806058"/>
              <a:gd name="connsiteX1" fmla="*/ 1028547 w 2057093"/>
              <a:gd name="connsiteY1" fmla="*/ 0 h 1806058"/>
              <a:gd name="connsiteX2" fmla="*/ 2057094 w 2057093"/>
              <a:gd name="connsiteY2" fmla="*/ 903029 h 1806058"/>
              <a:gd name="connsiteX3" fmla="*/ 1028547 w 2057093"/>
              <a:gd name="connsiteY3" fmla="*/ 1806058 h 1806058"/>
              <a:gd name="connsiteX4" fmla="*/ 0 w 2057093"/>
              <a:gd name="connsiteY4" fmla="*/ 903029 h 180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093" h="1806058">
                <a:moveTo>
                  <a:pt x="0" y="903029"/>
                </a:moveTo>
                <a:cubicBezTo>
                  <a:pt x="0" y="404300"/>
                  <a:pt x="460496" y="0"/>
                  <a:pt x="1028547" y="0"/>
                </a:cubicBezTo>
                <a:cubicBezTo>
                  <a:pt x="1596598" y="0"/>
                  <a:pt x="2057094" y="404300"/>
                  <a:pt x="2057094" y="903029"/>
                </a:cubicBezTo>
                <a:cubicBezTo>
                  <a:pt x="2057094" y="1401758"/>
                  <a:pt x="1596598" y="1806058"/>
                  <a:pt x="1028547" y="1806058"/>
                </a:cubicBezTo>
                <a:cubicBezTo>
                  <a:pt x="460496" y="1806058"/>
                  <a:pt x="0" y="1401758"/>
                  <a:pt x="0" y="903029"/>
                </a:cubicBezTo>
                <a:close/>
              </a:path>
            </a:pathLst>
          </a:custGeom>
          <a:solidFill>
            <a:srgbClr val="00387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324114" tIns="287351" rIns="324114" bIns="287351" numCol="1" spcCol="1270" anchor="ctr" anchorCtr="0">
            <a:noAutofit/>
          </a:bodyPr>
          <a:lstStyle/>
          <a:p>
            <a:pPr lvl="0" algn="ctr" defTabSz="800100">
              <a:lnSpc>
                <a:spcPct val="90000"/>
              </a:lnSpc>
              <a:spcBef>
                <a:spcPct val="0"/>
              </a:spcBef>
              <a:spcAft>
                <a:spcPct val="35000"/>
              </a:spcAft>
            </a:pPr>
            <a:r>
              <a:rPr lang="en-US" dirty="0" smtClean="0">
                <a:latin typeface="Oswald Regular" panose="020B0604020202020204" charset="0"/>
              </a:rPr>
              <a:t>Auto</a:t>
            </a:r>
          </a:p>
          <a:p>
            <a:pPr lvl="0" algn="ctr" defTabSz="800100">
              <a:lnSpc>
                <a:spcPct val="90000"/>
              </a:lnSpc>
              <a:spcBef>
                <a:spcPct val="0"/>
              </a:spcBef>
              <a:spcAft>
                <a:spcPct val="35000"/>
              </a:spcAft>
            </a:pPr>
            <a:r>
              <a:rPr lang="en-US" sz="1800" kern="1200" dirty="0" smtClean="0">
                <a:latin typeface="Oswald Regular" panose="020B0604020202020204" charset="0"/>
              </a:rPr>
              <a:t>Measure</a:t>
            </a:r>
            <a:endParaRPr lang="en-US" sz="1800" kern="1200" dirty="0">
              <a:latin typeface="Oswald Regular" panose="020B0604020202020204" charset="0"/>
            </a:endParaRPr>
          </a:p>
        </p:txBody>
      </p:sp>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sp>
        <p:nvSpPr>
          <p:cNvPr id="24" name="Freeform 23"/>
          <p:cNvSpPr/>
          <p:nvPr/>
        </p:nvSpPr>
        <p:spPr>
          <a:xfrm>
            <a:off x="4959053" y="765417"/>
            <a:ext cx="1918159" cy="1521230"/>
          </a:xfrm>
          <a:custGeom>
            <a:avLst/>
            <a:gdLst>
              <a:gd name="connsiteX0" fmla="*/ 0 w 1918159"/>
              <a:gd name="connsiteY0" fmla="*/ 760615 h 1521230"/>
              <a:gd name="connsiteX1" fmla="*/ 959080 w 1918159"/>
              <a:gd name="connsiteY1" fmla="*/ 0 h 1521230"/>
              <a:gd name="connsiteX2" fmla="*/ 1918160 w 1918159"/>
              <a:gd name="connsiteY2" fmla="*/ 760615 h 1521230"/>
              <a:gd name="connsiteX3" fmla="*/ 959080 w 1918159"/>
              <a:gd name="connsiteY3" fmla="*/ 1521230 h 1521230"/>
              <a:gd name="connsiteX4" fmla="*/ 0 w 1918159"/>
              <a:gd name="connsiteY4" fmla="*/ 760615 h 152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159" h="1521230">
                <a:moveTo>
                  <a:pt x="0" y="760615"/>
                </a:moveTo>
                <a:cubicBezTo>
                  <a:pt x="0" y="340539"/>
                  <a:pt x="429395" y="0"/>
                  <a:pt x="959080" y="0"/>
                </a:cubicBezTo>
                <a:cubicBezTo>
                  <a:pt x="1488765" y="0"/>
                  <a:pt x="1918160" y="340539"/>
                  <a:pt x="1918160" y="760615"/>
                </a:cubicBezTo>
                <a:cubicBezTo>
                  <a:pt x="1918160" y="1180691"/>
                  <a:pt x="1488765" y="1521230"/>
                  <a:pt x="959080" y="1521230"/>
                </a:cubicBezTo>
                <a:cubicBezTo>
                  <a:pt x="429395" y="1521230"/>
                  <a:pt x="0" y="1180691"/>
                  <a:pt x="0" y="760615"/>
                </a:cubicBezTo>
                <a:close/>
              </a:path>
            </a:pathLst>
          </a:custGeom>
          <a:solidFill>
            <a:srgbClr val="8FC4FF"/>
          </a:solidFill>
        </p:spPr>
        <p:style>
          <a:lnRef idx="2">
            <a:schemeClr val="lt1">
              <a:hueOff val="0"/>
              <a:satOff val="0"/>
              <a:lumOff val="0"/>
              <a:alphaOff val="0"/>
            </a:schemeClr>
          </a:lnRef>
          <a:fillRef idx="1">
            <a:scrgbClr r="0" g="0" b="0"/>
          </a:fillRef>
          <a:effectRef idx="0">
            <a:schemeClr val="accent4">
              <a:hueOff val="-4464770"/>
              <a:satOff val="26899"/>
              <a:lumOff val="2156"/>
              <a:alphaOff val="0"/>
            </a:schemeClr>
          </a:effectRef>
          <a:fontRef idx="minor">
            <a:schemeClr val="lt1"/>
          </a:fontRef>
        </p:style>
        <p:txBody>
          <a:bodyPr spcFirstLastPara="0" vert="horz" wrap="square" lIns="303768" tIns="245639" rIns="303768" bIns="245639" numCol="1" spcCol="1270" anchor="ctr" anchorCtr="0">
            <a:noAutofit/>
          </a:bodyPr>
          <a:lstStyle/>
          <a:p>
            <a:pPr lvl="0" algn="ctr" defTabSz="800100">
              <a:lnSpc>
                <a:spcPct val="90000"/>
              </a:lnSpc>
              <a:spcBef>
                <a:spcPct val="0"/>
              </a:spcBef>
              <a:spcAft>
                <a:spcPct val="35000"/>
              </a:spcAft>
            </a:pPr>
            <a:r>
              <a:rPr lang="en-US" sz="1800" kern="1200" dirty="0" smtClean="0">
                <a:latin typeface="Oswald Regular" panose="020B0604020202020204" charset="0"/>
              </a:rPr>
              <a:t>USMN</a:t>
            </a:r>
            <a:endParaRPr lang="en-US" sz="1800" kern="1200" dirty="0">
              <a:latin typeface="Oswald Regular" panose="020B060402020202020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20" name="Down Arrow 19"/>
          <p:cNvSpPr/>
          <p:nvPr/>
        </p:nvSpPr>
        <p:spPr>
          <a:xfrm>
            <a:off x="3925787" y="3500188"/>
            <a:ext cx="1371125" cy="762990"/>
          </a:xfrm>
          <a:prstGeom prst="downArrow">
            <a:avLst/>
          </a:prstGeom>
          <a:solidFill>
            <a:srgbClr val="8FC4FF"/>
          </a:solidFill>
          <a:ln w="3175">
            <a:solidFill>
              <a:srgbClr val="003876"/>
            </a:solidFill>
          </a:ln>
        </p:spPr>
        <p:style>
          <a:lnRef idx="2">
            <a:schemeClr val="lt1">
              <a:hueOff val="0"/>
              <a:satOff val="0"/>
              <a:lumOff val="0"/>
              <a:alphaOff val="0"/>
            </a:schemeClr>
          </a:lnRef>
          <a:fillRef idx="1">
            <a:scrgbClr r="0" g="0" b="0"/>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21" name="Freeform 20"/>
          <p:cNvSpPr/>
          <p:nvPr/>
        </p:nvSpPr>
        <p:spPr>
          <a:xfrm>
            <a:off x="2725323" y="4191141"/>
            <a:ext cx="3772052" cy="943013"/>
          </a:xfrm>
          <a:custGeom>
            <a:avLst/>
            <a:gdLst>
              <a:gd name="connsiteX0" fmla="*/ 0 w 3772052"/>
              <a:gd name="connsiteY0" fmla="*/ 0 h 943013"/>
              <a:gd name="connsiteX1" fmla="*/ 3772052 w 3772052"/>
              <a:gd name="connsiteY1" fmla="*/ 0 h 943013"/>
              <a:gd name="connsiteX2" fmla="*/ 3772052 w 3772052"/>
              <a:gd name="connsiteY2" fmla="*/ 943013 h 943013"/>
              <a:gd name="connsiteX3" fmla="*/ 0 w 3772052"/>
              <a:gd name="connsiteY3" fmla="*/ 943013 h 943013"/>
              <a:gd name="connsiteX4" fmla="*/ 0 w 3772052"/>
              <a:gd name="connsiteY4" fmla="*/ 0 h 94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052" h="943013">
                <a:moveTo>
                  <a:pt x="0" y="0"/>
                </a:moveTo>
                <a:lnTo>
                  <a:pt x="3772052" y="0"/>
                </a:lnTo>
                <a:lnTo>
                  <a:pt x="3772052" y="943013"/>
                </a:lnTo>
                <a:lnTo>
                  <a:pt x="0" y="9430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smtClean="0">
                <a:solidFill>
                  <a:srgbClr val="003876"/>
                </a:solidFill>
                <a:latin typeface="Oswald Regular" panose="020B0604020202020204" charset="0"/>
              </a:rPr>
              <a:t>Q&amp;A</a:t>
            </a:r>
            <a:endParaRPr lang="en-US" sz="3200" kern="1200" dirty="0">
              <a:solidFill>
                <a:srgbClr val="003876"/>
              </a:solidFill>
              <a:latin typeface="Oswald Regular" panose="020B0604020202020204" charset="0"/>
            </a:endParaRPr>
          </a:p>
        </p:txBody>
      </p:sp>
      <p:grpSp>
        <p:nvGrpSpPr>
          <p:cNvPr id="29" name="Group 28"/>
          <p:cNvGrpSpPr/>
          <p:nvPr/>
        </p:nvGrpSpPr>
        <p:grpSpPr>
          <a:xfrm>
            <a:off x="2315460" y="605416"/>
            <a:ext cx="1985561" cy="1749746"/>
            <a:chOff x="-41142" y="1399308"/>
            <a:chExt cx="1985561" cy="1749746"/>
          </a:xfrm>
        </p:grpSpPr>
        <p:sp>
          <p:nvSpPr>
            <p:cNvPr id="23" name="Freeform 22"/>
            <p:cNvSpPr/>
            <p:nvPr/>
          </p:nvSpPr>
          <p:spPr>
            <a:xfrm>
              <a:off x="-41142" y="1399308"/>
              <a:ext cx="1985561" cy="1749746"/>
            </a:xfrm>
            <a:custGeom>
              <a:avLst/>
              <a:gdLst>
                <a:gd name="connsiteX0" fmla="*/ 0 w 1985561"/>
                <a:gd name="connsiteY0" fmla="*/ 874873 h 1749746"/>
                <a:gd name="connsiteX1" fmla="*/ 992781 w 1985561"/>
                <a:gd name="connsiteY1" fmla="*/ 0 h 1749746"/>
                <a:gd name="connsiteX2" fmla="*/ 1985562 w 1985561"/>
                <a:gd name="connsiteY2" fmla="*/ 874873 h 1749746"/>
                <a:gd name="connsiteX3" fmla="*/ 992781 w 1985561"/>
                <a:gd name="connsiteY3" fmla="*/ 1749746 h 1749746"/>
                <a:gd name="connsiteX4" fmla="*/ 0 w 1985561"/>
                <a:gd name="connsiteY4" fmla="*/ 874873 h 174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561" h="1749746">
                  <a:moveTo>
                    <a:pt x="0" y="874873"/>
                  </a:moveTo>
                  <a:cubicBezTo>
                    <a:pt x="0" y="391694"/>
                    <a:pt x="444483" y="0"/>
                    <a:pt x="992781" y="0"/>
                  </a:cubicBezTo>
                  <a:cubicBezTo>
                    <a:pt x="1541079" y="0"/>
                    <a:pt x="1985562" y="391694"/>
                    <a:pt x="1985562" y="874873"/>
                  </a:cubicBezTo>
                  <a:cubicBezTo>
                    <a:pt x="1985562" y="1358052"/>
                    <a:pt x="1541079" y="1749746"/>
                    <a:pt x="992781" y="1749746"/>
                  </a:cubicBezTo>
                  <a:cubicBezTo>
                    <a:pt x="444483" y="1749746"/>
                    <a:pt x="0" y="1358052"/>
                    <a:pt x="0" y="874873"/>
                  </a:cubicBezTo>
                  <a:close/>
                </a:path>
              </a:pathLst>
            </a:custGeom>
            <a:solidFill>
              <a:srgbClr val="0070C0"/>
            </a:solidFill>
          </p:spPr>
          <p:style>
            <a:lnRef idx="2">
              <a:schemeClr val="lt1">
                <a:hueOff val="0"/>
                <a:satOff val="0"/>
                <a:lumOff val="0"/>
                <a:alphaOff val="0"/>
              </a:schemeClr>
            </a:lnRef>
            <a:fillRef idx="1">
              <a:scrgbClr r="0" g="0" b="0"/>
            </a:fillRef>
            <a:effectRef idx="0">
              <a:schemeClr val="accent4">
                <a:hueOff val="-2232385"/>
                <a:satOff val="13449"/>
                <a:lumOff val="1078"/>
                <a:alphaOff val="0"/>
              </a:schemeClr>
            </a:effectRef>
            <a:fontRef idx="minor">
              <a:schemeClr val="lt1"/>
            </a:fontRef>
          </p:style>
          <p:txBody>
            <a:bodyPr spcFirstLastPara="0" vert="horz" wrap="square" lIns="313639" tIns="279104" rIns="313639" bIns="279104" numCol="1" spcCol="1270" anchor="ctr" anchorCtr="0">
              <a:noAutofit/>
            </a:bodyPr>
            <a:lstStyle/>
            <a:p>
              <a:pPr lvl="0" algn="ctr" defTabSz="800100">
                <a:lnSpc>
                  <a:spcPct val="90000"/>
                </a:lnSpc>
                <a:spcBef>
                  <a:spcPct val="0"/>
                </a:spcBef>
                <a:spcAft>
                  <a:spcPct val="35000"/>
                </a:spcAft>
              </a:pPr>
              <a:endParaRPr lang="en-US" sz="1800" kern="1200" dirty="0">
                <a:latin typeface="Oswald Regular" panose="020B0604020202020204" charset="0"/>
              </a:endParaRPr>
            </a:p>
          </p:txBody>
        </p:sp>
        <p:sp>
          <p:nvSpPr>
            <p:cNvPr id="28" name="TextBox 27"/>
            <p:cNvSpPr txBox="1"/>
            <p:nvPr/>
          </p:nvSpPr>
          <p:spPr>
            <a:xfrm>
              <a:off x="206546" y="2075209"/>
              <a:ext cx="1490183" cy="341632"/>
            </a:xfrm>
            <a:prstGeom prst="rect">
              <a:avLst/>
            </a:prstGeom>
            <a:noFill/>
          </p:spPr>
          <p:txBody>
            <a:bodyPr wrap="square" rtlCol="0">
              <a:spAutoFit/>
            </a:bodyPr>
            <a:lstStyle/>
            <a:p>
              <a:pPr lvl="0" algn="ctr" defTabSz="800100">
                <a:lnSpc>
                  <a:spcPct val="90000"/>
                </a:lnSpc>
                <a:spcBef>
                  <a:spcPct val="0"/>
                </a:spcBef>
                <a:spcAft>
                  <a:spcPct val="35000"/>
                </a:spcAft>
              </a:pPr>
              <a:r>
                <a:rPr lang="en-US" dirty="0">
                  <a:solidFill>
                    <a:schemeClr val="bg1"/>
                  </a:solidFill>
                  <a:latin typeface="Oswald Regular" panose="020B0604020202020204" charset="0"/>
                </a:rPr>
                <a:t>Relationships</a:t>
              </a:r>
            </a:p>
          </p:txBody>
        </p:sp>
      </p:grpSp>
      <p:sp>
        <p:nvSpPr>
          <p:cNvPr id="25" name="Shape 24"/>
          <p:cNvSpPr/>
          <p:nvPr/>
        </p:nvSpPr>
        <p:spPr>
          <a:xfrm>
            <a:off x="1479213" y="78979"/>
            <a:ext cx="6196641" cy="3357300"/>
          </a:xfrm>
          <a:prstGeom prst="funnel">
            <a:avLst/>
          </a:prstGeom>
          <a:ln>
            <a:solidFill>
              <a:srgbClr val="003876"/>
            </a:solidFill>
          </a:ln>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714300" y="114044"/>
            <a:ext cx="1966086" cy="1502558"/>
          </a:xfrm>
          <a:custGeom>
            <a:avLst/>
            <a:gdLst>
              <a:gd name="connsiteX0" fmla="*/ 0 w 2057093"/>
              <a:gd name="connsiteY0" fmla="*/ 903029 h 1806058"/>
              <a:gd name="connsiteX1" fmla="*/ 1028547 w 2057093"/>
              <a:gd name="connsiteY1" fmla="*/ 0 h 1806058"/>
              <a:gd name="connsiteX2" fmla="*/ 2057094 w 2057093"/>
              <a:gd name="connsiteY2" fmla="*/ 903029 h 1806058"/>
              <a:gd name="connsiteX3" fmla="*/ 1028547 w 2057093"/>
              <a:gd name="connsiteY3" fmla="*/ 1806058 h 1806058"/>
              <a:gd name="connsiteX4" fmla="*/ 0 w 2057093"/>
              <a:gd name="connsiteY4" fmla="*/ 903029 h 180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093" h="1806058">
                <a:moveTo>
                  <a:pt x="0" y="903029"/>
                </a:moveTo>
                <a:cubicBezTo>
                  <a:pt x="0" y="404300"/>
                  <a:pt x="460496" y="0"/>
                  <a:pt x="1028547" y="0"/>
                </a:cubicBezTo>
                <a:cubicBezTo>
                  <a:pt x="1596598" y="0"/>
                  <a:pt x="2057094" y="404300"/>
                  <a:pt x="2057094" y="903029"/>
                </a:cubicBezTo>
                <a:cubicBezTo>
                  <a:pt x="2057094" y="1401758"/>
                  <a:pt x="1596598" y="1806058"/>
                  <a:pt x="1028547" y="1806058"/>
                </a:cubicBezTo>
                <a:cubicBezTo>
                  <a:pt x="460496" y="1806058"/>
                  <a:pt x="0" y="1401758"/>
                  <a:pt x="0" y="903029"/>
                </a:cubicBezTo>
                <a:close/>
              </a:path>
            </a:pathLst>
          </a:custGeom>
          <a:solidFill>
            <a:srgbClr val="00387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324114" tIns="287351" rIns="324114" bIns="287351" numCol="1" spcCol="1270" anchor="ctr" anchorCtr="0">
            <a:noAutofit/>
          </a:bodyPr>
          <a:lstStyle/>
          <a:p>
            <a:pPr lvl="0" algn="ctr" defTabSz="800100">
              <a:lnSpc>
                <a:spcPct val="90000"/>
              </a:lnSpc>
              <a:spcBef>
                <a:spcPct val="0"/>
              </a:spcBef>
              <a:spcAft>
                <a:spcPct val="35000"/>
              </a:spcAft>
            </a:pPr>
            <a:r>
              <a:rPr lang="en-US" dirty="0" smtClean="0">
                <a:latin typeface="Oswald Regular" panose="020B0604020202020204" charset="0"/>
              </a:rPr>
              <a:t>Temperature</a:t>
            </a:r>
          </a:p>
          <a:p>
            <a:pPr lvl="0" algn="ctr" defTabSz="800100">
              <a:lnSpc>
                <a:spcPct val="90000"/>
              </a:lnSpc>
              <a:spcBef>
                <a:spcPct val="0"/>
              </a:spcBef>
              <a:spcAft>
                <a:spcPct val="35000"/>
              </a:spcAft>
            </a:pPr>
            <a:r>
              <a:rPr lang="en-US" sz="1800" kern="1200" dirty="0" smtClean="0">
                <a:latin typeface="Oswald Regular" panose="020B0604020202020204" charset="0"/>
              </a:rPr>
              <a:t>Compensation</a:t>
            </a:r>
            <a:endParaRPr lang="en-US" sz="1800" kern="1200" dirty="0">
              <a:latin typeface="Oswald Regular" panose="020B0604020202020204" charset="0"/>
            </a:endParaRPr>
          </a:p>
        </p:txBody>
      </p:sp>
    </p:spTree>
    <p:extLst>
      <p:ext uri="{BB962C8B-B14F-4D97-AF65-F5344CB8AC3E}">
        <p14:creationId xmlns:p14="http://schemas.microsoft.com/office/powerpoint/2010/main" xmlns="" val="20656168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1" nodeType="withEffect">
                                  <p:stCondLst>
                                    <p:cond delay="800"/>
                                  </p:stCondLst>
                                  <p:childTnLst>
                                    <p:set>
                                      <p:cBhvr>
                                        <p:cTn id="8" dur="1" fill="hold">
                                          <p:stCondLst>
                                            <p:cond delay="0"/>
                                          </p:stCondLst>
                                        </p:cTn>
                                        <p:tgtEl>
                                          <p:spTgt spid="22"/>
                                        </p:tgtEl>
                                        <p:attrNameLst>
                                          <p:attrName>style.visibility</p:attrName>
                                        </p:attrNameLst>
                                      </p:cBhvr>
                                      <p:to>
                                        <p:strVal val="visible"/>
                                      </p:to>
                                    </p:set>
                                  </p:childTnLst>
                                </p:cTn>
                              </p:par>
                              <p:par>
                                <p:cTn id="9" presetID="0" presetClass="path" presetSubtype="0" accel="50000" decel="50000" fill="hold" grpId="0" nodeType="withEffect">
                                  <p:stCondLst>
                                    <p:cond delay="800"/>
                                  </p:stCondLst>
                                  <p:childTnLst>
                                    <p:animMotion origin="layout" path="M -0.23507 -0.45309 C -0.04219 -0.42438 0.15069 -0.39599 0.16684 -0.37315 C 0.18281 -0.35062 -0.12483 -0.35309 -0.13924 -0.31729 C -0.15365 -0.28087 0.0592 -0.20957 0.08021 -0.15772 C 0.10104 -0.10401 -0.01077 -0.01914 -0.01337 1.85185E-6 " pathEditMode="relative" rAng="0" ptsTypes="AAAAA">
                                      <p:cBhvr>
                                        <p:cTn id="10" dur="3000" fill="hold"/>
                                        <p:tgtEl>
                                          <p:spTgt spid="22"/>
                                        </p:tgtEl>
                                        <p:attrNameLst>
                                          <p:attrName>ppt_x</p:attrName>
                                          <p:attrName>ppt_y</p:attrName>
                                        </p:attrNameLst>
                                      </p:cBhvr>
                                      <p:rCtr x="20122" y="2265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41" presetClass="path" presetSubtype="0" accel="50000" decel="50000" fill="hold" nodeType="withEffect">
                                  <p:stCondLst>
                                    <p:cond delay="0"/>
                                  </p:stCondLst>
                                  <p:childTnLst>
                                    <p:animMotion origin="layout" path="M 0.21336 -0.23271 C 0.20937 -0.24074 0.19531 -0.24876 0.19045 -0.24876 C 0.15937 -0.24876 0.12743 -0.12376 0.12743 0.00124 C 0.12743 -0.06172 0.11145 -0.12376 0.09635 -0.12376 C 0.08038 -0.12376 0.06527 -0.0608 0.06527 0.00124 C 0.06527 -0.02963 0.05729 -0.06172 0.0493 -0.06172 C 0.04132 -0.06172 0.03333 -0.03086 0.03333 0.00124 C 0.03333 -0.01481 0.02934 -0.02963 0.02534 -0.02963 C 0.02135 -0.02963 0.01736 -0.01358 0.01736 0.00124 C 0.01736 -0.00679 0.01527 -0.01481 0.01336 -0.01481 C 0.01232 -0.01481 0.00937 -0.00679 0.00937 0.00124 C 0.00937 -0.00277 0.00833 -0.00679 0.00729 -0.00679 C 0.00729 -0.00771 0.0052 -0.00277 0.0052 0.00124 C 0.0052 -0.00061 0.0052 -0.00277 0.00416 -0.00277 C 0.00416 -0.00185 0.00312 -0.00092 0.00312 0.00124 C 0.00312 0.00031 0.00312 -0.00061 0.00312 -0.00185 C 0.00208 -0.00185 0.00208 -0.00092 0.00208 -4.32099E-6 C 0.00104 -4.32099E-6 0.00104 -0.00092 0.00104 -0.00185 C 4.44444E-6 -0.00185 4.44444E-6 -0.00092 4.44444E-6 -4.32099E-6 " pathEditMode="relative" rAng="0" ptsTypes="AAAAAAAAAAAAAAAAAAA">
                                      <p:cBhvr>
                                        <p:cTn id="16" dur="2000" fill="hold"/>
                                        <p:tgtEl>
                                          <p:spTgt spid="29"/>
                                        </p:tgtEl>
                                        <p:attrNameLst>
                                          <p:attrName>ppt_x</p:attrName>
                                          <p:attrName>ppt_y</p:attrName>
                                        </p:attrNameLst>
                                      </p:cBhvr>
                                      <p:rCtr x="-10677" y="10895"/>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54" presetClass="path" presetSubtype="0" accel="50000" decel="50000" fill="hold" grpId="0" nodeType="withEffect">
                                  <p:stCondLst>
                                    <p:cond delay="0"/>
                                  </p:stCondLst>
                                  <p:childTnLst>
                                    <p:animMotion origin="layout" path="M -0.30677 -0.31481 C -0.30121 -0.32592 -0.28107 -0.33703 -0.27395 -0.33703 C -0.22934 -0.33703 -0.1835 -0.16759 -0.1835 0.00216 C -0.1835 -0.08395 -0.16059 -0.16759 -0.13889 -0.16759 C -0.11579 -0.16759 -0.09427 -0.08241 -0.09427 0.00216 C -0.09427 -0.04012 -0.08264 -0.08395 -0.071 -0.08395 C -0.05972 -0.08395 -0.04826 -0.04197 -0.04826 0.00216 C -0.04826 -0.02006 -0.04253 -0.04012 -0.03663 -0.04012 C -0.0309 -0.04012 -0.02534 -0.01882 -0.02534 0.00216 C -0.02534 -0.00926 -0.02239 -0.02006 -0.01944 -0.02006 C -0.01788 -0.02006 -0.01371 -0.00926 -0.01371 0.00216 C -0.01371 -0.00401 -0.01215 -0.00926 -0.01076 -0.00926 C -0.01076 -0.00802 -0.00781 -0.00401 -0.00781 0.00216 C -0.00781 -0.00092 -0.00781 -0.00401 -0.00607 -0.00401 C -0.00607 -0.00216 -0.00486 -0.00123 -0.00486 0.00216 C -0.00486 0.00031 -0.00486 -0.00092 -0.00486 -0.00216 C -0.00312 -0.00216 -0.00312 -0.00123 -0.00312 -2.34568E-6 C -0.00173 -2.34568E-6 -0.00173 -0.00123 -0.00173 -0.00216 C -3.61111E-6 -0.00216 -3.61111E-6 -0.00123 -3.61111E-6 -2.34568E-6 " pathEditMode="relative" rAng="0" ptsTypes="AAAAAAAAAAAAAAAAAAA">
                                      <p:cBhvr>
                                        <p:cTn id="22" dur="2000" fill="hold"/>
                                        <p:tgtEl>
                                          <p:spTgt spid="24"/>
                                        </p:tgtEl>
                                        <p:attrNameLst>
                                          <p:attrName>ppt_x</p:attrName>
                                          <p:attrName>ppt_y</p:attrName>
                                        </p:attrNameLst>
                                      </p:cBhvr>
                                      <p:rCtr x="15330" y="14722"/>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0" presetClass="path" presetSubtype="0" accel="50000" decel="50000" fill="hold" grpId="0" nodeType="withEffect">
                                  <p:stCondLst>
                                    <p:cond delay="0"/>
                                  </p:stCondLst>
                                  <p:childTnLst>
                                    <p:animMotion origin="layout" path="M -0.23507 -0.45309 C -0.04219 -0.42438 0.15069 -0.39599 0.16684 -0.37315 C 0.18281 -0.35062 -0.12483 -0.35309 -0.13924 -0.31728 C -0.15365 -0.28086 0.0592 -0.20957 0.0802 -0.15772 C 0.10104 -0.10401 -0.01077 -0.01914 -0.01337 1.23457E-7 " pathEditMode="relative" rAng="0" ptsTypes="AAAAA">
                                      <p:cBhvr>
                                        <p:cTn id="28" dur="2000" fill="hold"/>
                                        <p:tgtEl>
                                          <p:spTgt spid="14"/>
                                        </p:tgtEl>
                                        <p:attrNameLst>
                                          <p:attrName>ppt_x</p:attrName>
                                          <p:attrName>ppt_y</p:attrName>
                                        </p:attrNameLst>
                                      </p:cBhvr>
                                      <p:rCtr x="20122" y="22654"/>
                                    </p:animMotion>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5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4" grpId="0" animBg="1"/>
      <p:bldP spid="24" grpId="1" animBg="1"/>
      <p:bldP spid="21" grpId="0"/>
      <p:bldP spid="14" grpId="0" animBg="1"/>
      <p:bldP spid="1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6" name="TextBox 5"/>
          <p:cNvSpPr txBox="1"/>
          <p:nvPr/>
        </p:nvSpPr>
        <p:spPr>
          <a:xfrm>
            <a:off x="1264078" y="98600"/>
            <a:ext cx="1822640" cy="523220"/>
          </a:xfrm>
          <a:prstGeom prst="rect">
            <a:avLst/>
          </a:prstGeom>
          <a:noFill/>
        </p:spPr>
        <p:txBody>
          <a:bodyPr wrap="square" rtlCol="0">
            <a:spAutoFit/>
          </a:bodyPr>
          <a:lstStyle/>
          <a:p>
            <a:r>
              <a:rPr lang="en-US" sz="2800" dirty="0">
                <a:solidFill>
                  <a:srgbClr val="003876"/>
                </a:solidFill>
                <a:latin typeface="Oswald Regular" panose="020B0604020202020204" charset="0"/>
              </a:rPr>
              <a:t>Interpolate</a:t>
            </a:r>
          </a:p>
        </p:txBody>
      </p:sp>
      <p:sp>
        <p:nvSpPr>
          <p:cNvPr id="11" name="TextBox 10"/>
          <p:cNvSpPr txBox="1"/>
          <p:nvPr/>
        </p:nvSpPr>
        <p:spPr>
          <a:xfrm>
            <a:off x="5911979" y="78979"/>
            <a:ext cx="2110441" cy="523220"/>
          </a:xfrm>
          <a:prstGeom prst="rect">
            <a:avLst/>
          </a:prstGeom>
          <a:noFill/>
        </p:spPr>
        <p:txBody>
          <a:bodyPr wrap="square" rtlCol="0">
            <a:spAutoFit/>
          </a:bodyPr>
          <a:lstStyle/>
          <a:p>
            <a:r>
              <a:rPr lang="en-US" sz="2800" dirty="0" smtClean="0">
                <a:solidFill>
                  <a:srgbClr val="003876"/>
                </a:solidFill>
                <a:latin typeface="Oswald Regular" panose="020B0604020202020204" charset="0"/>
              </a:rPr>
              <a:t>Closest Point</a:t>
            </a:r>
            <a:endParaRPr lang="en-US" sz="2800" dirty="0" smtClean="0">
              <a:solidFill>
                <a:schemeClr val="tx1">
                  <a:lumMod val="50000"/>
                </a:schemeClr>
              </a:solidFill>
              <a:latin typeface="Oswald Regular" panose="020B0604020202020204" charset="0"/>
            </a:endParaRPr>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894315" y="1215855"/>
            <a:ext cx="2613887" cy="3383573"/>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5854610" y="1215854"/>
            <a:ext cx="2613887" cy="3383573"/>
          </a:xfrm>
          <a:prstGeom prst="rect">
            <a:avLst/>
          </a:prstGeom>
        </p:spPr>
      </p:pic>
      <p:sp>
        <p:nvSpPr>
          <p:cNvPr id="16" name="Multiply 15"/>
          <p:cNvSpPr/>
          <p:nvPr/>
        </p:nvSpPr>
        <p:spPr>
          <a:xfrm rot="754065">
            <a:off x="1433526" y="2424561"/>
            <a:ext cx="741872" cy="940279"/>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Multiply 16"/>
          <p:cNvSpPr/>
          <p:nvPr/>
        </p:nvSpPr>
        <p:spPr>
          <a:xfrm>
            <a:off x="5786990" y="2249157"/>
            <a:ext cx="741872" cy="940279"/>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a:stretch>
            <a:fillRect/>
          </a:stretch>
        </p:blipFill>
        <p:spPr>
          <a:xfrm>
            <a:off x="3463781" y="118257"/>
            <a:ext cx="2071135" cy="1068132"/>
          </a:xfrm>
          <a:prstGeom prst="rect">
            <a:avLst/>
          </a:prstGeom>
          <a:ln w="38100">
            <a:solidFill>
              <a:schemeClr val="accent1"/>
            </a:solidFill>
          </a:ln>
        </p:spPr>
      </p:pic>
    </p:spTree>
    <p:extLst>
      <p:ext uri="{BB962C8B-B14F-4D97-AF65-F5344CB8AC3E}">
        <p14:creationId xmlns:p14="http://schemas.microsoft.com/office/powerpoint/2010/main" xmlns="" val="16663662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10" name="TextBox 9"/>
          <p:cNvSpPr txBox="1"/>
          <p:nvPr/>
        </p:nvSpPr>
        <p:spPr>
          <a:xfrm>
            <a:off x="2906189" y="69463"/>
            <a:ext cx="3389286" cy="523220"/>
          </a:xfrm>
          <a:prstGeom prst="rect">
            <a:avLst/>
          </a:prstGeom>
          <a:noFill/>
        </p:spPr>
        <p:txBody>
          <a:bodyPr wrap="square" rtlCol="0">
            <a:spAutoFit/>
          </a:bodyPr>
          <a:lstStyle/>
          <a:p>
            <a:r>
              <a:rPr lang="en-US" sz="2800" dirty="0" smtClean="0">
                <a:solidFill>
                  <a:srgbClr val="003876"/>
                </a:solidFill>
                <a:latin typeface="Oswald Regular" panose="020B0604020202020204" charset="0"/>
              </a:rPr>
              <a:t>Output Point Grouping</a:t>
            </a:r>
            <a:endParaRPr lang="en-US" sz="2800" dirty="0" smtClean="0">
              <a:solidFill>
                <a:srgbClr val="4D4D4D">
                  <a:lumMod val="50000"/>
                </a:srgbClr>
              </a:solidFill>
              <a:latin typeface="Oswald Regular" panose="020B0604020202020204" charset="0"/>
            </a:endParaRPr>
          </a:p>
        </p:txBody>
      </p:sp>
      <p:pic>
        <p:nvPicPr>
          <p:cNvPr id="2" name="Picture 1"/>
          <p:cNvPicPr>
            <a:picLocks noChangeAspect="1"/>
          </p:cNvPicPr>
          <p:nvPr/>
        </p:nvPicPr>
        <p:blipFill>
          <a:blip r:embed="rId5">
            <a:clrChange>
              <a:clrFrom>
                <a:srgbClr val="F0F0F0"/>
              </a:clrFrom>
              <a:clrTo>
                <a:srgbClr val="F0F0F0">
                  <a:alpha val="0"/>
                </a:srgbClr>
              </a:clrTo>
            </a:clrChange>
          </a:blip>
          <a:stretch>
            <a:fillRect/>
          </a:stretch>
        </p:blipFill>
        <p:spPr>
          <a:xfrm>
            <a:off x="428366" y="2133856"/>
            <a:ext cx="2926334" cy="701101"/>
          </a:xfrm>
          <a:prstGeom prst="rect">
            <a:avLst/>
          </a:prstGeom>
          <a:ln w="38100">
            <a:solidFill>
              <a:schemeClr val="accent1"/>
            </a:solidFill>
          </a:ln>
        </p:spPr>
      </p:pic>
      <p:sp>
        <p:nvSpPr>
          <p:cNvPr id="4" name="Right Arrow 3"/>
          <p:cNvSpPr/>
          <p:nvPr/>
        </p:nvSpPr>
        <p:spPr>
          <a:xfrm>
            <a:off x="4027919" y="1984075"/>
            <a:ext cx="1699403" cy="10006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a:stretch>
            <a:fillRect/>
          </a:stretch>
        </p:blipFill>
        <p:spPr>
          <a:xfrm>
            <a:off x="6400542" y="223132"/>
            <a:ext cx="1962887" cy="4821874"/>
          </a:xfrm>
          <a:prstGeom prst="rect">
            <a:avLst/>
          </a:prstGeom>
        </p:spPr>
      </p:pic>
      <p:sp>
        <p:nvSpPr>
          <p:cNvPr id="12" name="Flowchart: Process 11"/>
          <p:cNvSpPr/>
          <p:nvPr/>
        </p:nvSpPr>
        <p:spPr>
          <a:xfrm>
            <a:off x="6355442" y="879894"/>
            <a:ext cx="2007987" cy="319178"/>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Flowchart: Process 13"/>
          <p:cNvSpPr/>
          <p:nvPr/>
        </p:nvSpPr>
        <p:spPr>
          <a:xfrm>
            <a:off x="6415411" y="2717321"/>
            <a:ext cx="1948018" cy="353683"/>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25688308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2233588" y="494114"/>
            <a:ext cx="4572000" cy="4572000"/>
          </a:xfrm>
          <a:prstGeom prst="rect">
            <a:avLst/>
          </a:prstGeom>
        </p:spPr>
      </p:pic>
    </p:spTree>
    <p:extLst>
      <p:ext uri="{BB962C8B-B14F-4D97-AF65-F5344CB8AC3E}">
        <p14:creationId xmlns:p14="http://schemas.microsoft.com/office/powerpoint/2010/main" xmlns="" val="2843564165"/>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549102" y="79657"/>
            <a:ext cx="2103461"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Relationships</a:t>
            </a:r>
            <a:endParaRPr lang="en-US" sz="2800" dirty="0" smtClean="0">
              <a:solidFill>
                <a:schemeClr val="tx1">
                  <a:lumMod val="50000"/>
                </a:schemeClr>
              </a:solidFill>
              <a:latin typeface="Oswald Regular" panose="020B0604020202020204" charset="0"/>
            </a:endParaRPr>
          </a:p>
        </p:txBody>
      </p:sp>
      <p:grpSp>
        <p:nvGrpSpPr>
          <p:cNvPr id="48" name="Group 47"/>
          <p:cNvGrpSpPr/>
          <p:nvPr/>
        </p:nvGrpSpPr>
        <p:grpSpPr>
          <a:xfrm>
            <a:off x="6124030" y="-21913"/>
            <a:ext cx="3311759" cy="2719260"/>
            <a:chOff x="5973557" y="-373195"/>
            <a:chExt cx="3311759" cy="2719260"/>
          </a:xfrm>
        </p:grpSpPr>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5973557" y="-373195"/>
              <a:ext cx="3311759" cy="2719260"/>
            </a:xfrm>
            <a:prstGeom prst="rect">
              <a:avLst/>
            </a:prstGeom>
          </p:spPr>
        </p:pic>
        <p:cxnSp>
          <p:nvCxnSpPr>
            <p:cNvPr id="8" name="Curved Connector 7"/>
            <p:cNvCxnSpPr/>
            <p:nvPr/>
          </p:nvCxnSpPr>
          <p:spPr>
            <a:xfrm flipV="1">
              <a:off x="8038407" y="1197034"/>
              <a:ext cx="831273" cy="548639"/>
            </a:xfrm>
            <a:prstGeom prst="curvedConnector3">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rot="19892715">
            <a:off x="741054" y="160742"/>
            <a:ext cx="2347968" cy="957052"/>
          </a:xfrm>
          <a:prstGeom prst="rect">
            <a:avLst/>
          </a:prstGeom>
        </p:spPr>
      </p:pic>
      <p:cxnSp>
        <p:nvCxnSpPr>
          <p:cNvPr id="16" name="Straight Arrow Connector 15"/>
          <p:cNvCxnSpPr/>
          <p:nvPr/>
        </p:nvCxnSpPr>
        <p:spPr>
          <a:xfrm flipV="1">
            <a:off x="1321659" y="283740"/>
            <a:ext cx="1247470" cy="71489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8620" y="4375188"/>
            <a:ext cx="6066046" cy="891617"/>
            <a:chOff x="1561407" y="4441556"/>
            <a:chExt cx="6066046" cy="891617"/>
          </a:xfrm>
        </p:grpSpPr>
        <p:pic>
          <p:nvPicPr>
            <p:cNvPr id="20" name="Picture 19"/>
            <p:cNvPicPr>
              <a:picLocks noChangeAspect="1"/>
            </p:cNvPicPr>
            <p:nvPr/>
          </p:nvPicPr>
          <p:blipFill>
            <a:blip r:embed="rId7">
              <a:clrChange>
                <a:clrFrom>
                  <a:srgbClr val="FFFFFF"/>
                </a:clrFrom>
                <a:clrTo>
                  <a:srgbClr val="FFFFFF">
                    <a:alpha val="0"/>
                  </a:srgbClr>
                </a:clrTo>
              </a:clrChange>
            </a:blip>
            <a:stretch>
              <a:fillRect/>
            </a:stretch>
          </p:blipFill>
          <p:spPr>
            <a:xfrm>
              <a:off x="1561407" y="4441556"/>
              <a:ext cx="6066046" cy="891617"/>
            </a:xfrm>
            <a:prstGeom prst="rect">
              <a:avLst/>
            </a:prstGeom>
          </p:spPr>
        </p:pic>
        <p:grpSp>
          <p:nvGrpSpPr>
            <p:cNvPr id="45" name="Group 44"/>
            <p:cNvGrpSpPr/>
            <p:nvPr/>
          </p:nvGrpSpPr>
          <p:grpSpPr>
            <a:xfrm>
              <a:off x="2432491" y="4710160"/>
              <a:ext cx="4311534" cy="348097"/>
              <a:chOff x="2432491" y="4710160"/>
              <a:chExt cx="4311534" cy="348097"/>
            </a:xfrm>
          </p:grpSpPr>
          <p:cxnSp>
            <p:nvCxnSpPr>
              <p:cNvPr id="18" name="Straight Arrow Connector 17"/>
              <p:cNvCxnSpPr/>
              <p:nvPr/>
            </p:nvCxnSpPr>
            <p:spPr>
              <a:xfrm>
                <a:off x="6744025" y="4710161"/>
                <a:ext cx="0" cy="3429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432491" y="4710160"/>
                <a:ext cx="0" cy="3429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873363" y="4715318"/>
                <a:ext cx="0" cy="3429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314235" y="4710161"/>
                <a:ext cx="0" cy="3429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grpSp>
      <p:grpSp>
        <p:nvGrpSpPr>
          <p:cNvPr id="46" name="Group 45"/>
          <p:cNvGrpSpPr/>
          <p:nvPr/>
        </p:nvGrpSpPr>
        <p:grpSpPr>
          <a:xfrm>
            <a:off x="4465494" y="2946010"/>
            <a:ext cx="4869454" cy="1976664"/>
            <a:chOff x="4274546" y="2295109"/>
            <a:chExt cx="4869454" cy="1976664"/>
          </a:xfrm>
        </p:grpSpPr>
        <p:pic>
          <p:nvPicPr>
            <p:cNvPr id="24" name="Picture 23"/>
            <p:cNvPicPr>
              <a:picLocks noChangeAspect="1"/>
            </p:cNvPicPr>
            <p:nvPr/>
          </p:nvPicPr>
          <p:blipFill>
            <a:blip r:embed="rId8">
              <a:clrChange>
                <a:clrFrom>
                  <a:srgbClr val="FFFFFF"/>
                </a:clrFrom>
                <a:clrTo>
                  <a:srgbClr val="FFFFFF">
                    <a:alpha val="0"/>
                  </a:srgbClr>
                </a:clrTo>
              </a:clrChange>
            </a:blip>
            <a:stretch>
              <a:fillRect/>
            </a:stretch>
          </p:blipFill>
          <p:spPr>
            <a:xfrm>
              <a:off x="4274546" y="2295109"/>
              <a:ext cx="4869454" cy="1976664"/>
            </a:xfrm>
            <a:prstGeom prst="rect">
              <a:avLst/>
            </a:prstGeom>
          </p:spPr>
        </p:pic>
        <p:grpSp>
          <p:nvGrpSpPr>
            <p:cNvPr id="44" name="Group 43"/>
            <p:cNvGrpSpPr/>
            <p:nvPr/>
          </p:nvGrpSpPr>
          <p:grpSpPr>
            <a:xfrm>
              <a:off x="5973557" y="2601884"/>
              <a:ext cx="2613490" cy="889464"/>
              <a:chOff x="5973557" y="2601884"/>
              <a:chExt cx="2613490" cy="889464"/>
            </a:xfrm>
          </p:grpSpPr>
          <p:cxnSp>
            <p:nvCxnSpPr>
              <p:cNvPr id="30" name="Straight Arrow Connector 29"/>
              <p:cNvCxnSpPr/>
              <p:nvPr/>
            </p:nvCxnSpPr>
            <p:spPr>
              <a:xfrm flipH="1" flipV="1">
                <a:off x="5973557" y="3491347"/>
                <a:ext cx="124247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216032" y="2601884"/>
                <a:ext cx="0" cy="88946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7216032" y="2601884"/>
                <a:ext cx="13710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8587047" y="2601884"/>
                <a:ext cx="0" cy="5818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nvGrpSpPr>
          <p:cNvPr id="63" name="Group 62"/>
          <p:cNvGrpSpPr/>
          <p:nvPr/>
        </p:nvGrpSpPr>
        <p:grpSpPr>
          <a:xfrm rot="3986709">
            <a:off x="-225884" y="1293503"/>
            <a:ext cx="3362225" cy="2186365"/>
            <a:chOff x="980655" y="1664093"/>
            <a:chExt cx="3362225" cy="2186365"/>
          </a:xfrm>
        </p:grpSpPr>
        <p:pic>
          <p:nvPicPr>
            <p:cNvPr id="49" name="Picture 48"/>
            <p:cNvPicPr>
              <a:picLocks noChangeAspect="1"/>
            </p:cNvPicPr>
            <p:nvPr/>
          </p:nvPicPr>
          <p:blipFill>
            <a:blip r:embed="rId9">
              <a:clrChange>
                <a:clrFrom>
                  <a:srgbClr val="FFFFFF"/>
                </a:clrFrom>
                <a:clrTo>
                  <a:srgbClr val="FFFFFF">
                    <a:alpha val="0"/>
                  </a:srgbClr>
                </a:clrTo>
              </a:clrChange>
            </a:blip>
            <a:stretch>
              <a:fillRect/>
            </a:stretch>
          </p:blipFill>
          <p:spPr>
            <a:xfrm rot="20181113">
              <a:off x="980655" y="1664093"/>
              <a:ext cx="3362225" cy="2186365"/>
            </a:xfrm>
            <a:prstGeom prst="rect">
              <a:avLst/>
            </a:prstGeom>
          </p:spPr>
        </p:pic>
        <p:grpSp>
          <p:nvGrpSpPr>
            <p:cNvPr id="60" name="Group 59"/>
            <p:cNvGrpSpPr/>
            <p:nvPr/>
          </p:nvGrpSpPr>
          <p:grpSpPr>
            <a:xfrm>
              <a:off x="2432491" y="2104311"/>
              <a:ext cx="1143676" cy="855020"/>
              <a:chOff x="2530549" y="2272581"/>
              <a:chExt cx="1143676" cy="855020"/>
            </a:xfrm>
          </p:grpSpPr>
          <p:cxnSp>
            <p:nvCxnSpPr>
              <p:cNvPr id="52" name="Straight Arrow Connector 51"/>
              <p:cNvCxnSpPr/>
              <p:nvPr/>
            </p:nvCxnSpPr>
            <p:spPr>
              <a:xfrm flipH="1">
                <a:off x="2530549" y="2432101"/>
                <a:ext cx="131219" cy="695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2661767" y="2272581"/>
                <a:ext cx="440895" cy="172361"/>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3102662" y="2272581"/>
                <a:ext cx="571563" cy="180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pic>
        <p:nvPicPr>
          <p:cNvPr id="64" name="Picture 6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159482" y="859500"/>
            <a:ext cx="3028950" cy="3086100"/>
          </a:xfrm>
          <a:prstGeom prst="rect">
            <a:avLst/>
          </a:prstGeom>
        </p:spPr>
      </p:pic>
      <p:sp>
        <p:nvSpPr>
          <p:cNvPr id="65" name="Flowchart: Process 64"/>
          <p:cNvSpPr/>
          <p:nvPr/>
        </p:nvSpPr>
        <p:spPr>
          <a:xfrm>
            <a:off x="3264548" y="1064001"/>
            <a:ext cx="1135623" cy="189600"/>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Flowchart: Process 65"/>
          <p:cNvSpPr/>
          <p:nvPr/>
        </p:nvSpPr>
        <p:spPr>
          <a:xfrm>
            <a:off x="3264548" y="1291280"/>
            <a:ext cx="1135623" cy="189600"/>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Flowchart: Process 66"/>
          <p:cNvSpPr/>
          <p:nvPr/>
        </p:nvSpPr>
        <p:spPr>
          <a:xfrm>
            <a:off x="3261301" y="2643336"/>
            <a:ext cx="1610522" cy="189600"/>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Flowchart: Process 67"/>
          <p:cNvSpPr/>
          <p:nvPr/>
        </p:nvSpPr>
        <p:spPr>
          <a:xfrm>
            <a:off x="3264548" y="1506074"/>
            <a:ext cx="1135623" cy="189600"/>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lowchart: Process 68"/>
          <p:cNvSpPr/>
          <p:nvPr/>
        </p:nvSpPr>
        <p:spPr>
          <a:xfrm>
            <a:off x="3261301" y="2156935"/>
            <a:ext cx="1138870" cy="189600"/>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748897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5"/>
                                        </p:tgtEl>
                                      </p:cBhvr>
                                    </p:animEffect>
                                    <p:set>
                                      <p:cBhvr>
                                        <p:cTn id="14" dur="1" fill="hold">
                                          <p:stCondLst>
                                            <p:cond delay="499"/>
                                          </p:stCondLst>
                                        </p:cTn>
                                        <p:tgtEl>
                                          <p:spTgt spid="65"/>
                                        </p:tgtEl>
                                        <p:attrNameLst>
                                          <p:attrName>style.visibility</p:attrName>
                                        </p:attrNameLst>
                                      </p:cBhvr>
                                      <p:to>
                                        <p:strVal val="hidden"/>
                                      </p:to>
                                    </p:se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6"/>
                                        </p:tgtEl>
                                      </p:cBhvr>
                                    </p:animEffect>
                                    <p:set>
                                      <p:cBhvr>
                                        <p:cTn id="25" dur="1" fill="hold">
                                          <p:stCondLst>
                                            <p:cond delay="499"/>
                                          </p:stCondLst>
                                        </p:cTn>
                                        <p:tgtEl>
                                          <p:spTgt spid="66"/>
                                        </p:tgtEl>
                                        <p:attrNameLst>
                                          <p:attrName>style.visibility</p:attrName>
                                        </p:attrNameLst>
                                      </p:cBhvr>
                                      <p:to>
                                        <p:strVal val="hidden"/>
                                      </p:to>
                                    </p:se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8"/>
                                        </p:tgtEl>
                                      </p:cBhvr>
                                    </p:animEffect>
                                    <p:set>
                                      <p:cBhvr>
                                        <p:cTn id="47" dur="1" fill="hold">
                                          <p:stCondLst>
                                            <p:cond delay="499"/>
                                          </p:stCondLst>
                                        </p:cTn>
                                        <p:tgtEl>
                                          <p:spTgt spid="68"/>
                                        </p:tgtEl>
                                        <p:attrNameLst>
                                          <p:attrName>style.visibility</p:attrName>
                                        </p:attrNameLst>
                                      </p:cBhvr>
                                      <p:to>
                                        <p:strVal val="hidden"/>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par>
                          <p:cTn id="51" fill="hold">
                            <p:stCondLst>
                              <p:cond delay="500"/>
                            </p:stCondLst>
                            <p:childTnLst>
                              <p:par>
                                <p:cTn id="52" presetID="22" presetClass="entr" presetSubtype="1" fill="hold"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up)">
                                      <p:cBhvr>
                                        <p:cTn id="5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66" grpId="0" animBg="1"/>
      <p:bldP spid="66" grpId="1" animBg="1"/>
      <p:bldP spid="67" grpId="0" animBg="1"/>
      <p:bldP spid="67" grpId="1" animBg="1"/>
      <p:bldP spid="68" grpId="0" animBg="1"/>
      <p:bldP spid="68" grpId="1" animBg="1"/>
      <p:bldP spid="6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558452" y="1622978"/>
            <a:ext cx="2027096" cy="1897544"/>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470913" y="2499443"/>
            <a:ext cx="2941575" cy="2987299"/>
          </a:xfrm>
          <a:prstGeom prst="rect">
            <a:avLst/>
          </a:prstGeom>
        </p:spPr>
      </p:pic>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5" name="Picture 4"/>
          <p:cNvPicPr>
            <a:picLocks noChangeAspect="1"/>
          </p:cNvPicPr>
          <p:nvPr/>
        </p:nvPicPr>
        <p:blipFill>
          <a:blip r:embed="rId7">
            <a:clrChange>
              <a:clrFrom>
                <a:srgbClr val="FFFFFF"/>
              </a:clrFrom>
              <a:clrTo>
                <a:srgbClr val="FFFFFF">
                  <a:alpha val="0"/>
                </a:srgbClr>
              </a:clrTo>
            </a:clrChange>
          </a:blip>
          <a:stretch>
            <a:fillRect/>
          </a:stretch>
        </p:blipFill>
        <p:spPr>
          <a:xfrm>
            <a:off x="-110604" y="-240444"/>
            <a:ext cx="9746825" cy="3078747"/>
          </a:xfrm>
          <a:prstGeom prst="rect">
            <a:avLst/>
          </a:prstGeom>
        </p:spPr>
      </p:pic>
      <p:pic>
        <p:nvPicPr>
          <p:cNvPr id="8" name="Picture 7"/>
          <p:cNvPicPr>
            <a:picLocks noChangeAspect="1"/>
          </p:cNvPicPr>
          <p:nvPr/>
        </p:nvPicPr>
        <p:blipFill>
          <a:blip r:embed="rId8"/>
          <a:stretch>
            <a:fillRect/>
          </a:stretch>
        </p:blipFill>
        <p:spPr>
          <a:xfrm>
            <a:off x="3337453" y="639912"/>
            <a:ext cx="2469094" cy="3863675"/>
          </a:xfrm>
          <a:prstGeom prst="rect">
            <a:avLst/>
          </a:prstGeom>
        </p:spPr>
      </p:pic>
      <p:sp>
        <p:nvSpPr>
          <p:cNvPr id="12" name="Flowchart: Process 11"/>
          <p:cNvSpPr/>
          <p:nvPr/>
        </p:nvSpPr>
        <p:spPr>
          <a:xfrm>
            <a:off x="3515107" y="3328437"/>
            <a:ext cx="1821664" cy="270974"/>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9"/>
          <a:stretch>
            <a:fillRect/>
          </a:stretch>
        </p:blipFill>
        <p:spPr>
          <a:xfrm>
            <a:off x="6857331" y="1683539"/>
            <a:ext cx="2220767" cy="3107081"/>
          </a:xfrm>
          <a:prstGeom prst="rect">
            <a:avLst/>
          </a:prstGeom>
        </p:spPr>
      </p:pic>
      <p:sp>
        <p:nvSpPr>
          <p:cNvPr id="14" name="TextBox 13"/>
          <p:cNvSpPr txBox="1"/>
          <p:nvPr/>
        </p:nvSpPr>
        <p:spPr>
          <a:xfrm>
            <a:off x="2569501" y="79657"/>
            <a:ext cx="3712876"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Minimizing Relationships</a:t>
            </a:r>
            <a:endParaRPr lang="en-US" sz="2800" dirty="0" smtClean="0">
              <a:solidFill>
                <a:schemeClr val="tx1">
                  <a:lumMod val="50000"/>
                </a:schemeClr>
              </a:solidFill>
              <a:latin typeface="Oswald Regular" panose="020B0604020202020204" charset="0"/>
            </a:endParaRPr>
          </a:p>
        </p:txBody>
      </p:sp>
    </p:spTree>
    <p:extLst>
      <p:ext uri="{BB962C8B-B14F-4D97-AF65-F5344CB8AC3E}">
        <p14:creationId xmlns:p14="http://schemas.microsoft.com/office/powerpoint/2010/main" xmlns="" val="6445365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nodeType="after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500"/>
                            </p:stCondLst>
                            <p:childTnLst>
                              <p:par>
                                <p:cTn id="19" presetID="45"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anim calcmode="lin" valueType="num">
                                      <p:cBhvr>
                                        <p:cTn id="22" dur="2000" fill="hold"/>
                                        <p:tgtEl>
                                          <p:spTgt spid="12"/>
                                        </p:tgtEl>
                                        <p:attrNameLst>
                                          <p:attrName>ppt_w</p:attrName>
                                        </p:attrNameLst>
                                      </p:cBhvr>
                                      <p:tavLst>
                                        <p:tav tm="0" fmla="#ppt_w*sin(2.5*pi*$)">
                                          <p:val>
                                            <p:fltVal val="0"/>
                                          </p:val>
                                        </p:tav>
                                        <p:tav tm="100000">
                                          <p:val>
                                            <p:fltVal val="1"/>
                                          </p:val>
                                        </p:tav>
                                      </p:tavLst>
                                    </p:anim>
                                    <p:anim calcmode="lin" valueType="num">
                                      <p:cBhvr>
                                        <p:cTn id="23"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3.33333E-6 8.64198E-7 L -0.00086 0.44413 " pathEditMode="relative" rAng="0" ptsTypes="AA">
                                      <p:cBhvr>
                                        <p:cTn id="27" dur="2000" fill="hold"/>
                                        <p:tgtEl>
                                          <p:spTgt spid="5"/>
                                        </p:tgtEl>
                                        <p:attrNameLst>
                                          <p:attrName>ppt_x</p:attrName>
                                          <p:attrName>ppt_y</p:attrName>
                                        </p:attrNameLst>
                                      </p:cBhvr>
                                      <p:rCtr x="-52" y="22191"/>
                                    </p:animMotion>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932747" y="79657"/>
            <a:ext cx="3336170"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Building Relationships</a:t>
            </a:r>
            <a:endParaRPr lang="en-US" sz="2800" dirty="0" smtClean="0">
              <a:solidFill>
                <a:schemeClr val="tx1">
                  <a:lumMod val="50000"/>
                </a:schemeClr>
              </a:solidFill>
              <a:latin typeface="Oswald Regular" panose="020B0604020202020204" charset="0"/>
            </a:endParaRPr>
          </a:p>
        </p:txBody>
      </p:sp>
      <p:pic>
        <p:nvPicPr>
          <p:cNvPr id="6" name="Picture 5"/>
          <p:cNvPicPr>
            <a:picLocks noChangeAspect="1"/>
          </p:cNvPicPr>
          <p:nvPr/>
        </p:nvPicPr>
        <p:blipFill>
          <a:blip r:embed="rId5">
            <a:clrChange>
              <a:clrFrom>
                <a:srgbClr val="E3E6E8"/>
              </a:clrFrom>
              <a:clrTo>
                <a:srgbClr val="E3E6E8">
                  <a:alpha val="0"/>
                </a:srgbClr>
              </a:clrTo>
            </a:clrChange>
          </a:blip>
          <a:stretch>
            <a:fillRect/>
          </a:stretch>
        </p:blipFill>
        <p:spPr>
          <a:xfrm>
            <a:off x="6403774" y="0"/>
            <a:ext cx="1930199" cy="5114871"/>
          </a:xfrm>
          <a:prstGeom prst="rect">
            <a:avLst/>
          </a:prstGeom>
        </p:spPr>
      </p:pic>
      <p:sp>
        <p:nvSpPr>
          <p:cNvPr id="12" name="Right Arrow 11"/>
          <p:cNvSpPr/>
          <p:nvPr/>
        </p:nvSpPr>
        <p:spPr>
          <a:xfrm>
            <a:off x="3738820" y="1768839"/>
            <a:ext cx="2077551" cy="15771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6"/>
          <a:stretch>
            <a:fillRect/>
          </a:stretch>
        </p:blipFill>
        <p:spPr>
          <a:xfrm>
            <a:off x="867691" y="-1"/>
            <a:ext cx="1930199" cy="5114871"/>
          </a:xfrm>
          <a:prstGeom prst="rect">
            <a:avLst/>
          </a:prstGeom>
        </p:spPr>
      </p:pic>
      <p:sp>
        <p:nvSpPr>
          <p:cNvPr id="11" name="Flowchart: Process 10"/>
          <p:cNvSpPr/>
          <p:nvPr/>
        </p:nvSpPr>
        <p:spPr>
          <a:xfrm>
            <a:off x="1819921" y="4199685"/>
            <a:ext cx="355477" cy="346490"/>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955626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14" name="TextBox 13"/>
          <p:cNvSpPr txBox="1"/>
          <p:nvPr/>
        </p:nvSpPr>
        <p:spPr>
          <a:xfrm>
            <a:off x="3151417" y="42242"/>
            <a:ext cx="3090911"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Advanced Properties</a:t>
            </a:r>
            <a:endParaRPr lang="en-US" sz="2800" dirty="0" smtClean="0">
              <a:solidFill>
                <a:schemeClr val="tx1">
                  <a:lumMod val="50000"/>
                </a:schemeClr>
              </a:solidFill>
              <a:latin typeface="Oswald Regular" panose="020B0604020202020204" charset="0"/>
            </a:endParaRPr>
          </a:p>
        </p:txBody>
      </p:sp>
      <p:sp>
        <p:nvSpPr>
          <p:cNvPr id="34" name="Freeform 33"/>
          <p:cNvSpPr/>
          <p:nvPr/>
        </p:nvSpPr>
        <p:spPr>
          <a:xfrm>
            <a:off x="2617541" y="808485"/>
            <a:ext cx="4342783" cy="477497"/>
          </a:xfrm>
          <a:custGeom>
            <a:avLst/>
            <a:gdLst>
              <a:gd name="connsiteX0" fmla="*/ 0 w 4342783"/>
              <a:gd name="connsiteY0" fmla="*/ 0 h 477495"/>
              <a:gd name="connsiteX1" fmla="*/ 4104036 w 4342783"/>
              <a:gd name="connsiteY1" fmla="*/ 0 h 477495"/>
              <a:gd name="connsiteX2" fmla="*/ 4342783 w 4342783"/>
              <a:gd name="connsiteY2" fmla="*/ 238748 h 477495"/>
              <a:gd name="connsiteX3" fmla="*/ 4104036 w 4342783"/>
              <a:gd name="connsiteY3" fmla="*/ 477495 h 477495"/>
              <a:gd name="connsiteX4" fmla="*/ 0 w 4342783"/>
              <a:gd name="connsiteY4" fmla="*/ 477495 h 477495"/>
              <a:gd name="connsiteX5" fmla="*/ 0 w 4342783"/>
              <a:gd name="connsiteY5" fmla="*/ 0 h 4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2783" h="477495">
                <a:moveTo>
                  <a:pt x="4342783" y="477494"/>
                </a:moveTo>
                <a:lnTo>
                  <a:pt x="238747" y="477494"/>
                </a:lnTo>
                <a:lnTo>
                  <a:pt x="0" y="238747"/>
                </a:lnTo>
                <a:lnTo>
                  <a:pt x="238747" y="1"/>
                </a:lnTo>
                <a:lnTo>
                  <a:pt x="4342783" y="1"/>
                </a:lnTo>
                <a:lnTo>
                  <a:pt x="4342783" y="47749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29936" tIns="83821" rIns="156464" bIns="83821" numCol="1" spcCol="1270" anchor="ctr" anchorCtr="0">
            <a:noAutofit/>
          </a:bodyPr>
          <a:lstStyle/>
          <a:p>
            <a:pPr lvl="0" algn="ctr" defTabSz="977900">
              <a:lnSpc>
                <a:spcPct val="90000"/>
              </a:lnSpc>
              <a:spcBef>
                <a:spcPct val="0"/>
              </a:spcBef>
              <a:spcAft>
                <a:spcPct val="35000"/>
              </a:spcAft>
            </a:pPr>
            <a:r>
              <a:rPr lang="en-US" sz="2200" kern="1200" dirty="0" smtClean="0"/>
              <a:t>Auto Vectors</a:t>
            </a:r>
            <a:endParaRPr lang="en-US" sz="2200" kern="1200" dirty="0"/>
          </a:p>
        </p:txBody>
      </p:sp>
      <p:sp>
        <p:nvSpPr>
          <p:cNvPr id="35" name="Oval 34"/>
          <p:cNvSpPr/>
          <p:nvPr/>
        </p:nvSpPr>
        <p:spPr>
          <a:xfrm rot="10800000">
            <a:off x="2241340" y="689972"/>
            <a:ext cx="752403" cy="714523"/>
          </a:xfrm>
          <a:prstGeom prst="ellipse">
            <a:avLst/>
          </a:prstGeom>
          <a:blipFill>
            <a:blip r:embed="rId5">
              <a:extLst>
                <a:ext uri="{28A0092B-C50C-407E-A947-70E740481C1C}">
                  <a14:useLocalDpi xmlns:a14="http://schemas.microsoft.com/office/drawing/2010/main" xmlns="" val="0"/>
                </a:ext>
              </a:extLst>
            </a:blip>
            <a:srcRect/>
            <a:stretch>
              <a:fillRect l="-4000" r="-4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6" name="Freeform 35"/>
          <p:cNvSpPr/>
          <p:nvPr/>
        </p:nvSpPr>
        <p:spPr>
          <a:xfrm>
            <a:off x="2644016" y="1670840"/>
            <a:ext cx="4342783" cy="477497"/>
          </a:xfrm>
          <a:custGeom>
            <a:avLst/>
            <a:gdLst>
              <a:gd name="connsiteX0" fmla="*/ 0 w 4342783"/>
              <a:gd name="connsiteY0" fmla="*/ 0 h 477495"/>
              <a:gd name="connsiteX1" fmla="*/ 4104036 w 4342783"/>
              <a:gd name="connsiteY1" fmla="*/ 0 h 477495"/>
              <a:gd name="connsiteX2" fmla="*/ 4342783 w 4342783"/>
              <a:gd name="connsiteY2" fmla="*/ 238748 h 477495"/>
              <a:gd name="connsiteX3" fmla="*/ 4104036 w 4342783"/>
              <a:gd name="connsiteY3" fmla="*/ 477495 h 477495"/>
              <a:gd name="connsiteX4" fmla="*/ 0 w 4342783"/>
              <a:gd name="connsiteY4" fmla="*/ 477495 h 477495"/>
              <a:gd name="connsiteX5" fmla="*/ 0 w 4342783"/>
              <a:gd name="connsiteY5" fmla="*/ 0 h 4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2783" h="477495">
                <a:moveTo>
                  <a:pt x="4342783" y="477494"/>
                </a:moveTo>
                <a:lnTo>
                  <a:pt x="238747" y="477494"/>
                </a:lnTo>
                <a:lnTo>
                  <a:pt x="0" y="238747"/>
                </a:lnTo>
                <a:lnTo>
                  <a:pt x="238747" y="1"/>
                </a:lnTo>
                <a:lnTo>
                  <a:pt x="4342783" y="1"/>
                </a:lnTo>
                <a:lnTo>
                  <a:pt x="4342783" y="47749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29936" tIns="83821" rIns="156464" bIns="83821" numCol="1" spcCol="1270" anchor="ctr" anchorCtr="0">
            <a:noAutofit/>
          </a:bodyPr>
          <a:lstStyle/>
          <a:p>
            <a:pPr lvl="0" algn="ctr" defTabSz="977900">
              <a:lnSpc>
                <a:spcPct val="90000"/>
              </a:lnSpc>
              <a:spcBef>
                <a:spcPct val="0"/>
              </a:spcBef>
              <a:spcAft>
                <a:spcPct val="35000"/>
              </a:spcAft>
            </a:pPr>
            <a:r>
              <a:rPr lang="en-US" sz="2200" kern="1200" dirty="0" smtClean="0"/>
              <a:t>Outlier Rejection</a:t>
            </a:r>
            <a:endParaRPr lang="en-US" sz="2200" kern="1200" dirty="0"/>
          </a:p>
        </p:txBody>
      </p:sp>
      <p:sp>
        <p:nvSpPr>
          <p:cNvPr id="37" name="Oval 36"/>
          <p:cNvSpPr/>
          <p:nvPr/>
        </p:nvSpPr>
        <p:spPr>
          <a:xfrm>
            <a:off x="2214865" y="1547031"/>
            <a:ext cx="858302" cy="725114"/>
          </a:xfrm>
          <a:prstGeom prst="ellipse">
            <a:avLst/>
          </a:prstGeom>
          <a:blipFill>
            <a:blip r:embed="rId6">
              <a:extLst>
                <a:ext uri="{28A0092B-C50C-407E-A947-70E740481C1C}">
                  <a14:useLocalDpi xmlns:a14="http://schemas.microsoft.com/office/drawing/2010/main" xmlns="" val="0"/>
                </a:ext>
              </a:extLst>
            </a:blip>
            <a:srcRect/>
            <a:stretch>
              <a:fillRect l="-43000" r="-43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38" name="Freeform 37"/>
          <p:cNvSpPr/>
          <p:nvPr/>
        </p:nvSpPr>
        <p:spPr>
          <a:xfrm>
            <a:off x="2644323" y="2573772"/>
            <a:ext cx="4342783" cy="477496"/>
          </a:xfrm>
          <a:custGeom>
            <a:avLst/>
            <a:gdLst>
              <a:gd name="connsiteX0" fmla="*/ 0 w 4342783"/>
              <a:gd name="connsiteY0" fmla="*/ 0 h 477495"/>
              <a:gd name="connsiteX1" fmla="*/ 4104036 w 4342783"/>
              <a:gd name="connsiteY1" fmla="*/ 0 h 477495"/>
              <a:gd name="connsiteX2" fmla="*/ 4342783 w 4342783"/>
              <a:gd name="connsiteY2" fmla="*/ 238748 h 477495"/>
              <a:gd name="connsiteX3" fmla="*/ 4104036 w 4342783"/>
              <a:gd name="connsiteY3" fmla="*/ 477495 h 477495"/>
              <a:gd name="connsiteX4" fmla="*/ 0 w 4342783"/>
              <a:gd name="connsiteY4" fmla="*/ 477495 h 477495"/>
              <a:gd name="connsiteX5" fmla="*/ 0 w 4342783"/>
              <a:gd name="connsiteY5" fmla="*/ 0 h 4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2783" h="477495">
                <a:moveTo>
                  <a:pt x="4342783" y="477494"/>
                </a:moveTo>
                <a:lnTo>
                  <a:pt x="238747" y="477494"/>
                </a:lnTo>
                <a:lnTo>
                  <a:pt x="0" y="238747"/>
                </a:lnTo>
                <a:lnTo>
                  <a:pt x="238747" y="1"/>
                </a:lnTo>
                <a:lnTo>
                  <a:pt x="4342783" y="1"/>
                </a:lnTo>
                <a:lnTo>
                  <a:pt x="4342783" y="477494"/>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29936" tIns="83821" rIns="156464" bIns="83820" numCol="1" spcCol="1270" anchor="ctr" anchorCtr="0">
            <a:noAutofit/>
          </a:bodyPr>
          <a:lstStyle/>
          <a:p>
            <a:pPr lvl="0" algn="ctr" defTabSz="977900">
              <a:lnSpc>
                <a:spcPct val="90000"/>
              </a:lnSpc>
              <a:spcBef>
                <a:spcPct val="0"/>
              </a:spcBef>
              <a:spcAft>
                <a:spcPct val="35000"/>
              </a:spcAft>
            </a:pPr>
            <a:r>
              <a:rPr lang="en-US" sz="2200" kern="1200" dirty="0" smtClean="0"/>
              <a:t>Fit Weight</a:t>
            </a:r>
            <a:endParaRPr lang="en-US" sz="2200" kern="1200" dirty="0"/>
          </a:p>
        </p:txBody>
      </p:sp>
      <p:sp>
        <p:nvSpPr>
          <p:cNvPr id="39" name="Oval 38"/>
          <p:cNvSpPr/>
          <p:nvPr/>
        </p:nvSpPr>
        <p:spPr>
          <a:xfrm>
            <a:off x="2214558" y="2414682"/>
            <a:ext cx="859529" cy="795678"/>
          </a:xfrm>
          <a:prstGeom prst="ellipse">
            <a:avLst/>
          </a:prstGeom>
          <a:blipFill>
            <a:blip r:embed="rId7">
              <a:extLst>
                <a:ext uri="{28A0092B-C50C-407E-A947-70E740481C1C}">
                  <a14:useLocalDpi xmlns:a14="http://schemas.microsoft.com/office/drawing/2010/main" xmlns="" val="0"/>
                </a:ext>
              </a:extLst>
            </a:blip>
            <a:srcRect/>
            <a:stretch>
              <a:fillRect t="-4000" b="-4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40" name="Freeform 39"/>
          <p:cNvSpPr/>
          <p:nvPr/>
        </p:nvSpPr>
        <p:spPr>
          <a:xfrm>
            <a:off x="2618135" y="3475475"/>
            <a:ext cx="4342783" cy="477496"/>
          </a:xfrm>
          <a:custGeom>
            <a:avLst/>
            <a:gdLst>
              <a:gd name="connsiteX0" fmla="*/ 0 w 4342783"/>
              <a:gd name="connsiteY0" fmla="*/ 0 h 477495"/>
              <a:gd name="connsiteX1" fmla="*/ 4104036 w 4342783"/>
              <a:gd name="connsiteY1" fmla="*/ 0 h 477495"/>
              <a:gd name="connsiteX2" fmla="*/ 4342783 w 4342783"/>
              <a:gd name="connsiteY2" fmla="*/ 238748 h 477495"/>
              <a:gd name="connsiteX3" fmla="*/ 4104036 w 4342783"/>
              <a:gd name="connsiteY3" fmla="*/ 477495 h 477495"/>
              <a:gd name="connsiteX4" fmla="*/ 0 w 4342783"/>
              <a:gd name="connsiteY4" fmla="*/ 477495 h 477495"/>
              <a:gd name="connsiteX5" fmla="*/ 0 w 4342783"/>
              <a:gd name="connsiteY5" fmla="*/ 0 h 4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2783" h="477495">
                <a:moveTo>
                  <a:pt x="4342783" y="477494"/>
                </a:moveTo>
                <a:lnTo>
                  <a:pt x="238747" y="477494"/>
                </a:lnTo>
                <a:lnTo>
                  <a:pt x="0" y="238747"/>
                </a:lnTo>
                <a:lnTo>
                  <a:pt x="238747" y="1"/>
                </a:lnTo>
                <a:lnTo>
                  <a:pt x="4342783" y="1"/>
                </a:lnTo>
                <a:lnTo>
                  <a:pt x="4342783" y="47749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29936" tIns="83821" rIns="156464" bIns="83820" numCol="1" spcCol="1270" anchor="ctr" anchorCtr="0">
            <a:noAutofit/>
          </a:bodyPr>
          <a:lstStyle/>
          <a:p>
            <a:pPr lvl="0" algn="ctr" defTabSz="977900">
              <a:lnSpc>
                <a:spcPct val="90000"/>
              </a:lnSpc>
              <a:spcBef>
                <a:spcPct val="0"/>
              </a:spcBef>
              <a:spcAft>
                <a:spcPct val="35000"/>
              </a:spcAft>
            </a:pPr>
            <a:r>
              <a:rPr lang="en-US" sz="2200" kern="1200" dirty="0" smtClean="0"/>
              <a:t>Degrees of Freedom</a:t>
            </a:r>
            <a:endParaRPr lang="en-US" sz="2200" kern="1200" dirty="0"/>
          </a:p>
        </p:txBody>
      </p:sp>
      <p:sp>
        <p:nvSpPr>
          <p:cNvPr id="41" name="Oval 40"/>
          <p:cNvSpPr/>
          <p:nvPr/>
        </p:nvSpPr>
        <p:spPr>
          <a:xfrm>
            <a:off x="2240746" y="3352896"/>
            <a:ext cx="754776" cy="722655"/>
          </a:xfrm>
          <a:prstGeom prst="ellipse">
            <a:avLst/>
          </a:prstGeom>
          <a:blipFill>
            <a:blip r:embed="rId8">
              <a:extLst>
                <a:ext uri="{28A0092B-C50C-407E-A947-70E740481C1C}">
                  <a14:useLocalDpi xmlns:a14="http://schemas.microsoft.com/office/drawing/2010/main" xmlns="" val="0"/>
                </a:ext>
              </a:extLst>
            </a:blip>
            <a:srcRect/>
            <a:stretch>
              <a:fillRect l="-31000" r="-31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42" name="Freeform 41"/>
          <p:cNvSpPr/>
          <p:nvPr/>
        </p:nvSpPr>
        <p:spPr>
          <a:xfrm>
            <a:off x="2655162" y="4395636"/>
            <a:ext cx="4342783" cy="477496"/>
          </a:xfrm>
          <a:custGeom>
            <a:avLst/>
            <a:gdLst>
              <a:gd name="connsiteX0" fmla="*/ 0 w 4342783"/>
              <a:gd name="connsiteY0" fmla="*/ 0 h 477495"/>
              <a:gd name="connsiteX1" fmla="*/ 4104036 w 4342783"/>
              <a:gd name="connsiteY1" fmla="*/ 0 h 477495"/>
              <a:gd name="connsiteX2" fmla="*/ 4342783 w 4342783"/>
              <a:gd name="connsiteY2" fmla="*/ 238748 h 477495"/>
              <a:gd name="connsiteX3" fmla="*/ 4104036 w 4342783"/>
              <a:gd name="connsiteY3" fmla="*/ 477495 h 477495"/>
              <a:gd name="connsiteX4" fmla="*/ 0 w 4342783"/>
              <a:gd name="connsiteY4" fmla="*/ 477495 h 477495"/>
              <a:gd name="connsiteX5" fmla="*/ 0 w 4342783"/>
              <a:gd name="connsiteY5" fmla="*/ 0 h 4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2783" h="477495">
                <a:moveTo>
                  <a:pt x="4342783" y="477494"/>
                </a:moveTo>
                <a:lnTo>
                  <a:pt x="238747" y="477494"/>
                </a:lnTo>
                <a:lnTo>
                  <a:pt x="0" y="238747"/>
                </a:lnTo>
                <a:lnTo>
                  <a:pt x="238747" y="1"/>
                </a:lnTo>
                <a:lnTo>
                  <a:pt x="4342783" y="1"/>
                </a:lnTo>
                <a:lnTo>
                  <a:pt x="4342783" y="477494"/>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29936" tIns="83821" rIns="156464" bIns="83820" numCol="1" spcCol="1270" anchor="ctr" anchorCtr="0">
            <a:noAutofit/>
          </a:bodyPr>
          <a:lstStyle/>
          <a:p>
            <a:pPr lvl="0" algn="ctr" defTabSz="977900">
              <a:lnSpc>
                <a:spcPct val="90000"/>
              </a:lnSpc>
              <a:spcBef>
                <a:spcPct val="0"/>
              </a:spcBef>
              <a:spcAft>
                <a:spcPct val="35000"/>
              </a:spcAft>
            </a:pPr>
            <a:r>
              <a:rPr lang="en-US" sz="2200" kern="1200" dirty="0" smtClean="0"/>
              <a:t>Fit Constraints</a:t>
            </a:r>
            <a:endParaRPr lang="en-US" sz="2200" kern="1200" dirty="0"/>
          </a:p>
        </p:txBody>
      </p:sp>
      <p:sp>
        <p:nvSpPr>
          <p:cNvPr id="43" name="Oval 42"/>
          <p:cNvSpPr/>
          <p:nvPr/>
        </p:nvSpPr>
        <p:spPr>
          <a:xfrm>
            <a:off x="2203719" y="4218088"/>
            <a:ext cx="902885" cy="832593"/>
          </a:xfrm>
          <a:prstGeom prst="ellipse">
            <a:avLst/>
          </a:prstGeom>
          <a:blipFill>
            <a:blip r:embed="rId9">
              <a:extLst>
                <a:ext uri="{28A0092B-C50C-407E-A947-70E740481C1C}">
                  <a14:useLocalDpi xmlns:a14="http://schemas.microsoft.com/office/drawing/2010/main" xmlns="" val="0"/>
                </a:ext>
              </a:extLst>
            </a:blip>
            <a:srcRect/>
            <a:stretch>
              <a:fillRect l="-8000" r="-8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20185023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40" grpId="0" animBg="1"/>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614824" y="42242"/>
            <a:ext cx="197201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Auto Vectors</a:t>
            </a:r>
            <a:endParaRPr lang="en-US" sz="2800" dirty="0" smtClean="0">
              <a:solidFill>
                <a:schemeClr val="tx1">
                  <a:lumMod val="50000"/>
                </a:schemeClr>
              </a:solidFill>
              <a:latin typeface="Oswald Regular" panose="020B0604020202020204" charset="0"/>
            </a:endParaRPr>
          </a:p>
        </p:txBody>
      </p:sp>
      <p:pic>
        <p:nvPicPr>
          <p:cNvPr id="7" name="Monitor_Background"/>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482096" y="565462"/>
            <a:ext cx="6513742" cy="4728976"/>
          </a:xfrm>
          <a:prstGeom prst="rect">
            <a:avLst/>
          </a:prstGeom>
        </p:spPr>
      </p:pic>
      <p:pic>
        <p:nvPicPr>
          <p:cNvPr id="2" name="4-13-2015 12-21-09 PM">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a:stretch>
            <a:fillRect/>
          </a:stretch>
        </p:blipFill>
        <p:spPr>
          <a:xfrm>
            <a:off x="2704821" y="773084"/>
            <a:ext cx="6068291" cy="3582785"/>
          </a:xfrm>
          <a:prstGeom prst="rect">
            <a:avLst/>
          </a:prstGeom>
        </p:spPr>
      </p:pic>
      <p:sp>
        <p:nvSpPr>
          <p:cNvPr id="10" name="TextBox 9"/>
          <p:cNvSpPr txBox="1"/>
          <p:nvPr/>
        </p:nvSpPr>
        <p:spPr>
          <a:xfrm>
            <a:off x="88029" y="807103"/>
            <a:ext cx="2394066"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Points/Groups to Objects relationships</a:t>
            </a:r>
            <a:endParaRPr lang="en-US" dirty="0">
              <a:solidFill>
                <a:srgbClr val="003876"/>
              </a:solidFill>
              <a:latin typeface="Oswald Regular" panose="020B0604020202020204" charset="0"/>
            </a:endParaRPr>
          </a:p>
        </p:txBody>
      </p:sp>
      <p:sp>
        <p:nvSpPr>
          <p:cNvPr id="11" name="TextBox 10"/>
          <p:cNvSpPr txBox="1"/>
          <p:nvPr/>
        </p:nvSpPr>
        <p:spPr>
          <a:xfrm>
            <a:off x="88029" y="2065848"/>
            <a:ext cx="2394066" cy="3693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Dynamic </a:t>
            </a:r>
            <a:endParaRPr lang="en-US" dirty="0">
              <a:solidFill>
                <a:srgbClr val="003876"/>
              </a:solidFill>
              <a:latin typeface="Oswald Regular" panose="020B0604020202020204" charset="0"/>
            </a:endParaRPr>
          </a:p>
        </p:txBody>
      </p:sp>
      <p:sp>
        <p:nvSpPr>
          <p:cNvPr id="12" name="TextBox 11"/>
          <p:cNvSpPr txBox="1"/>
          <p:nvPr/>
        </p:nvSpPr>
        <p:spPr>
          <a:xfrm>
            <a:off x="88029" y="3135773"/>
            <a:ext cx="2394066"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Magnified visual indicator </a:t>
            </a:r>
            <a:endParaRPr lang="en-US" dirty="0">
              <a:solidFill>
                <a:srgbClr val="003876"/>
              </a:solidFill>
              <a:latin typeface="Oswald Regular" panose="020B0604020202020204" charset="0"/>
            </a:endParaRPr>
          </a:p>
        </p:txBody>
      </p:sp>
    </p:spTree>
    <p:extLst>
      <p:ext uri="{BB962C8B-B14F-4D97-AF65-F5344CB8AC3E}">
        <p14:creationId xmlns:p14="http://schemas.microsoft.com/office/powerpoint/2010/main" xmlns="" val="21241669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9"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332696" y="92134"/>
            <a:ext cx="2536272"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Outlier Rejection</a:t>
            </a:r>
            <a:endParaRPr lang="en-US" sz="2800" dirty="0" smtClean="0">
              <a:solidFill>
                <a:schemeClr val="tx1">
                  <a:lumMod val="50000"/>
                </a:schemeClr>
              </a:solidFill>
              <a:latin typeface="Oswald Regular" panose="020B0604020202020204" charset="0"/>
            </a:endParaRP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3904726" y="303852"/>
            <a:ext cx="5131991" cy="4496844"/>
          </a:xfrm>
          <a:prstGeom prst="rect">
            <a:avLst/>
          </a:prstGeom>
        </p:spPr>
      </p:pic>
      <p:pic>
        <p:nvPicPr>
          <p:cNvPr id="3" name="Picture 2"/>
          <p:cNvPicPr>
            <a:picLocks noChangeAspect="1"/>
          </p:cNvPicPr>
          <p:nvPr/>
        </p:nvPicPr>
        <p:blipFill>
          <a:blip r:embed="rId6"/>
          <a:stretch>
            <a:fillRect/>
          </a:stretch>
        </p:blipFill>
        <p:spPr>
          <a:xfrm>
            <a:off x="5560089" y="694896"/>
            <a:ext cx="2475103" cy="4026257"/>
          </a:xfrm>
          <a:prstGeom prst="rect">
            <a:avLst/>
          </a:prstGeom>
        </p:spPr>
      </p:pic>
      <p:sp>
        <p:nvSpPr>
          <p:cNvPr id="8" name="Flowchart: Process 7"/>
          <p:cNvSpPr/>
          <p:nvPr/>
        </p:nvSpPr>
        <p:spPr>
          <a:xfrm>
            <a:off x="6244843" y="3158836"/>
            <a:ext cx="1105594" cy="151302"/>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a:stretch>
            <a:fillRect/>
          </a:stretch>
        </p:blipFill>
        <p:spPr>
          <a:xfrm>
            <a:off x="5564858" y="1983755"/>
            <a:ext cx="2469094" cy="1592718"/>
          </a:xfrm>
          <a:prstGeom prst="rect">
            <a:avLst/>
          </a:prstGeom>
          <a:ln w="38100">
            <a:solidFill>
              <a:srgbClr val="FF0000"/>
            </a:solidFill>
          </a:ln>
        </p:spPr>
      </p:pic>
      <p:pic>
        <p:nvPicPr>
          <p:cNvPr id="6" name="Picture 5"/>
          <p:cNvPicPr>
            <a:picLocks noChangeAspect="1"/>
          </p:cNvPicPr>
          <p:nvPr/>
        </p:nvPicPr>
        <p:blipFill>
          <a:blip r:embed="rId8">
            <a:clrChange>
              <a:clrFrom>
                <a:srgbClr val="FFFFFF"/>
              </a:clrFrom>
              <a:clrTo>
                <a:srgbClr val="FFFFFF">
                  <a:alpha val="0"/>
                </a:srgbClr>
              </a:clrTo>
            </a:clrChange>
          </a:blip>
          <a:stretch>
            <a:fillRect/>
          </a:stretch>
        </p:blipFill>
        <p:spPr>
          <a:xfrm>
            <a:off x="249476" y="1118369"/>
            <a:ext cx="4053707" cy="3602784"/>
          </a:xfrm>
          <a:prstGeom prst="rect">
            <a:avLst/>
          </a:prstGeom>
        </p:spPr>
      </p:pic>
      <p:grpSp>
        <p:nvGrpSpPr>
          <p:cNvPr id="10" name="Group 9"/>
          <p:cNvGrpSpPr/>
          <p:nvPr/>
        </p:nvGrpSpPr>
        <p:grpSpPr>
          <a:xfrm>
            <a:off x="3538950" y="1180408"/>
            <a:ext cx="5194063" cy="1371866"/>
            <a:chOff x="3538950" y="1180408"/>
            <a:chExt cx="5194063" cy="1371866"/>
          </a:xfrm>
        </p:grpSpPr>
        <p:sp>
          <p:nvSpPr>
            <p:cNvPr id="11" name="Oval 10"/>
            <p:cNvSpPr/>
            <p:nvPr/>
          </p:nvSpPr>
          <p:spPr>
            <a:xfrm>
              <a:off x="8084224" y="1180408"/>
              <a:ext cx="648789" cy="47361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538950" y="2078660"/>
              <a:ext cx="648789" cy="47361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9">
            <a:clrChange>
              <a:clrFrom>
                <a:srgbClr val="FFFFFF"/>
              </a:clrFrom>
              <a:clrTo>
                <a:srgbClr val="FFFFFF">
                  <a:alpha val="0"/>
                </a:srgbClr>
              </a:clrTo>
            </a:clrChange>
          </a:blip>
          <a:stretch>
            <a:fillRect/>
          </a:stretch>
        </p:blipFill>
        <p:spPr>
          <a:xfrm>
            <a:off x="1" y="1022465"/>
            <a:ext cx="4455622" cy="3947139"/>
          </a:xfrm>
          <a:prstGeom prst="rect">
            <a:avLst/>
          </a:prstGeom>
        </p:spPr>
      </p:pic>
      <p:sp>
        <p:nvSpPr>
          <p:cNvPr id="16" name="Oval 15"/>
          <p:cNvSpPr/>
          <p:nvPr/>
        </p:nvSpPr>
        <p:spPr>
          <a:xfrm>
            <a:off x="3559640" y="1999117"/>
            <a:ext cx="648789" cy="47361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937426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par>
                          <p:cTn id="32" fill="hold">
                            <p:stCondLst>
                              <p:cond delay="500"/>
                            </p:stCondLst>
                            <p:childTnLst>
                              <p:par>
                                <p:cTn id="33" presetID="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799971" y="78979"/>
            <a:ext cx="1601721"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Fit Weight</a:t>
            </a:r>
            <a:endParaRPr lang="en-US" sz="2800" dirty="0" smtClean="0">
              <a:solidFill>
                <a:srgbClr val="4D4D4D">
                  <a:lumMod val="50000"/>
                </a:srgbClr>
              </a:solidFill>
              <a:latin typeface="Oswald Regular" panose="020B0604020202020204" charset="0"/>
            </a:endParaRPr>
          </a:p>
        </p:txBody>
      </p:sp>
      <p:pic>
        <p:nvPicPr>
          <p:cNvPr id="2" name="Picture 1"/>
          <p:cNvPicPr>
            <a:picLocks noChangeAspect="1"/>
          </p:cNvPicPr>
          <p:nvPr/>
        </p:nvPicPr>
        <p:blipFill>
          <a:blip r:embed="rId5"/>
          <a:stretch>
            <a:fillRect/>
          </a:stretch>
        </p:blipFill>
        <p:spPr>
          <a:xfrm>
            <a:off x="2743110" y="706580"/>
            <a:ext cx="3715441" cy="4298609"/>
          </a:xfrm>
          <a:prstGeom prst="rect">
            <a:avLst/>
          </a:prstGeom>
        </p:spPr>
      </p:pic>
      <p:sp>
        <p:nvSpPr>
          <p:cNvPr id="3" name="Explosion 1 2"/>
          <p:cNvSpPr/>
          <p:nvPr/>
        </p:nvSpPr>
        <p:spPr>
          <a:xfrm>
            <a:off x="3151417" y="1035396"/>
            <a:ext cx="1853738" cy="1965498"/>
          </a:xfrm>
          <a:prstGeom prst="irregularSeal1">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Process 7"/>
          <p:cNvSpPr/>
          <p:nvPr/>
        </p:nvSpPr>
        <p:spPr>
          <a:xfrm>
            <a:off x="2917766" y="995005"/>
            <a:ext cx="689957" cy="270974"/>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stretch>
            <a:fillRect/>
          </a:stretch>
        </p:blipFill>
        <p:spPr>
          <a:xfrm>
            <a:off x="2743110" y="706580"/>
            <a:ext cx="3673158" cy="2659610"/>
          </a:xfrm>
          <a:prstGeom prst="rect">
            <a:avLst/>
          </a:prstGeom>
        </p:spPr>
      </p:pic>
      <p:sp>
        <p:nvSpPr>
          <p:cNvPr id="11" name="Oval 10"/>
          <p:cNvSpPr/>
          <p:nvPr/>
        </p:nvSpPr>
        <p:spPr>
          <a:xfrm>
            <a:off x="2875483" y="1107947"/>
            <a:ext cx="3350750" cy="55686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2700089" y="692225"/>
            <a:ext cx="3801482" cy="4398155"/>
          </a:xfrm>
          <a:prstGeom prst="rect">
            <a:avLst/>
          </a:prstGeom>
        </p:spPr>
      </p:pic>
      <p:sp>
        <p:nvSpPr>
          <p:cNvPr id="7" name="Explosion 1 6"/>
          <p:cNvSpPr/>
          <p:nvPr/>
        </p:nvSpPr>
        <p:spPr>
          <a:xfrm>
            <a:off x="2071390" y="822702"/>
            <a:ext cx="2027682" cy="2241992"/>
          </a:xfrm>
          <a:prstGeom prst="irregularSeal1">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480994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grpId="1" nodeType="clickEffect">
                                  <p:stCondLst>
                                    <p:cond delay="0"/>
                                  </p:stCondLst>
                                  <p:childTnLst>
                                    <p:animMotion origin="layout" path="M 3.05556E-6 -3.95062E-6 L -0.10139 -0.00432 " pathEditMode="relative" rAng="0" ptsTypes="AA">
                                      <p:cBhvr>
                                        <p:cTn id="11" dur="2000" fill="hold"/>
                                        <p:tgtEl>
                                          <p:spTgt spid="3"/>
                                        </p:tgtEl>
                                        <p:attrNameLst>
                                          <p:attrName>ppt_x</p:attrName>
                                          <p:attrName>ppt_y</p:attrName>
                                        </p:attrNameLst>
                                      </p:cBhvr>
                                      <p:rCtr x="-5069" y="-216"/>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2"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45"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anim calcmode="lin" valueType="num">
                                      <p:cBhvr>
                                        <p:cTn id="21" dur="2000" fill="hold"/>
                                        <p:tgtEl>
                                          <p:spTgt spid="8"/>
                                        </p:tgtEl>
                                        <p:attrNameLst>
                                          <p:attrName>ppt_w</p:attrName>
                                        </p:attrNameLst>
                                      </p:cBhvr>
                                      <p:tavLst>
                                        <p:tav tm="0" fmla="#ppt_w*sin(2.5*pi*$)">
                                          <p:val>
                                            <p:fltVal val="0"/>
                                          </p:val>
                                        </p:tav>
                                        <p:tav tm="100000">
                                          <p:val>
                                            <p:fltVal val="1"/>
                                          </p:val>
                                        </p:tav>
                                      </p:tavLst>
                                    </p:anim>
                                    <p:anim calcmode="lin" valueType="num">
                                      <p:cBhvr>
                                        <p:cTn id="2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par>
                          <p:cTn id="27" fill="hold">
                            <p:stCondLst>
                              <p:cond delay="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par>
                          <p:cTn id="35" fill="hold">
                            <p:stCondLst>
                              <p:cond delay="0"/>
                            </p:stCondLst>
                            <p:childTnLst>
                              <p:par>
                                <p:cTn id="36" presetID="14" presetClass="entr" presetSubtype="1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8" grpId="0" animBg="1"/>
      <p:bldP spid="11"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2" name="TextBox 51"/>
          <p:cNvSpPr txBox="1"/>
          <p:nvPr/>
        </p:nvSpPr>
        <p:spPr>
          <a:xfrm>
            <a:off x="2997668" y="-682"/>
            <a:ext cx="3206327" cy="769441"/>
          </a:xfrm>
          <a:prstGeom prst="rect">
            <a:avLst/>
          </a:prstGeom>
          <a:noFill/>
        </p:spPr>
        <p:txBody>
          <a:bodyPr wrap="none" rtlCol="0">
            <a:spAutoFit/>
          </a:bodyPr>
          <a:lstStyle/>
          <a:p>
            <a:r>
              <a:rPr lang="en-US" sz="4400" dirty="0" smtClean="0">
                <a:solidFill>
                  <a:srgbClr val="003876"/>
                </a:solidFill>
                <a:latin typeface="Oswald Regular" panose="020B0604020202020204" charset="0"/>
              </a:rPr>
              <a:t>Auto Measure</a:t>
            </a:r>
          </a:p>
        </p:txBody>
      </p:sp>
      <p:graphicFrame>
        <p:nvGraphicFramePr>
          <p:cNvPr id="16" name="Diagram 15"/>
          <p:cNvGraphicFramePr/>
          <p:nvPr>
            <p:extLst>
              <p:ext uri="{D42A27DB-BD31-4B8C-83A1-F6EECF244321}">
                <p14:modId xmlns:p14="http://schemas.microsoft.com/office/powerpoint/2010/main" xmlns="" val="2023467149"/>
              </p:ext>
            </p:extLst>
          </p:nvPr>
        </p:nvGraphicFramePr>
        <p:xfrm>
          <a:off x="4164936" y="898825"/>
          <a:ext cx="4979064" cy="4244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9" name="Diagram 28"/>
          <p:cNvGraphicFramePr/>
          <p:nvPr>
            <p:extLst>
              <p:ext uri="{D42A27DB-BD31-4B8C-83A1-F6EECF244321}">
                <p14:modId xmlns:p14="http://schemas.microsoft.com/office/powerpoint/2010/main" xmlns="" val="749796421"/>
              </p:ext>
            </p:extLst>
          </p:nvPr>
        </p:nvGraphicFramePr>
        <p:xfrm>
          <a:off x="-536197" y="749242"/>
          <a:ext cx="5137027" cy="396261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xmlns="" val="672158032"/>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29"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rot="16200000">
            <a:off x="2486173" y="334756"/>
            <a:ext cx="4229316" cy="4772530"/>
          </a:xfrm>
          <a:prstGeom prst="rect">
            <a:avLst/>
          </a:prstGeom>
        </p:spPr>
      </p:pic>
      <p:sp>
        <p:nvSpPr>
          <p:cNvPr id="10" name="Oval 9"/>
          <p:cNvSpPr/>
          <p:nvPr/>
        </p:nvSpPr>
        <p:spPr>
          <a:xfrm>
            <a:off x="3499320" y="1915063"/>
            <a:ext cx="300651" cy="308301"/>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Elbow Connector 7"/>
          <p:cNvCxnSpPr>
            <a:stCxn id="10" idx="2"/>
          </p:cNvCxnSpPr>
          <p:nvPr/>
        </p:nvCxnSpPr>
        <p:spPr>
          <a:xfrm rot="10800000">
            <a:off x="428366" y="1242204"/>
            <a:ext cx="3070954" cy="827010"/>
          </a:xfrm>
          <a:prstGeom prst="bentConnector3">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31642" y="914768"/>
            <a:ext cx="1535477" cy="646331"/>
          </a:xfrm>
          <a:prstGeom prst="rect">
            <a:avLst/>
          </a:prstGeom>
          <a:noFill/>
        </p:spPr>
        <p:txBody>
          <a:bodyPr wrap="square" rtlCol="0">
            <a:spAutoFit/>
          </a:bodyPr>
          <a:lstStyle/>
          <a:p>
            <a:pPr algn="ctr"/>
            <a:r>
              <a:rPr lang="en-US" dirty="0" smtClean="0">
                <a:solidFill>
                  <a:srgbClr val="003876"/>
                </a:solidFill>
                <a:latin typeface="Oswald Regular" panose="020B0604020202020204" charset="0"/>
              </a:rPr>
              <a:t>Hole Centers</a:t>
            </a:r>
          </a:p>
          <a:p>
            <a:pPr algn="ctr"/>
            <a:r>
              <a:rPr lang="en-US" dirty="0" smtClean="0">
                <a:solidFill>
                  <a:srgbClr val="003876"/>
                </a:solidFill>
                <a:latin typeface="Oswald Regular" panose="020B0604020202020204" charset="0"/>
              </a:rPr>
              <a:t>8 points</a:t>
            </a:r>
            <a:endParaRPr lang="en-US" dirty="0">
              <a:solidFill>
                <a:srgbClr val="003876"/>
              </a:solidFill>
              <a:latin typeface="Oswald Regular" panose="020B0604020202020204" charset="0"/>
            </a:endParaRPr>
          </a:p>
        </p:txBody>
      </p:sp>
      <p:grpSp>
        <p:nvGrpSpPr>
          <p:cNvPr id="12" name="Group 11"/>
          <p:cNvGrpSpPr/>
          <p:nvPr/>
        </p:nvGrpSpPr>
        <p:grpSpPr>
          <a:xfrm>
            <a:off x="2293677" y="768515"/>
            <a:ext cx="6174820" cy="4390330"/>
            <a:chOff x="2293677" y="768515"/>
            <a:chExt cx="6174820" cy="4390330"/>
          </a:xfrm>
        </p:grpSpPr>
        <p:pic>
          <p:nvPicPr>
            <p:cNvPr id="4" name="Picture 3"/>
            <p:cNvPicPr>
              <a:picLocks noChangeAspect="1"/>
            </p:cNvPicPr>
            <p:nvPr/>
          </p:nvPicPr>
          <p:blipFill>
            <a:blip r:embed="rId6">
              <a:clrChange>
                <a:clrFrom>
                  <a:srgbClr val="FFFFFF"/>
                </a:clrFrom>
                <a:clrTo>
                  <a:srgbClr val="FFFFFF">
                    <a:alpha val="0"/>
                  </a:srgbClr>
                </a:clrTo>
              </a:clrChange>
            </a:blip>
            <a:stretch>
              <a:fillRect/>
            </a:stretch>
          </p:blipFill>
          <p:spPr>
            <a:xfrm rot="16200000">
              <a:off x="2456956" y="605236"/>
              <a:ext cx="4023196" cy="4349754"/>
            </a:xfrm>
            <a:prstGeom prst="rect">
              <a:avLst/>
            </a:prstGeom>
          </p:spPr>
        </p:pic>
        <p:sp>
          <p:nvSpPr>
            <p:cNvPr id="14" name="Oval 13"/>
            <p:cNvSpPr/>
            <p:nvPr/>
          </p:nvSpPr>
          <p:spPr>
            <a:xfrm>
              <a:off x="5101041" y="3863012"/>
              <a:ext cx="300651" cy="308301"/>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Elbow Connector 15"/>
            <p:cNvCxnSpPr/>
            <p:nvPr/>
          </p:nvCxnSpPr>
          <p:spPr>
            <a:xfrm rot="10800000">
              <a:off x="5397543" y="3986686"/>
              <a:ext cx="3070954" cy="827010"/>
            </a:xfrm>
            <a:prstGeom prst="bentConnector3">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933020" y="4512514"/>
              <a:ext cx="1535477" cy="646331"/>
            </a:xfrm>
            <a:prstGeom prst="rect">
              <a:avLst/>
            </a:prstGeom>
            <a:noFill/>
          </p:spPr>
          <p:txBody>
            <a:bodyPr wrap="square" rtlCol="0">
              <a:spAutoFit/>
            </a:bodyPr>
            <a:lstStyle/>
            <a:p>
              <a:pPr algn="ctr"/>
              <a:r>
                <a:rPr lang="en-US" dirty="0" smtClean="0">
                  <a:solidFill>
                    <a:srgbClr val="003876"/>
                  </a:solidFill>
                  <a:latin typeface="Oswald Regular" panose="020B0604020202020204" charset="0"/>
                </a:rPr>
                <a:t>Bottom Face</a:t>
              </a:r>
            </a:p>
            <a:p>
              <a:pPr algn="ctr"/>
              <a:r>
                <a:rPr lang="en-US" dirty="0" smtClean="0">
                  <a:solidFill>
                    <a:srgbClr val="003876"/>
                  </a:solidFill>
                  <a:latin typeface="Oswald Regular" panose="020B0604020202020204" charset="0"/>
                </a:rPr>
                <a:t>24 points</a:t>
              </a:r>
              <a:endParaRPr lang="en-US" dirty="0">
                <a:solidFill>
                  <a:srgbClr val="003876"/>
                </a:solidFill>
                <a:latin typeface="Oswald Regular" panose="020B0604020202020204" charset="0"/>
              </a:endParaRPr>
            </a:p>
          </p:txBody>
        </p:sp>
      </p:grpSp>
      <p:grpSp>
        <p:nvGrpSpPr>
          <p:cNvPr id="24" name="Group 23"/>
          <p:cNvGrpSpPr/>
          <p:nvPr/>
        </p:nvGrpSpPr>
        <p:grpSpPr>
          <a:xfrm>
            <a:off x="431642" y="1884862"/>
            <a:ext cx="8411499" cy="1480668"/>
            <a:chOff x="431642" y="1884862"/>
            <a:chExt cx="8411499" cy="1480668"/>
          </a:xfrm>
        </p:grpSpPr>
        <p:pic>
          <p:nvPicPr>
            <p:cNvPr id="18" name="Picture 17"/>
            <p:cNvPicPr>
              <a:picLocks noChangeAspect="1"/>
            </p:cNvPicPr>
            <p:nvPr/>
          </p:nvPicPr>
          <p:blipFill rotWithShape="1">
            <a:blip r:embed="rId7">
              <a:extLst>
                <a:ext uri="{28A0092B-C50C-407E-A947-70E740481C1C}">
                  <a14:useLocalDpi xmlns:a14="http://schemas.microsoft.com/office/drawing/2010/main" xmlns="" val="0"/>
                </a:ext>
              </a:extLst>
            </a:blip>
            <a:srcRect r="62801"/>
            <a:stretch/>
          </p:blipFill>
          <p:spPr>
            <a:xfrm>
              <a:off x="431642" y="2076512"/>
              <a:ext cx="1054361" cy="1289018"/>
            </a:xfrm>
            <a:prstGeom prst="rect">
              <a:avLst/>
            </a:prstGeom>
          </p:spPr>
        </p:pic>
        <p:sp>
          <p:nvSpPr>
            <p:cNvPr id="19" name="Subtitle 2"/>
            <p:cNvSpPr txBox="1">
              <a:spLocks/>
            </p:cNvSpPr>
            <p:nvPr/>
          </p:nvSpPr>
          <p:spPr>
            <a:xfrm>
              <a:off x="1381043" y="2429249"/>
              <a:ext cx="1028933" cy="350865"/>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lnSpc>
                  <a:spcPct val="120000"/>
                </a:lnSpc>
              </a:pPr>
              <a:r>
                <a:rPr lang="en-US" sz="1400" dirty="0" smtClean="0">
                  <a:solidFill>
                    <a:srgbClr val="003876"/>
                  </a:solidFill>
                  <a:latin typeface="Oswald Regular" panose="020B0604020202020204" charset="0"/>
                  <a:cs typeface="Oswald Light"/>
                </a:rPr>
                <a:t>Weight = 1.0</a:t>
              </a:r>
            </a:p>
          </p:txBody>
        </p:sp>
        <p:pic>
          <p:nvPicPr>
            <p:cNvPr id="20" name="Picture 19"/>
            <p:cNvPicPr>
              <a:picLocks noChangeAspect="1"/>
            </p:cNvPicPr>
            <p:nvPr/>
          </p:nvPicPr>
          <p:blipFill rotWithShape="1">
            <a:blip r:embed="rId7">
              <a:extLst>
                <a:ext uri="{28A0092B-C50C-407E-A947-70E740481C1C}">
                  <a14:useLocalDpi xmlns:a14="http://schemas.microsoft.com/office/drawing/2010/main" xmlns="" val="0"/>
                </a:ext>
              </a:extLst>
            </a:blip>
            <a:srcRect l="62270"/>
            <a:stretch/>
          </p:blipFill>
          <p:spPr>
            <a:xfrm>
              <a:off x="7786208" y="1884862"/>
              <a:ext cx="1056933" cy="1273974"/>
            </a:xfrm>
            <a:prstGeom prst="rect">
              <a:avLst/>
            </a:prstGeom>
          </p:spPr>
        </p:pic>
        <p:sp>
          <p:nvSpPr>
            <p:cNvPr id="21" name="Subtitle 2"/>
            <p:cNvSpPr txBox="1">
              <a:spLocks/>
            </p:cNvSpPr>
            <p:nvPr/>
          </p:nvSpPr>
          <p:spPr>
            <a:xfrm>
              <a:off x="6757275" y="2253816"/>
              <a:ext cx="1028933" cy="350865"/>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lnSpc>
                  <a:spcPct val="120000"/>
                </a:lnSpc>
              </a:pPr>
              <a:r>
                <a:rPr lang="en-US" sz="1400" dirty="0" smtClean="0">
                  <a:solidFill>
                    <a:srgbClr val="003876"/>
                  </a:solidFill>
                  <a:latin typeface="Oswald Regular" panose="020B0604020202020204" charset="0"/>
                  <a:cs typeface="Oswald Light"/>
                </a:rPr>
                <a:t>Weight = 1.0</a:t>
              </a:r>
            </a:p>
          </p:txBody>
        </p:sp>
      </p:grpSp>
      <p:grpSp>
        <p:nvGrpSpPr>
          <p:cNvPr id="25" name="Group 24"/>
          <p:cNvGrpSpPr/>
          <p:nvPr/>
        </p:nvGrpSpPr>
        <p:grpSpPr>
          <a:xfrm>
            <a:off x="7647818" y="606363"/>
            <a:ext cx="1349145" cy="3742921"/>
            <a:chOff x="7647818" y="606363"/>
            <a:chExt cx="1349145" cy="3742921"/>
          </a:xfrm>
        </p:grpSpPr>
        <p:pic>
          <p:nvPicPr>
            <p:cNvPr id="22" name="Picture 21"/>
            <p:cNvPicPr>
              <a:picLocks noChangeAspect="1"/>
            </p:cNvPicPr>
            <p:nvPr/>
          </p:nvPicPr>
          <p:blipFill rotWithShape="1">
            <a:blip r:embed="rId7">
              <a:extLst>
                <a:ext uri="{28A0092B-C50C-407E-A947-70E740481C1C}">
                  <a14:useLocalDpi xmlns:a14="http://schemas.microsoft.com/office/drawing/2010/main" xmlns="" val="0"/>
                </a:ext>
              </a:extLst>
            </a:blip>
            <a:srcRect l="62270"/>
            <a:stretch/>
          </p:blipFill>
          <p:spPr>
            <a:xfrm>
              <a:off x="7647818" y="3075310"/>
              <a:ext cx="1056933" cy="1273974"/>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xmlns="" val="0"/>
                </a:ext>
              </a:extLst>
            </a:blip>
            <a:srcRect l="62270"/>
            <a:stretch/>
          </p:blipFill>
          <p:spPr>
            <a:xfrm>
              <a:off x="7940030" y="606363"/>
              <a:ext cx="1056933" cy="1273974"/>
            </a:xfrm>
            <a:prstGeom prst="rect">
              <a:avLst/>
            </a:prstGeom>
          </p:spPr>
        </p:pic>
      </p:grpSp>
      <p:sp>
        <p:nvSpPr>
          <p:cNvPr id="26" name="TextBox 25"/>
          <p:cNvSpPr txBox="1"/>
          <p:nvPr/>
        </p:nvSpPr>
        <p:spPr>
          <a:xfrm>
            <a:off x="2998469" y="53011"/>
            <a:ext cx="320472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Weight Normalization</a:t>
            </a:r>
            <a:endParaRPr lang="en-US" sz="2800" dirty="0" smtClean="0">
              <a:solidFill>
                <a:srgbClr val="4D4D4D">
                  <a:lumMod val="50000"/>
                </a:srgbClr>
              </a:solidFill>
              <a:latin typeface="Oswald Regular" panose="020B0604020202020204" charset="0"/>
            </a:endParaRPr>
          </a:p>
        </p:txBody>
      </p:sp>
    </p:spTree>
    <p:extLst>
      <p:ext uri="{BB962C8B-B14F-4D97-AF65-F5344CB8AC3E}">
        <p14:creationId xmlns:p14="http://schemas.microsoft.com/office/powerpoint/2010/main" xmlns="" val="332185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500"/>
                                        <p:tgtEl>
                                          <p:spTgt spid="24"/>
                                        </p:tgtEl>
                                      </p:cBhvr>
                                    </p:animEffect>
                                  </p:childTnLst>
                                </p:cTn>
                              </p:par>
                            </p:childTnLst>
                          </p:cTn>
                        </p:par>
                        <p:par>
                          <p:cTn id="13" fill="hold">
                            <p:stCondLst>
                              <p:cond delay="1500"/>
                            </p:stCondLst>
                            <p:childTnLst>
                              <p:par>
                                <p:cTn id="14" presetID="2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rot="16200000">
            <a:off x="221269" y="-443"/>
            <a:ext cx="4738323" cy="5346914"/>
          </a:xfrm>
          <a:prstGeom prst="rect">
            <a:avLst/>
          </a:prstGeom>
        </p:spPr>
      </p:pic>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756690" y="82114"/>
            <a:ext cx="168828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Tolerances</a:t>
            </a:r>
            <a:endParaRPr lang="en-US" sz="2800" dirty="0" smtClean="0">
              <a:solidFill>
                <a:srgbClr val="4D4D4D">
                  <a:lumMod val="50000"/>
                </a:srgbClr>
              </a:solidFill>
              <a:latin typeface="Oswald Regular" panose="020B0604020202020204" charset="0"/>
            </a:endParaRPr>
          </a:p>
        </p:txBody>
      </p:sp>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rot="16200000">
            <a:off x="178250" y="337668"/>
            <a:ext cx="4392065" cy="4748564"/>
          </a:xfrm>
          <a:prstGeom prst="rect">
            <a:avLst/>
          </a:prstGeom>
        </p:spPr>
      </p:pic>
      <p:pic>
        <p:nvPicPr>
          <p:cNvPr id="3" name="Picture 2"/>
          <p:cNvPicPr>
            <a:picLocks noChangeAspect="1"/>
          </p:cNvPicPr>
          <p:nvPr/>
        </p:nvPicPr>
        <p:blipFill>
          <a:blip r:embed="rId7"/>
          <a:stretch>
            <a:fillRect/>
          </a:stretch>
        </p:blipFill>
        <p:spPr>
          <a:xfrm>
            <a:off x="5947946" y="607348"/>
            <a:ext cx="2758155" cy="4345531"/>
          </a:xfrm>
          <a:prstGeom prst="rect">
            <a:avLst/>
          </a:prstGeom>
        </p:spPr>
      </p:pic>
      <p:sp>
        <p:nvSpPr>
          <p:cNvPr id="16" name="Flowchart: Process 15"/>
          <p:cNvSpPr/>
          <p:nvPr/>
        </p:nvSpPr>
        <p:spPr>
          <a:xfrm>
            <a:off x="6749935" y="1712422"/>
            <a:ext cx="1180407" cy="207818"/>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a:stretch>
            <a:fillRect/>
          </a:stretch>
        </p:blipFill>
        <p:spPr>
          <a:xfrm>
            <a:off x="2012748" y="1370373"/>
            <a:ext cx="5471634" cy="2202371"/>
          </a:xfrm>
          <a:prstGeom prst="rect">
            <a:avLst/>
          </a:prstGeom>
          <a:ln w="38100">
            <a:solidFill>
              <a:schemeClr val="accent1"/>
            </a:solidFill>
          </a:ln>
        </p:spPr>
      </p:pic>
      <p:pic>
        <p:nvPicPr>
          <p:cNvPr id="17" name="Picture 16"/>
          <p:cNvPicPr>
            <a:picLocks noChangeAspect="1"/>
          </p:cNvPicPr>
          <p:nvPr/>
        </p:nvPicPr>
        <p:blipFill>
          <a:blip r:embed="rId9"/>
          <a:stretch>
            <a:fillRect/>
          </a:stretch>
        </p:blipFill>
        <p:spPr>
          <a:xfrm>
            <a:off x="2735421" y="1241945"/>
            <a:ext cx="3673158" cy="2659610"/>
          </a:xfrm>
          <a:prstGeom prst="rect">
            <a:avLst/>
          </a:prstGeom>
          <a:ln w="38100">
            <a:solidFill>
              <a:srgbClr val="FF0000"/>
            </a:solidFill>
          </a:ln>
        </p:spPr>
      </p:pic>
      <p:sp>
        <p:nvSpPr>
          <p:cNvPr id="18" name="Oval 17"/>
          <p:cNvSpPr/>
          <p:nvPr/>
        </p:nvSpPr>
        <p:spPr>
          <a:xfrm>
            <a:off x="2996474" y="2086495"/>
            <a:ext cx="3208713" cy="89777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114318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1"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128313" y="78979"/>
            <a:ext cx="2945037"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Degrees of Freedom</a:t>
            </a:r>
            <a:endParaRPr lang="en-US" sz="2800" dirty="0" smtClean="0">
              <a:solidFill>
                <a:srgbClr val="4D4D4D">
                  <a:lumMod val="50000"/>
                </a:srgbClr>
              </a:solidFill>
              <a:latin typeface="Oswald Regular" panose="020B0604020202020204" charset="0"/>
            </a:endParaRP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6197124" y="460292"/>
            <a:ext cx="2147598" cy="4683208"/>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733167" y="359327"/>
            <a:ext cx="2475406" cy="4841574"/>
          </a:xfrm>
          <a:prstGeom prst="rect">
            <a:avLst/>
          </a:prstGeom>
        </p:spPr>
      </p:pic>
      <p:pic>
        <p:nvPicPr>
          <p:cNvPr id="4" name="Picture 3"/>
          <p:cNvPicPr>
            <a:picLocks noChangeAspect="1"/>
          </p:cNvPicPr>
          <p:nvPr/>
        </p:nvPicPr>
        <p:blipFill>
          <a:blip r:embed="rId7">
            <a:clrChange>
              <a:clrFrom>
                <a:srgbClr val="FFFFFF"/>
              </a:clrFrom>
              <a:clrTo>
                <a:srgbClr val="FFFFFF">
                  <a:alpha val="0"/>
                </a:srgbClr>
              </a:clrTo>
            </a:clrChange>
            <a:duotone>
              <a:schemeClr val="accent5">
                <a:shade val="45000"/>
                <a:satMod val="135000"/>
              </a:schemeClr>
              <a:prstClr val="white"/>
            </a:duotone>
          </a:blip>
          <a:stretch>
            <a:fillRect/>
          </a:stretch>
        </p:blipFill>
        <p:spPr>
          <a:xfrm>
            <a:off x="6073350" y="1221689"/>
            <a:ext cx="198137" cy="3116850"/>
          </a:xfrm>
          <a:prstGeom prst="rect">
            <a:avLst/>
          </a:prstGeom>
        </p:spPr>
      </p:pic>
      <p:pic>
        <p:nvPicPr>
          <p:cNvPr id="6" name="Picture 5"/>
          <p:cNvPicPr>
            <a:picLocks noChangeAspect="1"/>
          </p:cNvPicPr>
          <p:nvPr/>
        </p:nvPicPr>
        <p:blipFill>
          <a:blip r:embed="rId8">
            <a:clrChange>
              <a:clrFrom>
                <a:srgbClr val="FFFFFF"/>
              </a:clrFrom>
              <a:clrTo>
                <a:srgbClr val="FFFFFF">
                  <a:alpha val="0"/>
                </a:srgbClr>
              </a:clrTo>
            </a:clrChange>
          </a:blip>
          <a:stretch>
            <a:fillRect/>
          </a:stretch>
        </p:blipFill>
        <p:spPr>
          <a:xfrm>
            <a:off x="6271488" y="387091"/>
            <a:ext cx="1949486" cy="144093"/>
          </a:xfrm>
          <a:prstGeom prst="rect">
            <a:avLst/>
          </a:prstGeom>
        </p:spPr>
      </p:pic>
      <p:pic>
        <p:nvPicPr>
          <p:cNvPr id="7" name="Picture 6"/>
          <p:cNvPicPr>
            <a:picLocks noChangeAspect="1"/>
          </p:cNvPicPr>
          <p:nvPr/>
        </p:nvPicPr>
        <p:blipFill>
          <a:blip r:embed="rId9">
            <a:clrChange>
              <a:clrFrom>
                <a:srgbClr val="FFFFFF"/>
              </a:clrFrom>
              <a:clrTo>
                <a:srgbClr val="FFFFFF">
                  <a:alpha val="0"/>
                </a:srgbClr>
              </a:clrTo>
            </a:clrChange>
          </a:blip>
          <a:stretch>
            <a:fillRect/>
          </a:stretch>
        </p:blipFill>
        <p:spPr>
          <a:xfrm>
            <a:off x="8245653" y="602198"/>
            <a:ext cx="233362" cy="4478759"/>
          </a:xfrm>
          <a:prstGeom prst="rect">
            <a:avLst/>
          </a:prstGeom>
        </p:spPr>
      </p:pic>
      <p:sp>
        <p:nvSpPr>
          <p:cNvPr id="11" name="TextBox 10"/>
          <p:cNvSpPr txBox="1"/>
          <p:nvPr/>
        </p:nvSpPr>
        <p:spPr>
          <a:xfrm>
            <a:off x="3678475" y="1487808"/>
            <a:ext cx="1917512" cy="369332"/>
          </a:xfrm>
          <a:prstGeom prst="rect">
            <a:avLst/>
          </a:prstGeom>
          <a:noFill/>
        </p:spPr>
        <p:txBody>
          <a:bodyPr wrap="none" rtlCol="0">
            <a:spAutoFit/>
          </a:bodyPr>
          <a:lstStyle/>
          <a:p>
            <a:pPr algn="ctr"/>
            <a:r>
              <a:rPr lang="en-US" b="1" u="sng" dirty="0" smtClean="0">
                <a:solidFill>
                  <a:srgbClr val="003876"/>
                </a:solidFill>
                <a:latin typeface="Oswald Regular" panose="020B0604020202020204" charset="0"/>
              </a:rPr>
              <a:t>Key Fit-Up Features</a:t>
            </a:r>
          </a:p>
        </p:txBody>
      </p:sp>
      <p:sp>
        <p:nvSpPr>
          <p:cNvPr id="12" name="TextBox 11"/>
          <p:cNvSpPr txBox="1"/>
          <p:nvPr/>
        </p:nvSpPr>
        <p:spPr>
          <a:xfrm>
            <a:off x="3984097" y="2218178"/>
            <a:ext cx="1321196" cy="369332"/>
          </a:xfrm>
          <a:prstGeom prst="rect">
            <a:avLst/>
          </a:prstGeom>
          <a:noFill/>
        </p:spPr>
        <p:txBody>
          <a:bodyPr wrap="none" rtlCol="0">
            <a:spAutoFit/>
          </a:bodyPr>
          <a:lstStyle/>
          <a:p>
            <a:pPr algn="ctr"/>
            <a:r>
              <a:rPr lang="en-US" dirty="0" smtClean="0">
                <a:solidFill>
                  <a:schemeClr val="accent5">
                    <a:lumMod val="75000"/>
                  </a:schemeClr>
                </a:solidFill>
                <a:latin typeface="Oswald Regular" panose="020B0604020202020204" charset="0"/>
              </a:rPr>
              <a:t>Hinge Points</a:t>
            </a:r>
          </a:p>
        </p:txBody>
      </p:sp>
      <p:sp>
        <p:nvSpPr>
          <p:cNvPr id="14" name="TextBox 13"/>
          <p:cNvSpPr txBox="1"/>
          <p:nvPr/>
        </p:nvSpPr>
        <p:spPr>
          <a:xfrm>
            <a:off x="4031398" y="2742749"/>
            <a:ext cx="1204177" cy="369332"/>
          </a:xfrm>
          <a:prstGeom prst="rect">
            <a:avLst/>
          </a:prstGeom>
          <a:noFill/>
        </p:spPr>
        <p:txBody>
          <a:bodyPr wrap="none" rtlCol="0">
            <a:spAutoFit/>
          </a:bodyPr>
          <a:lstStyle/>
          <a:p>
            <a:pPr algn="ctr"/>
            <a:r>
              <a:rPr lang="en-US" dirty="0" smtClean="0">
                <a:solidFill>
                  <a:srgbClr val="FF00FF"/>
                </a:solidFill>
                <a:latin typeface="Oswald Regular" panose="020B0604020202020204" charset="0"/>
              </a:rPr>
              <a:t>Top of Door</a:t>
            </a:r>
          </a:p>
        </p:txBody>
      </p:sp>
      <p:sp>
        <p:nvSpPr>
          <p:cNvPr id="16" name="TextBox 15"/>
          <p:cNvSpPr txBox="1"/>
          <p:nvPr/>
        </p:nvSpPr>
        <p:spPr>
          <a:xfrm>
            <a:off x="4090169" y="3267320"/>
            <a:ext cx="1101584" cy="369332"/>
          </a:xfrm>
          <a:prstGeom prst="rect">
            <a:avLst/>
          </a:prstGeom>
          <a:noFill/>
        </p:spPr>
        <p:txBody>
          <a:bodyPr wrap="none" rtlCol="0">
            <a:spAutoFit/>
          </a:bodyPr>
          <a:lstStyle/>
          <a:p>
            <a:pPr algn="ctr"/>
            <a:r>
              <a:rPr lang="en-US" dirty="0" smtClean="0">
                <a:solidFill>
                  <a:srgbClr val="7030A0"/>
                </a:solidFill>
                <a:latin typeface="Oswald Regular" panose="020B0604020202020204" charset="0"/>
              </a:rPr>
              <a:t>Jamb Face</a:t>
            </a:r>
          </a:p>
        </p:txBody>
      </p:sp>
      <p:cxnSp>
        <p:nvCxnSpPr>
          <p:cNvPr id="18" name="Straight Arrow Connector 17"/>
          <p:cNvCxnSpPr/>
          <p:nvPr/>
        </p:nvCxnSpPr>
        <p:spPr>
          <a:xfrm>
            <a:off x="123565" y="966158"/>
            <a:ext cx="678692" cy="25553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9" name="Straight Arrow Connector 18"/>
          <p:cNvCxnSpPr/>
          <p:nvPr/>
        </p:nvCxnSpPr>
        <p:spPr>
          <a:xfrm>
            <a:off x="123565" y="2771430"/>
            <a:ext cx="650695"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0" name="Straight Arrow Connector 19"/>
          <p:cNvCxnSpPr/>
          <p:nvPr/>
        </p:nvCxnSpPr>
        <p:spPr>
          <a:xfrm flipV="1">
            <a:off x="181079" y="4338539"/>
            <a:ext cx="552088" cy="26088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33" name="Flowchart: Terminator 32"/>
          <p:cNvSpPr/>
          <p:nvPr/>
        </p:nvSpPr>
        <p:spPr>
          <a:xfrm>
            <a:off x="774260" y="439265"/>
            <a:ext cx="2458529" cy="438020"/>
          </a:xfrm>
          <a:prstGeom prst="flowChartTerminator">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lowchart: Terminator 33"/>
          <p:cNvSpPr/>
          <p:nvPr/>
        </p:nvSpPr>
        <p:spPr>
          <a:xfrm rot="5400000">
            <a:off x="956175" y="2669537"/>
            <a:ext cx="4022521" cy="438020"/>
          </a:xfrm>
          <a:prstGeom prst="flowChartTerminator">
            <a:avLst/>
          </a:prstGeom>
          <a:noFill/>
          <a:ln w="57150">
            <a:solidFill>
              <a:srgbClr val="9933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657663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80">
                                          <p:stCondLst>
                                            <p:cond delay="0"/>
                                          </p:stCondLst>
                                        </p:cTn>
                                        <p:tgtEl>
                                          <p:spTgt spid="4"/>
                                        </p:tgtEl>
                                      </p:cBhvr>
                                    </p:animEffect>
                                    <p:anim calcmode="lin" valueType="num">
                                      <p:cBhvr>
                                        <p:cTn id="3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gtEl>
                                      </p:cBhvr>
                                      <p:to x="100000" y="60000"/>
                                    </p:animScale>
                                    <p:animScale>
                                      <p:cBhvr>
                                        <p:cTn id="36" dur="166" decel="50000">
                                          <p:stCondLst>
                                            <p:cond delay="676"/>
                                          </p:stCondLst>
                                        </p:cTn>
                                        <p:tgtEl>
                                          <p:spTgt spid="4"/>
                                        </p:tgtEl>
                                      </p:cBhvr>
                                      <p:to x="100000" y="100000"/>
                                    </p:animScale>
                                    <p:animScale>
                                      <p:cBhvr>
                                        <p:cTn id="37" dur="26">
                                          <p:stCondLst>
                                            <p:cond delay="1312"/>
                                          </p:stCondLst>
                                        </p:cTn>
                                        <p:tgtEl>
                                          <p:spTgt spid="4"/>
                                        </p:tgtEl>
                                      </p:cBhvr>
                                      <p:to x="100000" y="80000"/>
                                    </p:animScale>
                                    <p:animScale>
                                      <p:cBhvr>
                                        <p:cTn id="38" dur="166" decel="50000">
                                          <p:stCondLst>
                                            <p:cond delay="1338"/>
                                          </p:stCondLst>
                                        </p:cTn>
                                        <p:tgtEl>
                                          <p:spTgt spid="4"/>
                                        </p:tgtEl>
                                      </p:cBhvr>
                                      <p:to x="100000" y="100000"/>
                                    </p:animScale>
                                    <p:animScale>
                                      <p:cBhvr>
                                        <p:cTn id="39" dur="26">
                                          <p:stCondLst>
                                            <p:cond delay="1642"/>
                                          </p:stCondLst>
                                        </p:cTn>
                                        <p:tgtEl>
                                          <p:spTgt spid="4"/>
                                        </p:tgtEl>
                                      </p:cBhvr>
                                      <p:to x="100000" y="90000"/>
                                    </p:animScale>
                                    <p:animScale>
                                      <p:cBhvr>
                                        <p:cTn id="40" dur="166" decel="50000">
                                          <p:stCondLst>
                                            <p:cond delay="1668"/>
                                          </p:stCondLst>
                                        </p:cTn>
                                        <p:tgtEl>
                                          <p:spTgt spid="4"/>
                                        </p:tgtEl>
                                      </p:cBhvr>
                                      <p:to x="100000" y="100000"/>
                                    </p:animScale>
                                    <p:animScale>
                                      <p:cBhvr>
                                        <p:cTn id="41" dur="26">
                                          <p:stCondLst>
                                            <p:cond delay="1808"/>
                                          </p:stCondLst>
                                        </p:cTn>
                                        <p:tgtEl>
                                          <p:spTgt spid="4"/>
                                        </p:tgtEl>
                                      </p:cBhvr>
                                      <p:to x="100000" y="95000"/>
                                    </p:animScale>
                                    <p:animScale>
                                      <p:cBhvr>
                                        <p:cTn id="42" dur="166" decel="50000">
                                          <p:stCondLst>
                                            <p:cond delay="1834"/>
                                          </p:stCondLst>
                                        </p:cTn>
                                        <p:tgtEl>
                                          <p:spTgt spid="4"/>
                                        </p:tgtEl>
                                      </p:cBhvr>
                                      <p:to x="100000" y="100000"/>
                                    </p:animScale>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par>
                                <p:cTn id="47" presetID="22" presetClass="entr" presetSubtype="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par>
                                <p:cTn id="50" presetID="22" presetClass="entr" presetSubtype="1"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up)">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26" presetClass="entr" presetSubtype="0"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down)">
                                      <p:cBhvr>
                                        <p:cTn id="62" dur="580">
                                          <p:stCondLst>
                                            <p:cond delay="0"/>
                                          </p:stCondLst>
                                        </p:cTn>
                                        <p:tgtEl>
                                          <p:spTgt spid="6"/>
                                        </p:tgtEl>
                                      </p:cBhvr>
                                    </p:animEffect>
                                    <p:anim calcmode="lin" valueType="num">
                                      <p:cBhvr>
                                        <p:cTn id="6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8" dur="26">
                                          <p:stCondLst>
                                            <p:cond delay="650"/>
                                          </p:stCondLst>
                                        </p:cTn>
                                        <p:tgtEl>
                                          <p:spTgt spid="6"/>
                                        </p:tgtEl>
                                      </p:cBhvr>
                                      <p:to x="100000" y="60000"/>
                                    </p:animScale>
                                    <p:animScale>
                                      <p:cBhvr>
                                        <p:cTn id="69" dur="166" decel="50000">
                                          <p:stCondLst>
                                            <p:cond delay="676"/>
                                          </p:stCondLst>
                                        </p:cTn>
                                        <p:tgtEl>
                                          <p:spTgt spid="6"/>
                                        </p:tgtEl>
                                      </p:cBhvr>
                                      <p:to x="100000" y="100000"/>
                                    </p:animScale>
                                    <p:animScale>
                                      <p:cBhvr>
                                        <p:cTn id="70" dur="26">
                                          <p:stCondLst>
                                            <p:cond delay="1312"/>
                                          </p:stCondLst>
                                        </p:cTn>
                                        <p:tgtEl>
                                          <p:spTgt spid="6"/>
                                        </p:tgtEl>
                                      </p:cBhvr>
                                      <p:to x="100000" y="80000"/>
                                    </p:animScale>
                                    <p:animScale>
                                      <p:cBhvr>
                                        <p:cTn id="71" dur="166" decel="50000">
                                          <p:stCondLst>
                                            <p:cond delay="1338"/>
                                          </p:stCondLst>
                                        </p:cTn>
                                        <p:tgtEl>
                                          <p:spTgt spid="6"/>
                                        </p:tgtEl>
                                      </p:cBhvr>
                                      <p:to x="100000" y="100000"/>
                                    </p:animScale>
                                    <p:animScale>
                                      <p:cBhvr>
                                        <p:cTn id="72" dur="26">
                                          <p:stCondLst>
                                            <p:cond delay="1642"/>
                                          </p:stCondLst>
                                        </p:cTn>
                                        <p:tgtEl>
                                          <p:spTgt spid="6"/>
                                        </p:tgtEl>
                                      </p:cBhvr>
                                      <p:to x="100000" y="90000"/>
                                    </p:animScale>
                                    <p:animScale>
                                      <p:cBhvr>
                                        <p:cTn id="73" dur="166" decel="50000">
                                          <p:stCondLst>
                                            <p:cond delay="1668"/>
                                          </p:stCondLst>
                                        </p:cTn>
                                        <p:tgtEl>
                                          <p:spTgt spid="6"/>
                                        </p:tgtEl>
                                      </p:cBhvr>
                                      <p:to x="100000" y="100000"/>
                                    </p:animScale>
                                    <p:animScale>
                                      <p:cBhvr>
                                        <p:cTn id="74" dur="26">
                                          <p:stCondLst>
                                            <p:cond delay="1808"/>
                                          </p:stCondLst>
                                        </p:cTn>
                                        <p:tgtEl>
                                          <p:spTgt spid="6"/>
                                        </p:tgtEl>
                                      </p:cBhvr>
                                      <p:to x="100000" y="95000"/>
                                    </p:animScale>
                                    <p:animScale>
                                      <p:cBhvr>
                                        <p:cTn id="75" dur="166" decel="50000">
                                          <p:stCondLst>
                                            <p:cond delay="1834"/>
                                          </p:stCondLst>
                                        </p:cTn>
                                        <p:tgtEl>
                                          <p:spTgt spid="6"/>
                                        </p:tgtEl>
                                      </p:cBhvr>
                                      <p:to x="100000" y="100000"/>
                                    </p:animScale>
                                  </p:childTnLst>
                                </p:cTn>
                              </p:par>
                            </p:childTnLst>
                          </p:cTn>
                        </p:par>
                        <p:par>
                          <p:cTn id="76" fill="hold">
                            <p:stCondLst>
                              <p:cond delay="2500"/>
                            </p:stCondLst>
                            <p:childTnLst>
                              <p:par>
                                <p:cTn id="77" presetID="6" presetClass="entr" presetSubtype="16" fill="hold" grpId="0"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circle(in)">
                                      <p:cBhvr>
                                        <p:cTn id="79" dur="20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additive="base">
                                        <p:cTn id="84" dur="500" fill="hold"/>
                                        <p:tgtEl>
                                          <p:spTgt spid="16"/>
                                        </p:tgtEl>
                                        <p:attrNameLst>
                                          <p:attrName>ppt_x</p:attrName>
                                        </p:attrNameLst>
                                      </p:cBhvr>
                                      <p:tavLst>
                                        <p:tav tm="0">
                                          <p:val>
                                            <p:strVal val="#ppt_x"/>
                                          </p:val>
                                        </p:tav>
                                        <p:tav tm="100000">
                                          <p:val>
                                            <p:strVal val="#ppt_x"/>
                                          </p:val>
                                        </p:tav>
                                      </p:tavLst>
                                    </p:anim>
                                    <p:anim calcmode="lin" valueType="num">
                                      <p:cBhvr additive="base">
                                        <p:cTn id="85" dur="500" fill="hold"/>
                                        <p:tgtEl>
                                          <p:spTgt spid="16"/>
                                        </p:tgtEl>
                                        <p:attrNameLst>
                                          <p:attrName>ppt_y</p:attrName>
                                        </p:attrNameLst>
                                      </p:cBhvr>
                                      <p:tavLst>
                                        <p:tav tm="0">
                                          <p:val>
                                            <p:strVal val="1+#ppt_h/2"/>
                                          </p:val>
                                        </p:tav>
                                        <p:tav tm="100000">
                                          <p:val>
                                            <p:strVal val="#ppt_y"/>
                                          </p:val>
                                        </p:tav>
                                      </p:tavLst>
                                    </p:anim>
                                  </p:childTnLst>
                                </p:cTn>
                              </p:par>
                            </p:childTnLst>
                          </p:cTn>
                        </p:par>
                        <p:par>
                          <p:cTn id="86" fill="hold">
                            <p:stCondLst>
                              <p:cond delay="500"/>
                            </p:stCondLst>
                            <p:childTnLst>
                              <p:par>
                                <p:cTn id="87" presetID="26" presetClass="entr" presetSubtype="0" fill="hold" nodeType="after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wipe(down)">
                                      <p:cBhvr>
                                        <p:cTn id="89" dur="580">
                                          <p:stCondLst>
                                            <p:cond delay="0"/>
                                          </p:stCondLst>
                                        </p:cTn>
                                        <p:tgtEl>
                                          <p:spTgt spid="7"/>
                                        </p:tgtEl>
                                      </p:cBhvr>
                                    </p:animEffect>
                                    <p:anim calcmode="lin" valueType="num">
                                      <p:cBhvr>
                                        <p:cTn id="9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95" dur="26">
                                          <p:stCondLst>
                                            <p:cond delay="650"/>
                                          </p:stCondLst>
                                        </p:cTn>
                                        <p:tgtEl>
                                          <p:spTgt spid="7"/>
                                        </p:tgtEl>
                                      </p:cBhvr>
                                      <p:to x="100000" y="60000"/>
                                    </p:animScale>
                                    <p:animScale>
                                      <p:cBhvr>
                                        <p:cTn id="96" dur="166" decel="50000">
                                          <p:stCondLst>
                                            <p:cond delay="676"/>
                                          </p:stCondLst>
                                        </p:cTn>
                                        <p:tgtEl>
                                          <p:spTgt spid="7"/>
                                        </p:tgtEl>
                                      </p:cBhvr>
                                      <p:to x="100000" y="100000"/>
                                    </p:animScale>
                                    <p:animScale>
                                      <p:cBhvr>
                                        <p:cTn id="97" dur="26">
                                          <p:stCondLst>
                                            <p:cond delay="1312"/>
                                          </p:stCondLst>
                                        </p:cTn>
                                        <p:tgtEl>
                                          <p:spTgt spid="7"/>
                                        </p:tgtEl>
                                      </p:cBhvr>
                                      <p:to x="100000" y="80000"/>
                                    </p:animScale>
                                    <p:animScale>
                                      <p:cBhvr>
                                        <p:cTn id="98" dur="166" decel="50000">
                                          <p:stCondLst>
                                            <p:cond delay="1338"/>
                                          </p:stCondLst>
                                        </p:cTn>
                                        <p:tgtEl>
                                          <p:spTgt spid="7"/>
                                        </p:tgtEl>
                                      </p:cBhvr>
                                      <p:to x="100000" y="100000"/>
                                    </p:animScale>
                                    <p:animScale>
                                      <p:cBhvr>
                                        <p:cTn id="99" dur="26">
                                          <p:stCondLst>
                                            <p:cond delay="1642"/>
                                          </p:stCondLst>
                                        </p:cTn>
                                        <p:tgtEl>
                                          <p:spTgt spid="7"/>
                                        </p:tgtEl>
                                      </p:cBhvr>
                                      <p:to x="100000" y="90000"/>
                                    </p:animScale>
                                    <p:animScale>
                                      <p:cBhvr>
                                        <p:cTn id="100" dur="166" decel="50000">
                                          <p:stCondLst>
                                            <p:cond delay="1668"/>
                                          </p:stCondLst>
                                        </p:cTn>
                                        <p:tgtEl>
                                          <p:spTgt spid="7"/>
                                        </p:tgtEl>
                                      </p:cBhvr>
                                      <p:to x="100000" y="100000"/>
                                    </p:animScale>
                                    <p:animScale>
                                      <p:cBhvr>
                                        <p:cTn id="101" dur="26">
                                          <p:stCondLst>
                                            <p:cond delay="1808"/>
                                          </p:stCondLst>
                                        </p:cTn>
                                        <p:tgtEl>
                                          <p:spTgt spid="7"/>
                                        </p:tgtEl>
                                      </p:cBhvr>
                                      <p:to x="100000" y="95000"/>
                                    </p:animScale>
                                    <p:animScale>
                                      <p:cBhvr>
                                        <p:cTn id="102" dur="166" decel="50000">
                                          <p:stCondLst>
                                            <p:cond delay="1834"/>
                                          </p:stCondLst>
                                        </p:cTn>
                                        <p:tgtEl>
                                          <p:spTgt spid="7"/>
                                        </p:tgtEl>
                                      </p:cBhvr>
                                      <p:to x="100000" y="100000"/>
                                    </p:animScale>
                                  </p:childTnLst>
                                </p:cTn>
                              </p:par>
                            </p:childTnLst>
                          </p:cTn>
                        </p:par>
                        <p:par>
                          <p:cTn id="103" fill="hold">
                            <p:stCondLst>
                              <p:cond delay="2500"/>
                            </p:stCondLst>
                            <p:childTnLst>
                              <p:par>
                                <p:cTn id="104" presetID="6" presetClass="entr" presetSubtype="16" fill="hold" grpId="0" nodeType="after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circle(in)">
                                      <p:cBhvr>
                                        <p:cTn id="10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p:bldP spid="33" grpId="0" animBg="1"/>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5673808" y="24862"/>
            <a:ext cx="2706937" cy="5253706"/>
          </a:xfrm>
          <a:prstGeom prst="rect">
            <a:avLst/>
          </a:prstGeom>
        </p:spPr>
      </p:pic>
      <p:grpSp>
        <p:nvGrpSpPr>
          <p:cNvPr id="6" name="Group 5"/>
          <p:cNvGrpSpPr/>
          <p:nvPr/>
        </p:nvGrpSpPr>
        <p:grpSpPr>
          <a:xfrm>
            <a:off x="9741070" y="288632"/>
            <a:ext cx="2405665" cy="4755254"/>
            <a:chOff x="3763557" y="387091"/>
            <a:chExt cx="2405665" cy="4755254"/>
          </a:xfrm>
        </p:grpSpPr>
        <p:pic>
          <p:nvPicPr>
            <p:cNvPr id="10" name="Picture 9"/>
            <p:cNvPicPr>
              <a:picLocks noChangeAspect="1"/>
            </p:cNvPicPr>
            <p:nvPr/>
          </p:nvPicPr>
          <p:blipFill>
            <a:blip r:embed="rId6">
              <a:clrChange>
                <a:clrFrom>
                  <a:srgbClr val="FFFFFF"/>
                </a:clrFrom>
                <a:clrTo>
                  <a:srgbClr val="FFFFFF">
                    <a:alpha val="0"/>
                  </a:srgbClr>
                </a:clrTo>
              </a:clrChange>
              <a:duotone>
                <a:schemeClr val="accent5">
                  <a:shade val="45000"/>
                  <a:satMod val="135000"/>
                </a:schemeClr>
                <a:prstClr val="white"/>
              </a:duotone>
            </a:blip>
            <a:stretch>
              <a:fillRect/>
            </a:stretch>
          </p:blipFill>
          <p:spPr>
            <a:xfrm>
              <a:off x="3763557" y="1221689"/>
              <a:ext cx="198137" cy="3116850"/>
            </a:xfrm>
            <a:prstGeom prst="rect">
              <a:avLst/>
            </a:prstGeom>
          </p:spPr>
        </p:pic>
        <p:pic>
          <p:nvPicPr>
            <p:cNvPr id="11" name="Picture 10"/>
            <p:cNvPicPr>
              <a:picLocks noChangeAspect="1"/>
            </p:cNvPicPr>
            <p:nvPr/>
          </p:nvPicPr>
          <p:blipFill>
            <a:blip r:embed="rId7">
              <a:clrChange>
                <a:clrFrom>
                  <a:srgbClr val="FFFFFF"/>
                </a:clrFrom>
                <a:clrTo>
                  <a:srgbClr val="FFFFFF">
                    <a:alpha val="0"/>
                  </a:srgbClr>
                </a:clrTo>
              </a:clrChange>
            </a:blip>
            <a:stretch>
              <a:fillRect/>
            </a:stretch>
          </p:blipFill>
          <p:spPr>
            <a:xfrm>
              <a:off x="3961695" y="387091"/>
              <a:ext cx="1949486" cy="144093"/>
            </a:xfrm>
            <a:prstGeom prst="rect">
              <a:avLst/>
            </a:prstGeom>
          </p:spPr>
        </p:pic>
        <p:pic>
          <p:nvPicPr>
            <p:cNvPr id="12" name="Picture 11"/>
            <p:cNvPicPr>
              <a:picLocks noChangeAspect="1"/>
            </p:cNvPicPr>
            <p:nvPr/>
          </p:nvPicPr>
          <p:blipFill>
            <a:blip r:embed="rId8">
              <a:clrChange>
                <a:clrFrom>
                  <a:srgbClr val="FFFFFF"/>
                </a:clrFrom>
                <a:clrTo>
                  <a:srgbClr val="FFFFFF">
                    <a:alpha val="0"/>
                  </a:srgbClr>
                </a:clrTo>
              </a:clrChange>
            </a:blip>
            <a:stretch>
              <a:fillRect/>
            </a:stretch>
          </p:blipFill>
          <p:spPr>
            <a:xfrm>
              <a:off x="5935860" y="602198"/>
              <a:ext cx="233362" cy="4478759"/>
            </a:xfrm>
            <a:prstGeom prst="rect">
              <a:avLst/>
            </a:prstGeom>
          </p:spPr>
        </p:pic>
        <p:pic>
          <p:nvPicPr>
            <p:cNvPr id="14" name="Picture 13"/>
            <p:cNvPicPr>
              <a:picLocks noChangeAspect="1"/>
            </p:cNvPicPr>
            <p:nvPr/>
          </p:nvPicPr>
          <p:blipFill>
            <a:blip r:embed="rId9">
              <a:clrChange>
                <a:clrFrom>
                  <a:srgbClr val="FFFFFF"/>
                </a:clrFrom>
                <a:clrTo>
                  <a:srgbClr val="FFFFFF">
                    <a:alpha val="0"/>
                  </a:srgbClr>
                </a:clrTo>
              </a:clrChange>
            </a:blip>
            <a:stretch>
              <a:fillRect/>
            </a:stretch>
          </p:blipFill>
          <p:spPr>
            <a:xfrm>
              <a:off x="3896434" y="459137"/>
              <a:ext cx="2147598" cy="4683208"/>
            </a:xfrm>
            <a:prstGeom prst="rect">
              <a:avLst/>
            </a:prstGeom>
          </p:spPr>
        </p:pic>
      </p:grpSp>
      <p:grpSp>
        <p:nvGrpSpPr>
          <p:cNvPr id="35" name="Group 34"/>
          <p:cNvGrpSpPr/>
          <p:nvPr/>
        </p:nvGrpSpPr>
        <p:grpSpPr>
          <a:xfrm>
            <a:off x="4241174" y="24862"/>
            <a:ext cx="1608197" cy="5036371"/>
            <a:chOff x="4241174" y="24862"/>
            <a:chExt cx="1608197" cy="5036371"/>
          </a:xfrm>
        </p:grpSpPr>
        <p:sp>
          <p:nvSpPr>
            <p:cNvPr id="17" name="Rectangle 16"/>
            <p:cNvSpPr/>
            <p:nvPr/>
          </p:nvSpPr>
          <p:spPr>
            <a:xfrm>
              <a:off x="4242423" y="969295"/>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242423" y="103598"/>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241174" y="1834992"/>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241175" y="2700689"/>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241176" y="3566386"/>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242423" y="4432083"/>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042517" y="24862"/>
              <a:ext cx="626070" cy="707886"/>
            </a:xfrm>
            <a:prstGeom prst="rect">
              <a:avLst/>
            </a:prstGeom>
            <a:noFill/>
          </p:spPr>
          <p:txBody>
            <a:bodyPr wrap="square" rtlCol="0">
              <a:spAutoFit/>
            </a:bodyPr>
            <a:lstStyle/>
            <a:p>
              <a:r>
                <a:rPr lang="en-US" sz="4000" dirty="0">
                  <a:solidFill>
                    <a:schemeClr val="accent1"/>
                  </a:solidFill>
                </a:rPr>
                <a:t>X</a:t>
              </a:r>
            </a:p>
          </p:txBody>
        </p:sp>
        <p:sp>
          <p:nvSpPr>
            <p:cNvPr id="24" name="TextBox 23"/>
            <p:cNvSpPr txBox="1"/>
            <p:nvPr/>
          </p:nvSpPr>
          <p:spPr>
            <a:xfrm>
              <a:off x="5047739" y="898681"/>
              <a:ext cx="626070" cy="707886"/>
            </a:xfrm>
            <a:prstGeom prst="rect">
              <a:avLst/>
            </a:prstGeom>
            <a:noFill/>
          </p:spPr>
          <p:txBody>
            <a:bodyPr wrap="square" rtlCol="0">
              <a:spAutoFit/>
            </a:bodyPr>
            <a:lstStyle/>
            <a:p>
              <a:r>
                <a:rPr lang="en-US" sz="4000" dirty="0" smtClean="0">
                  <a:solidFill>
                    <a:schemeClr val="accent1"/>
                  </a:solidFill>
                </a:rPr>
                <a:t>Y</a:t>
              </a:r>
              <a:endParaRPr lang="en-US" sz="4000" dirty="0">
                <a:solidFill>
                  <a:schemeClr val="accent1"/>
                </a:solidFill>
              </a:endParaRPr>
            </a:p>
          </p:txBody>
        </p:sp>
        <p:sp>
          <p:nvSpPr>
            <p:cNvPr id="25" name="TextBox 24"/>
            <p:cNvSpPr txBox="1"/>
            <p:nvPr/>
          </p:nvSpPr>
          <p:spPr>
            <a:xfrm>
              <a:off x="5041268" y="1760900"/>
              <a:ext cx="626070" cy="707886"/>
            </a:xfrm>
            <a:prstGeom prst="rect">
              <a:avLst/>
            </a:prstGeom>
            <a:noFill/>
          </p:spPr>
          <p:txBody>
            <a:bodyPr wrap="square" rtlCol="0">
              <a:spAutoFit/>
            </a:bodyPr>
            <a:lstStyle/>
            <a:p>
              <a:r>
                <a:rPr lang="en-US" sz="4000" dirty="0" smtClean="0">
                  <a:solidFill>
                    <a:schemeClr val="accent1"/>
                  </a:solidFill>
                </a:rPr>
                <a:t>Z</a:t>
              </a:r>
              <a:endParaRPr lang="en-US" sz="4000" dirty="0">
                <a:solidFill>
                  <a:schemeClr val="accent1"/>
                </a:solidFill>
              </a:endParaRPr>
            </a:p>
          </p:txBody>
        </p:sp>
        <p:sp>
          <p:nvSpPr>
            <p:cNvPr id="26" name="TextBox 25"/>
            <p:cNvSpPr txBox="1"/>
            <p:nvPr/>
          </p:nvSpPr>
          <p:spPr>
            <a:xfrm>
              <a:off x="5040991" y="2617309"/>
              <a:ext cx="808380" cy="707886"/>
            </a:xfrm>
            <a:prstGeom prst="rect">
              <a:avLst/>
            </a:prstGeom>
            <a:noFill/>
          </p:spPr>
          <p:txBody>
            <a:bodyPr wrap="square" rtlCol="0">
              <a:spAutoFit/>
            </a:bodyPr>
            <a:lstStyle/>
            <a:p>
              <a:r>
                <a:rPr lang="en-US" sz="4000" dirty="0" smtClean="0">
                  <a:solidFill>
                    <a:schemeClr val="accent1"/>
                  </a:solidFill>
                </a:rPr>
                <a:t>Rx</a:t>
              </a:r>
              <a:endParaRPr lang="en-US" sz="4000" dirty="0">
                <a:solidFill>
                  <a:schemeClr val="accent1"/>
                </a:solidFill>
              </a:endParaRPr>
            </a:p>
          </p:txBody>
        </p:sp>
        <p:sp>
          <p:nvSpPr>
            <p:cNvPr id="27" name="TextBox 26"/>
            <p:cNvSpPr txBox="1"/>
            <p:nvPr/>
          </p:nvSpPr>
          <p:spPr>
            <a:xfrm>
              <a:off x="5047739" y="3493061"/>
              <a:ext cx="712925" cy="707886"/>
            </a:xfrm>
            <a:prstGeom prst="rect">
              <a:avLst/>
            </a:prstGeom>
            <a:noFill/>
          </p:spPr>
          <p:txBody>
            <a:bodyPr wrap="square" rtlCol="0">
              <a:spAutoFit/>
            </a:bodyPr>
            <a:lstStyle/>
            <a:p>
              <a:r>
                <a:rPr lang="en-US" sz="4000" dirty="0" smtClean="0">
                  <a:solidFill>
                    <a:schemeClr val="accent1"/>
                  </a:solidFill>
                </a:rPr>
                <a:t>Ry</a:t>
              </a:r>
              <a:endParaRPr lang="en-US" sz="4000" dirty="0">
                <a:solidFill>
                  <a:schemeClr val="accent1"/>
                </a:solidFill>
              </a:endParaRPr>
            </a:p>
          </p:txBody>
        </p:sp>
        <p:sp>
          <p:nvSpPr>
            <p:cNvPr id="28" name="TextBox 27"/>
            <p:cNvSpPr txBox="1"/>
            <p:nvPr/>
          </p:nvSpPr>
          <p:spPr>
            <a:xfrm>
              <a:off x="5051563" y="4353347"/>
              <a:ext cx="778470" cy="707886"/>
            </a:xfrm>
            <a:prstGeom prst="rect">
              <a:avLst/>
            </a:prstGeom>
            <a:noFill/>
          </p:spPr>
          <p:txBody>
            <a:bodyPr wrap="square" rtlCol="0">
              <a:spAutoFit/>
            </a:bodyPr>
            <a:lstStyle/>
            <a:p>
              <a:r>
                <a:rPr lang="en-US" sz="4000" dirty="0" err="1" smtClean="0">
                  <a:solidFill>
                    <a:schemeClr val="accent1"/>
                  </a:solidFill>
                </a:rPr>
                <a:t>Rz</a:t>
              </a:r>
              <a:endParaRPr lang="en-US" sz="4000" dirty="0">
                <a:solidFill>
                  <a:schemeClr val="accent1"/>
                </a:solidFill>
              </a:endParaRPr>
            </a:p>
          </p:txBody>
        </p:sp>
      </p:grpSp>
      <p:pic>
        <p:nvPicPr>
          <p:cNvPr id="29" name="Picture 28"/>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293114" y="143204"/>
            <a:ext cx="523932" cy="497150"/>
          </a:xfrm>
          <a:prstGeom prst="rect">
            <a:avLst/>
          </a:prstGeom>
        </p:spPr>
      </p:pic>
      <p:pic>
        <p:nvPicPr>
          <p:cNvPr id="30" name="Picture 2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300717" y="1000886"/>
            <a:ext cx="523932" cy="497150"/>
          </a:xfrm>
          <a:prstGeom prst="rect">
            <a:avLst/>
          </a:prstGeom>
        </p:spPr>
      </p:pic>
      <p:pic>
        <p:nvPicPr>
          <p:cNvPr id="31" name="Picture 30"/>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291788" y="1861624"/>
            <a:ext cx="523932" cy="497150"/>
          </a:xfrm>
          <a:prstGeom prst="rect">
            <a:avLst/>
          </a:prstGeom>
        </p:spPr>
      </p:pic>
      <p:pic>
        <p:nvPicPr>
          <p:cNvPr id="32" name="Picture 31"/>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298800" y="2722677"/>
            <a:ext cx="523932" cy="497150"/>
          </a:xfrm>
          <a:prstGeom prst="rect">
            <a:avLst/>
          </a:prstGeom>
        </p:spPr>
      </p:pic>
      <p:pic>
        <p:nvPicPr>
          <p:cNvPr id="33" name="Picture 32"/>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287723" y="3593018"/>
            <a:ext cx="505658" cy="497150"/>
          </a:xfrm>
          <a:prstGeom prst="rect">
            <a:avLst/>
          </a:prstGeom>
        </p:spPr>
      </p:pic>
      <p:pic>
        <p:nvPicPr>
          <p:cNvPr id="34" name="Picture 33"/>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269449" y="4452960"/>
            <a:ext cx="523932" cy="497150"/>
          </a:xfrm>
          <a:prstGeom prst="rect">
            <a:avLst/>
          </a:prstGeom>
        </p:spPr>
      </p:pic>
      <p:pic>
        <p:nvPicPr>
          <p:cNvPr id="2" name="Picture 1"/>
          <p:cNvPicPr>
            <a:picLocks noChangeAspect="1"/>
          </p:cNvPicPr>
          <p:nvPr/>
        </p:nvPicPr>
        <p:blipFill>
          <a:blip r:embed="rId11"/>
          <a:stretch>
            <a:fillRect/>
          </a:stretch>
        </p:blipFill>
        <p:spPr>
          <a:xfrm>
            <a:off x="123565" y="639531"/>
            <a:ext cx="3790632" cy="4385602"/>
          </a:xfrm>
          <a:prstGeom prst="rect">
            <a:avLst/>
          </a:prstGeom>
        </p:spPr>
      </p:pic>
      <p:pic>
        <p:nvPicPr>
          <p:cNvPr id="47" name="Picture 46"/>
          <p:cNvPicPr>
            <a:picLocks noChangeAspect="1"/>
          </p:cNvPicPr>
          <p:nvPr/>
        </p:nvPicPr>
        <p:blipFill>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4631157" y="4649847"/>
            <a:ext cx="4844866" cy="600525"/>
          </a:xfrm>
          <a:prstGeom prst="rect">
            <a:avLst/>
          </a:prstGeom>
        </p:spPr>
      </p:pic>
      <p:pic>
        <p:nvPicPr>
          <p:cNvPr id="48" name="Picture 47"/>
          <p:cNvPicPr>
            <a:picLocks noChangeAspect="1"/>
          </p:cNvPicPr>
          <p:nvPr/>
        </p:nvPicPr>
        <p:blipFill>
          <a:blip r:embed="rId13"/>
          <a:stretch>
            <a:fillRect/>
          </a:stretch>
        </p:blipFill>
        <p:spPr>
          <a:xfrm>
            <a:off x="127968" y="638514"/>
            <a:ext cx="3786229" cy="4386619"/>
          </a:xfrm>
          <a:prstGeom prst="rect">
            <a:avLst/>
          </a:prstGeom>
        </p:spPr>
      </p:pic>
      <p:pic>
        <p:nvPicPr>
          <p:cNvPr id="50" name="Picture 49"/>
          <p:cNvPicPr>
            <a:picLocks noChangeAspect="1"/>
          </p:cNvPicPr>
          <p:nvPr/>
        </p:nvPicPr>
        <p:blipFill>
          <a:blip r:embed="rId14"/>
          <a:stretch>
            <a:fillRect/>
          </a:stretch>
        </p:blipFill>
        <p:spPr>
          <a:xfrm>
            <a:off x="124398" y="638514"/>
            <a:ext cx="3789799" cy="4386619"/>
          </a:xfrm>
          <a:prstGeom prst="rect">
            <a:avLst/>
          </a:prstGeom>
        </p:spPr>
      </p:pic>
      <p:pic>
        <p:nvPicPr>
          <p:cNvPr id="4" name="Picture 3"/>
          <p:cNvPicPr>
            <a:picLocks noChangeAspect="1"/>
          </p:cNvPicPr>
          <p:nvPr/>
        </p:nvPicPr>
        <p:blipFill>
          <a:blip r:embed="rId15"/>
          <a:stretch>
            <a:fillRect/>
          </a:stretch>
        </p:blipFill>
        <p:spPr>
          <a:xfrm>
            <a:off x="118364" y="640354"/>
            <a:ext cx="3801033" cy="4386619"/>
          </a:xfrm>
          <a:prstGeom prst="rect">
            <a:avLst/>
          </a:prstGeom>
        </p:spPr>
      </p:pic>
      <p:pic>
        <p:nvPicPr>
          <p:cNvPr id="7" name="Picture 6"/>
          <p:cNvPicPr>
            <a:picLocks noChangeAspect="1"/>
          </p:cNvPicPr>
          <p:nvPr/>
        </p:nvPicPr>
        <p:blipFill>
          <a:blip r:embed="rId16"/>
          <a:stretch>
            <a:fillRect/>
          </a:stretch>
        </p:blipFill>
        <p:spPr>
          <a:xfrm>
            <a:off x="118105" y="638514"/>
            <a:ext cx="3789799" cy="4386619"/>
          </a:xfrm>
          <a:prstGeom prst="rect">
            <a:avLst/>
          </a:prstGeom>
        </p:spPr>
      </p:pic>
    </p:spTree>
    <p:extLst>
      <p:ext uri="{BB962C8B-B14F-4D97-AF65-F5344CB8AC3E}">
        <p14:creationId xmlns:p14="http://schemas.microsoft.com/office/powerpoint/2010/main" xmlns="" val="801910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nodeType="after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1.38889E-6 1.23457E-7 L -0.42656 -0.17593 " pathEditMode="relative" rAng="0" ptsTypes="AA">
                                      <p:cBhvr>
                                        <p:cTn id="18" dur="2000" fill="hold"/>
                                        <p:tgtEl>
                                          <p:spTgt spid="6"/>
                                        </p:tgtEl>
                                        <p:attrNameLst>
                                          <p:attrName>ppt_x</p:attrName>
                                          <p:attrName>ppt_y</p:attrName>
                                        </p:attrNameLst>
                                      </p:cBhvr>
                                      <p:rCtr x="-21337" y="-8796"/>
                                    </p:animMotion>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par>
                          <p:cTn id="32" fill="hold">
                            <p:stCondLst>
                              <p:cond delay="0"/>
                            </p:stCondLst>
                            <p:childTnLst>
                              <p:par>
                                <p:cTn id="33" presetID="10" presetClass="exit" presetSubtype="0" fill="hold" nodeType="afterEffect">
                                  <p:stCondLst>
                                    <p:cond delay="0"/>
                                  </p:stCondLst>
                                  <p:childTnLst>
                                    <p:animEffect transition="out" filter="fade">
                                      <p:cBhvr>
                                        <p:cTn id="34" dur="500"/>
                                        <p:tgtEl>
                                          <p:spTgt spid="29"/>
                                        </p:tgtEl>
                                      </p:cBhvr>
                                    </p:animEffect>
                                    <p:set>
                                      <p:cBhvr>
                                        <p:cTn id="35" dur="1" fill="hold">
                                          <p:stCondLst>
                                            <p:cond delay="499"/>
                                          </p:stCondLst>
                                        </p:cTn>
                                        <p:tgtEl>
                                          <p:spTgt spid="29"/>
                                        </p:tgtEl>
                                        <p:attrNameLst>
                                          <p:attrName>style.visibility</p:attrName>
                                        </p:attrNameLst>
                                      </p:cBhvr>
                                      <p:to>
                                        <p:strVal val="hidden"/>
                                      </p:to>
                                    </p:set>
                                  </p:childTnLst>
                                </p:cTn>
                              </p:par>
                            </p:childTnLst>
                          </p:cTn>
                        </p:par>
                        <p:par>
                          <p:cTn id="36" fill="hold">
                            <p:stCondLst>
                              <p:cond delay="500"/>
                            </p:stCondLst>
                            <p:childTnLst>
                              <p:par>
                                <p:cTn id="37" presetID="10" presetClass="exit" presetSubtype="0" fill="hold" nodeType="after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par>
                          <p:cTn id="40" fill="hold">
                            <p:stCondLst>
                              <p:cond delay="1000"/>
                            </p:stCondLst>
                            <p:childTnLst>
                              <p:par>
                                <p:cTn id="41" presetID="10" presetClass="exit" presetSubtype="0" fill="hold" nodeType="after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1500"/>
                            </p:stCondLst>
                            <p:childTnLst>
                              <p:par>
                                <p:cTn id="45" presetID="10" presetClass="exit" presetSubtype="0" fill="hold" nodeType="afterEffect">
                                  <p:stCondLst>
                                    <p:cond delay="0"/>
                                  </p:stCondLst>
                                  <p:childTnLst>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0.42656 -0.17593 L -0.42812 -0.00926 " pathEditMode="relative" rAng="0" ptsTypes="AA">
                                      <p:cBhvr>
                                        <p:cTn id="51" dur="2000" fill="hold"/>
                                        <p:tgtEl>
                                          <p:spTgt spid="6"/>
                                        </p:tgtEl>
                                        <p:attrNameLst>
                                          <p:attrName>ppt_x</p:attrName>
                                          <p:attrName>ppt_y</p:attrName>
                                        </p:attrNameLst>
                                      </p:cBhvr>
                                      <p:rCtr x="-87" y="8333"/>
                                    </p:animMotion>
                                  </p:childTnLst>
                                </p:cTn>
                              </p:par>
                            </p:childTnLst>
                          </p:cTn>
                        </p:par>
                        <p:par>
                          <p:cTn id="52" fill="hold">
                            <p:stCondLst>
                              <p:cond delay="2000"/>
                            </p:stCondLst>
                            <p:childTnLst>
                              <p:par>
                                <p:cTn id="53" presetID="1"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left)">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10" name="Picture 9"/>
          <p:cNvPicPr>
            <a:picLocks noChangeAspect="1"/>
          </p:cNvPicPr>
          <p:nvPr/>
        </p:nvPicPr>
        <p:blipFill>
          <a:blip r:embed="rId5"/>
          <a:stretch>
            <a:fillRect/>
          </a:stretch>
        </p:blipFill>
        <p:spPr>
          <a:xfrm>
            <a:off x="80380" y="783536"/>
            <a:ext cx="2594248" cy="4087291"/>
          </a:xfrm>
          <a:prstGeom prst="rect">
            <a:avLst/>
          </a:prstGeom>
        </p:spPr>
      </p:pic>
      <p:sp>
        <p:nvSpPr>
          <p:cNvPr id="22" name="TextBox 21"/>
          <p:cNvSpPr txBox="1"/>
          <p:nvPr/>
        </p:nvSpPr>
        <p:spPr>
          <a:xfrm>
            <a:off x="3563533" y="0"/>
            <a:ext cx="226055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Fit Constraints</a:t>
            </a:r>
            <a:endParaRPr lang="en-US" sz="2800" dirty="0" smtClean="0">
              <a:solidFill>
                <a:srgbClr val="4D4D4D">
                  <a:lumMod val="50000"/>
                </a:srgbClr>
              </a:solidFill>
              <a:latin typeface="Oswald Regular" panose="020B0604020202020204" charset="0"/>
            </a:endParaRPr>
          </a:p>
        </p:txBody>
      </p:sp>
      <p:sp>
        <p:nvSpPr>
          <p:cNvPr id="23" name="Flowchart: Process 22"/>
          <p:cNvSpPr/>
          <p:nvPr/>
        </p:nvSpPr>
        <p:spPr>
          <a:xfrm>
            <a:off x="849610" y="2706591"/>
            <a:ext cx="1108363" cy="223321"/>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stretch>
            <a:fillRect/>
          </a:stretch>
        </p:blipFill>
        <p:spPr>
          <a:xfrm>
            <a:off x="101044" y="722550"/>
            <a:ext cx="2509164" cy="2034716"/>
          </a:xfrm>
          <a:prstGeom prst="rect">
            <a:avLst/>
          </a:prstGeom>
          <a:ln w="38100">
            <a:solidFill>
              <a:srgbClr val="FF0000"/>
            </a:solidFill>
          </a:ln>
        </p:spPr>
      </p:pic>
      <p:grpSp>
        <p:nvGrpSpPr>
          <p:cNvPr id="5" name="Group 4"/>
          <p:cNvGrpSpPr/>
          <p:nvPr/>
        </p:nvGrpSpPr>
        <p:grpSpPr>
          <a:xfrm>
            <a:off x="460990" y="2793469"/>
            <a:ext cx="1789272" cy="2313085"/>
            <a:chOff x="3873204" y="1746733"/>
            <a:chExt cx="1789272" cy="2589044"/>
          </a:xfrm>
        </p:grpSpPr>
        <p:sp>
          <p:nvSpPr>
            <p:cNvPr id="4" name="Down Arrow 3"/>
            <p:cNvSpPr/>
            <p:nvPr/>
          </p:nvSpPr>
          <p:spPr>
            <a:xfrm>
              <a:off x="4261824" y="1746733"/>
              <a:ext cx="987879" cy="11756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873204" y="3074024"/>
              <a:ext cx="1789272" cy="646331"/>
            </a:xfrm>
            <a:prstGeom prst="rect">
              <a:avLst/>
            </a:prstGeom>
            <a:noFill/>
          </p:spPr>
          <p:txBody>
            <a:bodyPr wrap="none" rtlCol="0">
              <a:spAutoFit/>
            </a:bodyPr>
            <a:lstStyle/>
            <a:p>
              <a:r>
                <a:rPr lang="en-US" sz="3600" b="1" u="sng" dirty="0" smtClean="0">
                  <a:solidFill>
                    <a:srgbClr val="003876"/>
                  </a:solidFill>
                  <a:latin typeface="Oswald Regular" panose="020B0604020202020204" charset="0"/>
                </a:rPr>
                <a:t>AT LEAST</a:t>
              </a:r>
              <a:endParaRPr lang="en-US" sz="3600" b="1" u="sng" dirty="0" smtClean="0">
                <a:solidFill>
                  <a:srgbClr val="4D4D4D">
                    <a:lumMod val="50000"/>
                  </a:srgbClr>
                </a:solidFill>
                <a:latin typeface="Oswald Regular" panose="020B0604020202020204" charset="0"/>
              </a:endParaRPr>
            </a:p>
          </p:txBody>
        </p:sp>
        <p:sp>
          <p:nvSpPr>
            <p:cNvPr id="20" name="TextBox 19"/>
            <p:cNvSpPr txBox="1"/>
            <p:nvPr/>
          </p:nvSpPr>
          <p:spPr>
            <a:xfrm>
              <a:off x="4285978" y="3812557"/>
              <a:ext cx="96372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0.25”</a:t>
              </a:r>
              <a:endParaRPr lang="en-US" sz="2800" dirty="0" smtClean="0">
                <a:solidFill>
                  <a:srgbClr val="4D4D4D">
                    <a:lumMod val="50000"/>
                  </a:srgbClr>
                </a:solidFill>
                <a:latin typeface="Oswald Regular" panose="020B0604020202020204" charset="0"/>
              </a:endParaRPr>
            </a:p>
          </p:txBody>
        </p:sp>
      </p:grpSp>
      <p:grpSp>
        <p:nvGrpSpPr>
          <p:cNvPr id="12" name="Group 11"/>
          <p:cNvGrpSpPr/>
          <p:nvPr/>
        </p:nvGrpSpPr>
        <p:grpSpPr>
          <a:xfrm>
            <a:off x="6577500" y="722550"/>
            <a:ext cx="2469094" cy="4382003"/>
            <a:chOff x="6577500" y="722550"/>
            <a:chExt cx="2469094" cy="4382003"/>
          </a:xfrm>
        </p:grpSpPr>
        <p:pic>
          <p:nvPicPr>
            <p:cNvPr id="8" name="Picture 7"/>
            <p:cNvPicPr>
              <a:picLocks noChangeAspect="1"/>
            </p:cNvPicPr>
            <p:nvPr/>
          </p:nvPicPr>
          <p:blipFill>
            <a:blip r:embed="rId7"/>
            <a:stretch>
              <a:fillRect/>
            </a:stretch>
          </p:blipFill>
          <p:spPr>
            <a:xfrm>
              <a:off x="6577500" y="722550"/>
              <a:ext cx="2469094" cy="2034716"/>
            </a:xfrm>
            <a:prstGeom prst="rect">
              <a:avLst/>
            </a:prstGeom>
            <a:ln w="38100">
              <a:solidFill>
                <a:schemeClr val="accent1"/>
              </a:solidFill>
            </a:ln>
          </p:spPr>
        </p:pic>
        <p:grpSp>
          <p:nvGrpSpPr>
            <p:cNvPr id="27" name="Group 26"/>
            <p:cNvGrpSpPr/>
            <p:nvPr/>
          </p:nvGrpSpPr>
          <p:grpSpPr>
            <a:xfrm>
              <a:off x="6948669" y="2757266"/>
              <a:ext cx="1726755" cy="2347287"/>
              <a:chOff x="3873204" y="1746733"/>
              <a:chExt cx="1726755" cy="2627326"/>
            </a:xfrm>
          </p:grpSpPr>
          <p:sp>
            <p:nvSpPr>
              <p:cNvPr id="28" name="Down Arrow 27"/>
              <p:cNvSpPr/>
              <p:nvPr/>
            </p:nvSpPr>
            <p:spPr>
              <a:xfrm>
                <a:off x="4261824" y="1746733"/>
                <a:ext cx="987879" cy="11756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3873204" y="3038334"/>
                <a:ext cx="1726755" cy="723441"/>
              </a:xfrm>
              <a:prstGeom prst="rect">
                <a:avLst/>
              </a:prstGeom>
              <a:noFill/>
            </p:spPr>
            <p:txBody>
              <a:bodyPr wrap="none" rtlCol="0">
                <a:spAutoFit/>
              </a:bodyPr>
              <a:lstStyle/>
              <a:p>
                <a:r>
                  <a:rPr lang="en-US" sz="3600" b="1" u="sng" dirty="0" smtClean="0">
                    <a:solidFill>
                      <a:srgbClr val="003876"/>
                    </a:solidFill>
                    <a:latin typeface="Oswald Regular" panose="020B0604020202020204" charset="0"/>
                  </a:rPr>
                  <a:t>EXACTLY</a:t>
                </a:r>
                <a:endParaRPr lang="en-US" sz="3600" b="1" u="sng" dirty="0" smtClean="0">
                  <a:solidFill>
                    <a:srgbClr val="4D4D4D">
                      <a:lumMod val="50000"/>
                    </a:srgbClr>
                  </a:solidFill>
                  <a:latin typeface="Oswald Regular" panose="020B0604020202020204" charset="0"/>
                </a:endParaRPr>
              </a:p>
            </p:txBody>
          </p:sp>
          <p:sp>
            <p:nvSpPr>
              <p:cNvPr id="30" name="TextBox 29"/>
              <p:cNvSpPr txBox="1"/>
              <p:nvPr/>
            </p:nvSpPr>
            <p:spPr>
              <a:xfrm>
                <a:off x="4343128" y="3850839"/>
                <a:ext cx="96372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0.25”</a:t>
                </a:r>
                <a:endParaRPr lang="en-US" sz="2800" dirty="0" smtClean="0">
                  <a:solidFill>
                    <a:srgbClr val="4D4D4D">
                      <a:lumMod val="50000"/>
                    </a:srgbClr>
                  </a:solidFill>
                  <a:latin typeface="Oswald Regular" panose="020B0604020202020204" charset="0"/>
                </a:endParaRPr>
              </a:p>
            </p:txBody>
          </p:sp>
        </p:grpSp>
      </p:grpSp>
      <p:pic>
        <p:nvPicPr>
          <p:cNvPr id="11" name="Picture 10"/>
          <p:cNvPicPr>
            <a:picLocks noChangeAspect="1"/>
          </p:cNvPicPr>
          <p:nvPr/>
        </p:nvPicPr>
        <p:blipFill>
          <a:blip r:embed="rId8"/>
          <a:stretch>
            <a:fillRect/>
          </a:stretch>
        </p:blipFill>
        <p:spPr>
          <a:xfrm>
            <a:off x="2761997" y="600619"/>
            <a:ext cx="3728134" cy="4313294"/>
          </a:xfrm>
          <a:prstGeom prst="rect">
            <a:avLst/>
          </a:prstGeom>
        </p:spPr>
      </p:pic>
    </p:spTree>
    <p:extLst>
      <p:ext uri="{BB962C8B-B14F-4D97-AF65-F5344CB8AC3E}">
        <p14:creationId xmlns:p14="http://schemas.microsoft.com/office/powerpoint/2010/main" xmlns="" val="17002195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22" name="TextBox 21"/>
          <p:cNvSpPr txBox="1"/>
          <p:nvPr/>
        </p:nvSpPr>
        <p:spPr>
          <a:xfrm>
            <a:off x="3563533" y="0"/>
            <a:ext cx="226055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Fit Constraints</a:t>
            </a:r>
            <a:endParaRPr lang="en-US" sz="2800" dirty="0" smtClean="0">
              <a:solidFill>
                <a:srgbClr val="4D4D4D">
                  <a:lumMod val="50000"/>
                </a:srgbClr>
              </a:solidFill>
              <a:latin typeface="Oswald Regular" panose="020B0604020202020204" charset="0"/>
            </a:endParaRPr>
          </a:p>
        </p:txBody>
      </p:sp>
      <p:pic>
        <p:nvPicPr>
          <p:cNvPr id="17" name="Picture 16"/>
          <p:cNvPicPr>
            <a:picLocks noChangeAspect="1"/>
          </p:cNvPicPr>
          <p:nvPr/>
        </p:nvPicPr>
        <p:blipFill>
          <a:blip r:embed="rId5"/>
          <a:stretch>
            <a:fillRect/>
          </a:stretch>
        </p:blipFill>
        <p:spPr>
          <a:xfrm>
            <a:off x="733167" y="702698"/>
            <a:ext cx="2509164" cy="2034716"/>
          </a:xfrm>
          <a:prstGeom prst="rect">
            <a:avLst/>
          </a:prstGeom>
          <a:ln w="38100">
            <a:solidFill>
              <a:srgbClr val="FF0000"/>
            </a:solidFill>
          </a:ln>
        </p:spPr>
      </p:pic>
      <p:grpSp>
        <p:nvGrpSpPr>
          <p:cNvPr id="5" name="Group 4"/>
          <p:cNvGrpSpPr/>
          <p:nvPr/>
        </p:nvGrpSpPr>
        <p:grpSpPr>
          <a:xfrm>
            <a:off x="1093113" y="2737414"/>
            <a:ext cx="1789272" cy="2313085"/>
            <a:chOff x="3873204" y="1746733"/>
            <a:chExt cx="1789272" cy="2589044"/>
          </a:xfrm>
        </p:grpSpPr>
        <p:sp>
          <p:nvSpPr>
            <p:cNvPr id="4" name="Down Arrow 3"/>
            <p:cNvSpPr/>
            <p:nvPr/>
          </p:nvSpPr>
          <p:spPr>
            <a:xfrm>
              <a:off x="4261824" y="1746733"/>
              <a:ext cx="987879" cy="11756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3873204" y="3074024"/>
              <a:ext cx="1789272" cy="646331"/>
            </a:xfrm>
            <a:prstGeom prst="rect">
              <a:avLst/>
            </a:prstGeom>
            <a:noFill/>
          </p:spPr>
          <p:txBody>
            <a:bodyPr wrap="none" rtlCol="0">
              <a:spAutoFit/>
            </a:bodyPr>
            <a:lstStyle/>
            <a:p>
              <a:r>
                <a:rPr lang="en-US" sz="3600" b="1" u="sng" dirty="0" smtClean="0">
                  <a:solidFill>
                    <a:srgbClr val="003876"/>
                  </a:solidFill>
                  <a:latin typeface="Oswald Regular" panose="020B0604020202020204" charset="0"/>
                </a:rPr>
                <a:t>AT LEAST</a:t>
              </a:r>
              <a:endParaRPr lang="en-US" sz="3600" b="1" u="sng" dirty="0" smtClean="0">
                <a:solidFill>
                  <a:srgbClr val="4D4D4D">
                    <a:lumMod val="50000"/>
                  </a:srgbClr>
                </a:solidFill>
                <a:latin typeface="Oswald Regular" panose="020B0604020202020204" charset="0"/>
              </a:endParaRPr>
            </a:p>
          </p:txBody>
        </p:sp>
        <p:sp>
          <p:nvSpPr>
            <p:cNvPr id="20" name="TextBox 19"/>
            <p:cNvSpPr txBox="1"/>
            <p:nvPr/>
          </p:nvSpPr>
          <p:spPr>
            <a:xfrm>
              <a:off x="4285978" y="3812557"/>
              <a:ext cx="96372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0.25”</a:t>
              </a:r>
              <a:endParaRPr lang="en-US" sz="2800" dirty="0" smtClean="0">
                <a:solidFill>
                  <a:srgbClr val="4D4D4D">
                    <a:lumMod val="50000"/>
                  </a:srgbClr>
                </a:solidFill>
                <a:latin typeface="Oswald Regular" panose="020B0604020202020204" charset="0"/>
              </a:endParaRPr>
            </a:p>
          </p:txBody>
        </p:sp>
      </p:grpSp>
      <p:pic>
        <p:nvPicPr>
          <p:cNvPr id="2" name="Picture 1"/>
          <p:cNvPicPr>
            <a:picLocks noChangeAspect="1"/>
          </p:cNvPicPr>
          <p:nvPr/>
        </p:nvPicPr>
        <p:blipFill>
          <a:blip r:embed="rId6"/>
          <a:stretch>
            <a:fillRect/>
          </a:stretch>
        </p:blipFill>
        <p:spPr>
          <a:xfrm>
            <a:off x="4693810" y="531184"/>
            <a:ext cx="4258245" cy="4575370"/>
          </a:xfrm>
          <a:prstGeom prst="rect">
            <a:avLst/>
          </a:prstGeom>
        </p:spPr>
      </p:pic>
    </p:spTree>
    <p:extLst>
      <p:ext uri="{BB962C8B-B14F-4D97-AF65-F5344CB8AC3E}">
        <p14:creationId xmlns:p14="http://schemas.microsoft.com/office/powerpoint/2010/main" xmlns="" val="20768474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733167" y="0"/>
            <a:ext cx="2475406" cy="5200901"/>
          </a:xfrm>
          <a:prstGeom prst="rect">
            <a:avLst/>
          </a:prstGeom>
        </p:spPr>
      </p:pic>
      <p:grpSp>
        <p:nvGrpSpPr>
          <p:cNvPr id="25" name="Group 24"/>
          <p:cNvGrpSpPr/>
          <p:nvPr/>
        </p:nvGrpSpPr>
        <p:grpSpPr>
          <a:xfrm>
            <a:off x="1015018" y="286025"/>
            <a:ext cx="2113295" cy="4596948"/>
            <a:chOff x="1015018" y="286025"/>
            <a:chExt cx="2113295" cy="4596948"/>
          </a:xfrm>
        </p:grpSpPr>
        <p:pic>
          <p:nvPicPr>
            <p:cNvPr id="2" name="Picture 1"/>
            <p:cNvPicPr>
              <a:picLocks noChangeAspect="1"/>
            </p:cNvPicPr>
            <p:nvPr/>
          </p:nvPicPr>
          <p:blipFill>
            <a:blip r:embed="rId6">
              <a:clrChange>
                <a:clrFrom>
                  <a:srgbClr val="FFFFFF"/>
                </a:clrFrom>
                <a:clrTo>
                  <a:srgbClr val="FFFFFF">
                    <a:alpha val="0"/>
                  </a:srgbClr>
                </a:clrTo>
              </a:clrChange>
            </a:blip>
            <a:stretch>
              <a:fillRect/>
            </a:stretch>
          </p:blipFill>
          <p:spPr>
            <a:xfrm>
              <a:off x="1015018" y="375262"/>
              <a:ext cx="2007932" cy="4507711"/>
            </a:xfrm>
            <a:prstGeom prst="rect">
              <a:avLst/>
            </a:prstGeom>
          </p:spPr>
        </p:pic>
        <p:pic>
          <p:nvPicPr>
            <p:cNvPr id="6" name="Picture 5"/>
            <p:cNvPicPr>
              <a:picLocks noChangeAspect="1"/>
            </p:cNvPicPr>
            <p:nvPr/>
          </p:nvPicPr>
          <p:blipFill>
            <a:blip r:embed="rId7">
              <a:clrChange>
                <a:clrFrom>
                  <a:srgbClr val="FFFFFF"/>
                </a:clrFrom>
                <a:clrTo>
                  <a:srgbClr val="FFFFFF">
                    <a:alpha val="0"/>
                  </a:srgbClr>
                </a:clrTo>
              </a:clrChange>
            </a:blip>
            <a:stretch>
              <a:fillRect/>
            </a:stretch>
          </p:blipFill>
          <p:spPr>
            <a:xfrm>
              <a:off x="1102279" y="316738"/>
              <a:ext cx="1760376" cy="138693"/>
            </a:xfrm>
            <a:prstGeom prst="rect">
              <a:avLst/>
            </a:prstGeom>
          </p:spPr>
        </p:pic>
        <p:pic>
          <p:nvPicPr>
            <p:cNvPr id="7" name="Picture 6"/>
            <p:cNvPicPr>
              <a:picLocks noChangeAspect="1"/>
            </p:cNvPicPr>
            <p:nvPr/>
          </p:nvPicPr>
          <p:blipFill>
            <a:blip r:embed="rId8">
              <a:clrChange>
                <a:clrFrom>
                  <a:srgbClr val="FFFFFF"/>
                </a:clrFrom>
                <a:clrTo>
                  <a:srgbClr val="FFFFFF">
                    <a:alpha val="0"/>
                  </a:srgbClr>
                </a:clrTo>
              </a:clrChange>
            </a:blip>
            <a:stretch>
              <a:fillRect/>
            </a:stretch>
          </p:blipFill>
          <p:spPr>
            <a:xfrm>
              <a:off x="2917588" y="286025"/>
              <a:ext cx="210725" cy="4310924"/>
            </a:xfrm>
            <a:prstGeom prst="rect">
              <a:avLst/>
            </a:prstGeom>
          </p:spPr>
        </p:pic>
      </p:grpSp>
      <p:sp>
        <p:nvSpPr>
          <p:cNvPr id="22" name="TextBox 21"/>
          <p:cNvSpPr txBox="1"/>
          <p:nvPr/>
        </p:nvSpPr>
        <p:spPr>
          <a:xfrm>
            <a:off x="3563533" y="0"/>
            <a:ext cx="226055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Fit Constraints</a:t>
            </a:r>
            <a:endParaRPr lang="en-US" sz="2800" dirty="0" smtClean="0">
              <a:solidFill>
                <a:srgbClr val="4D4D4D">
                  <a:lumMod val="50000"/>
                </a:srgbClr>
              </a:solidFill>
              <a:latin typeface="Oswald Regular" panose="020B0604020202020204" charset="0"/>
            </a:endParaRPr>
          </a:p>
        </p:txBody>
      </p:sp>
      <p:pic>
        <p:nvPicPr>
          <p:cNvPr id="11" name="Picture 10"/>
          <p:cNvPicPr>
            <a:picLocks noChangeAspect="1"/>
          </p:cNvPicPr>
          <p:nvPr/>
        </p:nvPicPr>
        <p:blipFill>
          <a:blip r:embed="rId9"/>
          <a:stretch>
            <a:fillRect/>
          </a:stretch>
        </p:blipFill>
        <p:spPr>
          <a:xfrm>
            <a:off x="5030883" y="547392"/>
            <a:ext cx="3859642" cy="4465443"/>
          </a:xfrm>
          <a:prstGeom prst="rect">
            <a:avLst/>
          </a:prstGeom>
        </p:spPr>
      </p:pic>
    </p:spTree>
    <p:extLst>
      <p:ext uri="{BB962C8B-B14F-4D97-AF65-F5344CB8AC3E}">
        <p14:creationId xmlns:p14="http://schemas.microsoft.com/office/powerpoint/2010/main" xmlns="" val="24929263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8.64198E-7 L -0.00104 0.0108 " pathEditMode="relative" rAng="0" ptsTypes="AA">
                                      <p:cBhvr>
                                        <p:cTn id="6" dur="2000" fill="hold"/>
                                        <p:tgtEl>
                                          <p:spTgt spid="25"/>
                                        </p:tgtEl>
                                        <p:attrNameLst>
                                          <p:attrName>ppt_x</p:attrName>
                                          <p:attrName>ppt_y</p:attrName>
                                        </p:attrNameLst>
                                      </p:cBhvr>
                                      <p:rCtr x="-5200" y="52500"/>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22" name="TextBox 21"/>
          <p:cNvSpPr txBox="1"/>
          <p:nvPr/>
        </p:nvSpPr>
        <p:spPr>
          <a:xfrm>
            <a:off x="3407236" y="-67978"/>
            <a:ext cx="2387192" cy="923330"/>
          </a:xfrm>
          <a:prstGeom prst="rect">
            <a:avLst/>
          </a:prstGeom>
          <a:noFill/>
        </p:spPr>
        <p:txBody>
          <a:bodyPr wrap="none" rtlCol="0">
            <a:spAutoFit/>
          </a:bodyPr>
          <a:lstStyle/>
          <a:p>
            <a:r>
              <a:rPr lang="en-US" sz="5400" dirty="0" smtClean="0">
                <a:solidFill>
                  <a:srgbClr val="003876"/>
                </a:solidFill>
                <a:latin typeface="Chiller" panose="04020404031007020602" pitchFamily="82" charset="0"/>
              </a:rPr>
              <a:t>Dead Zone</a:t>
            </a:r>
            <a:endParaRPr lang="en-US" sz="5400" dirty="0" smtClean="0">
              <a:solidFill>
                <a:srgbClr val="4D4D4D">
                  <a:lumMod val="50000"/>
                </a:srgbClr>
              </a:solidFill>
              <a:latin typeface="Chiller" panose="04020404031007020602" pitchFamily="82" charset="0"/>
            </a:endParaRPr>
          </a:p>
        </p:txBody>
      </p:sp>
      <p:pic>
        <p:nvPicPr>
          <p:cNvPr id="4" name="Picture 3"/>
          <p:cNvPicPr>
            <a:picLocks noChangeAspect="1"/>
          </p:cNvPicPr>
          <p:nvPr/>
        </p:nvPicPr>
        <p:blipFill>
          <a:blip r:embed="rId5">
            <a:clrChange>
              <a:clrFrom>
                <a:srgbClr val="F1F5E3"/>
              </a:clrFrom>
              <a:clrTo>
                <a:srgbClr val="F1F5E3">
                  <a:alpha val="0"/>
                </a:srgbClr>
              </a:clrTo>
            </a:clrChange>
            <a:extLst>
              <a:ext uri="{28A0092B-C50C-407E-A947-70E740481C1C}">
                <a14:useLocalDpi xmlns:a14="http://schemas.microsoft.com/office/drawing/2010/main" xmlns="" val="0"/>
              </a:ext>
            </a:extLst>
          </a:blip>
          <a:stretch>
            <a:fillRect/>
          </a:stretch>
        </p:blipFill>
        <p:spPr>
          <a:xfrm>
            <a:off x="-6173" y="3503887"/>
            <a:ext cx="2411107" cy="1801266"/>
          </a:xfrm>
          <a:prstGeom prst="rect">
            <a:avLst/>
          </a:prstGeom>
        </p:spPr>
      </p:pic>
      <p:pic>
        <p:nvPicPr>
          <p:cNvPr id="5" name="Picture 4"/>
          <p:cNvPicPr>
            <a:picLocks noChangeAspect="1"/>
          </p:cNvPicPr>
          <p:nvPr/>
        </p:nvPicPr>
        <p:blipFill>
          <a:blip r:embed="rId6"/>
          <a:stretch>
            <a:fillRect/>
          </a:stretch>
        </p:blipFill>
        <p:spPr>
          <a:xfrm>
            <a:off x="251353" y="1252498"/>
            <a:ext cx="2469094" cy="2034716"/>
          </a:xfrm>
          <a:prstGeom prst="rect">
            <a:avLst/>
          </a:prstGeom>
          <a:ln w="28575">
            <a:solidFill>
              <a:srgbClr val="003876"/>
            </a:solidFill>
          </a:ln>
        </p:spPr>
      </p:pic>
      <p:cxnSp>
        <p:nvCxnSpPr>
          <p:cNvPr id="10" name="Straight Connector 9"/>
          <p:cNvCxnSpPr>
            <a:stCxn id="12" idx="3"/>
          </p:cNvCxnSpPr>
          <p:nvPr/>
        </p:nvCxnSpPr>
        <p:spPr>
          <a:xfrm>
            <a:off x="4252229" y="2199555"/>
            <a:ext cx="47448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9" idx="3"/>
          </p:cNvCxnSpPr>
          <p:nvPr/>
        </p:nvCxnSpPr>
        <p:spPr>
          <a:xfrm flipV="1">
            <a:off x="4252229" y="4237207"/>
            <a:ext cx="4744813" cy="8164"/>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307901" y="1937945"/>
            <a:ext cx="944328" cy="523220"/>
          </a:xfrm>
          <a:prstGeom prst="rect">
            <a:avLst/>
          </a:prstGeom>
          <a:noFill/>
        </p:spPr>
        <p:txBody>
          <a:bodyPr wrap="square" rtlCol="0">
            <a:spAutoFit/>
          </a:bodyPr>
          <a:lstStyle/>
          <a:p>
            <a:r>
              <a:rPr lang="en-US" sz="2800" dirty="0" smtClean="0">
                <a:solidFill>
                  <a:srgbClr val="003876"/>
                </a:solidFill>
              </a:rPr>
              <a:t>-0.25</a:t>
            </a:r>
            <a:endParaRPr lang="en-US" sz="2800" dirty="0">
              <a:solidFill>
                <a:srgbClr val="003876"/>
              </a:solidFill>
            </a:endParaRPr>
          </a:p>
        </p:txBody>
      </p:sp>
      <p:sp>
        <p:nvSpPr>
          <p:cNvPr id="19" name="TextBox 18"/>
          <p:cNvSpPr txBox="1"/>
          <p:nvPr/>
        </p:nvSpPr>
        <p:spPr>
          <a:xfrm>
            <a:off x="3307901" y="3983761"/>
            <a:ext cx="944328" cy="523220"/>
          </a:xfrm>
          <a:prstGeom prst="rect">
            <a:avLst/>
          </a:prstGeom>
          <a:noFill/>
        </p:spPr>
        <p:txBody>
          <a:bodyPr wrap="square" rtlCol="0">
            <a:spAutoFit/>
          </a:bodyPr>
          <a:lstStyle/>
          <a:p>
            <a:r>
              <a:rPr lang="en-US" sz="2800" dirty="0" smtClean="0">
                <a:solidFill>
                  <a:srgbClr val="003876"/>
                </a:solidFill>
              </a:rPr>
              <a:t>-0.50</a:t>
            </a:r>
            <a:endParaRPr lang="en-US" sz="2800" dirty="0">
              <a:solidFill>
                <a:srgbClr val="003876"/>
              </a:solidFill>
            </a:endParaRPr>
          </a:p>
        </p:txBody>
      </p:sp>
      <p:pic>
        <p:nvPicPr>
          <p:cNvPr id="17" name="Picture 16"/>
          <p:cNvPicPr>
            <a:picLocks noChangeAspect="1"/>
          </p:cNvPicPr>
          <p:nvPr/>
        </p:nvPicPr>
        <p:blipFill>
          <a:blip r:embed="rId7">
            <a:clrChange>
              <a:clrFrom>
                <a:srgbClr val="FFFFFF"/>
              </a:clrFrom>
              <a:clrTo>
                <a:srgbClr val="FFFFFF">
                  <a:alpha val="0"/>
                </a:srgbClr>
              </a:clrTo>
            </a:clrChange>
          </a:blip>
          <a:stretch>
            <a:fillRect/>
          </a:stretch>
        </p:blipFill>
        <p:spPr>
          <a:xfrm>
            <a:off x="3832543" y="1136788"/>
            <a:ext cx="5311457" cy="861135"/>
          </a:xfrm>
          <a:prstGeom prst="rect">
            <a:avLst/>
          </a:prstGeom>
        </p:spPr>
      </p:pic>
      <p:pic>
        <p:nvPicPr>
          <p:cNvPr id="18" name="Picture 17"/>
          <p:cNvPicPr>
            <a:picLocks noChangeAspect="1"/>
          </p:cNvPicPr>
          <p:nvPr/>
        </p:nvPicPr>
        <p:blipFill>
          <a:blip r:embed="rId8">
            <a:clrChange>
              <a:clrFrom>
                <a:srgbClr val="FFFFFF"/>
              </a:clrFrom>
              <a:clrTo>
                <a:srgbClr val="FFFFFF">
                  <a:alpha val="0"/>
                </a:srgbClr>
              </a:clrTo>
            </a:clrChange>
          </a:blip>
          <a:stretch>
            <a:fillRect/>
          </a:stretch>
        </p:blipFill>
        <p:spPr>
          <a:xfrm>
            <a:off x="3898446" y="2498570"/>
            <a:ext cx="5245554" cy="482595"/>
          </a:xfrm>
          <a:prstGeom prst="rect">
            <a:avLst/>
          </a:prstGeom>
        </p:spPr>
      </p:pic>
    </p:spTree>
    <p:extLst>
      <p:ext uri="{BB962C8B-B14F-4D97-AF65-F5344CB8AC3E}">
        <p14:creationId xmlns:p14="http://schemas.microsoft.com/office/powerpoint/2010/main" xmlns="" val="37518143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500"/>
                            </p:stCondLst>
                            <p:childTnLst>
                              <p:par>
                                <p:cTn id="12" presetID="42" presetClass="path" presetSubtype="0" accel="50000" decel="50000" autoRev="1" fill="hold" nodeType="afterEffect">
                                  <p:stCondLst>
                                    <p:cond delay="0"/>
                                  </p:stCondLst>
                                  <p:childTnLst>
                                    <p:animMotion origin="layout" path="M 0 0 L 0 0.25 E" pathEditMode="relative" ptsTypes="">
                                      <p:cBhvr>
                                        <p:cTn id="13" dur="2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5741" y="769169"/>
            <a:ext cx="3503391" cy="4210155"/>
          </a:xfrm>
          <a:prstGeom prst="rect">
            <a:avLst/>
          </a:prstGeom>
        </p:spPr>
      </p:pic>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290217" y="99769"/>
            <a:ext cx="2621230"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Run Optimization</a:t>
            </a:r>
            <a:endParaRPr lang="en-US" sz="2800" dirty="0" smtClean="0">
              <a:solidFill>
                <a:srgbClr val="4D4D4D">
                  <a:lumMod val="50000"/>
                </a:srgbClr>
              </a:solidFill>
              <a:latin typeface="Oswald Regular" panose="020B0604020202020204" charset="0"/>
            </a:endParaRPr>
          </a:p>
        </p:txBody>
      </p:sp>
      <p:sp>
        <p:nvSpPr>
          <p:cNvPr id="4" name="Notched Right Arrow 3"/>
          <p:cNvSpPr/>
          <p:nvPr/>
        </p:nvSpPr>
        <p:spPr>
          <a:xfrm>
            <a:off x="3986847" y="2331226"/>
            <a:ext cx="1114169" cy="89777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Process 9"/>
          <p:cNvSpPr/>
          <p:nvPr/>
        </p:nvSpPr>
        <p:spPr>
          <a:xfrm>
            <a:off x="123565" y="4275229"/>
            <a:ext cx="1612670" cy="218621"/>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2766285" y="2911160"/>
            <a:ext cx="523932" cy="497150"/>
          </a:xfrm>
          <a:prstGeom prst="rect">
            <a:avLst/>
          </a:prstGeom>
        </p:spPr>
      </p:pic>
      <p:sp>
        <p:nvSpPr>
          <p:cNvPr id="6" name="Rectangle 5"/>
          <p:cNvSpPr/>
          <p:nvPr/>
        </p:nvSpPr>
        <p:spPr>
          <a:xfrm>
            <a:off x="4279482" y="622989"/>
            <a:ext cx="4078180" cy="1077218"/>
          </a:xfrm>
          <a:prstGeom prst="rect">
            <a:avLst/>
          </a:prstGeom>
          <a:noFill/>
        </p:spPr>
        <p:txBody>
          <a:bodyPr wrap="squar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Oswald Regular" panose="020B0604020202020204" charset="0"/>
              </a:rPr>
              <a:t>Newton – Raphson Method</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Oswald Regular" panose="020B0604020202020204" charset="0"/>
            </a:endParaRPr>
          </a:p>
        </p:txBody>
      </p:sp>
      <p:graphicFrame>
        <p:nvGraphicFramePr>
          <p:cNvPr id="14" name="Diagram 13"/>
          <p:cNvGraphicFramePr/>
          <p:nvPr>
            <p:extLst>
              <p:ext uri="{D42A27DB-BD31-4B8C-83A1-F6EECF244321}">
                <p14:modId xmlns:p14="http://schemas.microsoft.com/office/powerpoint/2010/main" xmlns="" val="707458486"/>
              </p:ext>
            </p:extLst>
          </p:nvPr>
        </p:nvGraphicFramePr>
        <p:xfrm>
          <a:off x="3599846" y="1268351"/>
          <a:ext cx="5442065"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5765864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45" presetClass="entr" presetSubtype="0" fill="hold" grpId="1"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anim calcmode="lin" valueType="num">
                                      <p:cBhvr>
                                        <p:cTn id="12" dur="2000" fill="hold"/>
                                        <p:tgtEl>
                                          <p:spTgt spid="10"/>
                                        </p:tgtEl>
                                        <p:attrNameLst>
                                          <p:attrName>ppt_w</p:attrName>
                                        </p:attrNameLst>
                                      </p:cBhvr>
                                      <p:tavLst>
                                        <p:tav tm="0" fmla="#ppt_w*sin(2.5*pi*$)">
                                          <p:val>
                                            <p:fltVal val="0"/>
                                          </p:val>
                                        </p:tav>
                                        <p:tav tm="100000">
                                          <p:val>
                                            <p:fltVal val="1"/>
                                          </p:val>
                                        </p:tav>
                                      </p:tavLst>
                                    </p:anim>
                                    <p:anim calcmode="lin" valueType="num">
                                      <p:cBhvr>
                                        <p:cTn id="1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997668" y="78979"/>
            <a:ext cx="3206327"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Apply Transformation</a:t>
            </a:r>
            <a:endParaRPr lang="en-US" sz="2800" dirty="0" smtClean="0">
              <a:solidFill>
                <a:srgbClr val="4D4D4D">
                  <a:lumMod val="50000"/>
                </a:srgbClr>
              </a:solidFill>
              <a:latin typeface="Oswald Regular" panose="020B0604020202020204" charset="0"/>
            </a:endParaRPr>
          </a:p>
        </p:txBody>
      </p:sp>
      <p:pic>
        <p:nvPicPr>
          <p:cNvPr id="12" name="Picture 11"/>
          <p:cNvPicPr>
            <a:picLocks noChangeAspect="1"/>
          </p:cNvPicPr>
          <p:nvPr/>
        </p:nvPicPr>
        <p:blipFill>
          <a:blip r:embed="rId5"/>
          <a:stretch>
            <a:fillRect/>
          </a:stretch>
        </p:blipFill>
        <p:spPr>
          <a:xfrm>
            <a:off x="2651760" y="800098"/>
            <a:ext cx="3793853" cy="4260880"/>
          </a:xfrm>
          <a:prstGeom prst="rect">
            <a:avLst/>
          </a:prstGeom>
        </p:spPr>
      </p:pic>
      <p:sp>
        <p:nvSpPr>
          <p:cNvPr id="14" name="Flowchart: Process 13"/>
          <p:cNvSpPr/>
          <p:nvPr/>
        </p:nvSpPr>
        <p:spPr>
          <a:xfrm>
            <a:off x="4722590" y="4552319"/>
            <a:ext cx="1612670" cy="218621"/>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119939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45" presetClass="entr" presetSubtype="0" fill="hold" grpId="1"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anim calcmode="lin" valueType="num">
                                      <p:cBhvr>
                                        <p:cTn id="12" dur="2000" fill="hold"/>
                                        <p:tgtEl>
                                          <p:spTgt spid="14"/>
                                        </p:tgtEl>
                                        <p:attrNameLst>
                                          <p:attrName>ppt_w</p:attrName>
                                        </p:attrNameLst>
                                      </p:cBhvr>
                                      <p:tavLst>
                                        <p:tav tm="0" fmla="#ppt_w*sin(2.5*pi*$)">
                                          <p:val>
                                            <p:fltVal val="0"/>
                                          </p:val>
                                        </p:tav>
                                        <p:tav tm="100000">
                                          <p:val>
                                            <p:fltVal val="1"/>
                                          </p:val>
                                        </p:tav>
                                      </p:tavLst>
                                    </p:anim>
                                    <p:anim calcmode="lin" valueType="num">
                                      <p:cBhvr>
                                        <p:cTn id="13"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p:cNvCxnSpPr>
            <a:endCxn id="22" idx="3"/>
          </p:cNvCxnSpPr>
          <p:nvPr/>
        </p:nvCxnSpPr>
        <p:spPr>
          <a:xfrm flipV="1">
            <a:off x="4646815" y="323999"/>
            <a:ext cx="2018341" cy="575176"/>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 idx="3"/>
          </p:cNvCxnSpPr>
          <p:nvPr/>
        </p:nvCxnSpPr>
        <p:spPr>
          <a:xfrm>
            <a:off x="4646815" y="869559"/>
            <a:ext cx="2865440" cy="543043"/>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9" idx="3"/>
          </p:cNvCxnSpPr>
          <p:nvPr/>
        </p:nvCxnSpPr>
        <p:spPr>
          <a:xfrm>
            <a:off x="2175588" y="701102"/>
            <a:ext cx="2213532" cy="176853"/>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3" idx="3"/>
          </p:cNvCxnSpPr>
          <p:nvPr/>
        </p:nvCxnSpPr>
        <p:spPr>
          <a:xfrm flipV="1">
            <a:off x="1076249" y="877955"/>
            <a:ext cx="3312871" cy="1078367"/>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20" idx="3"/>
          </p:cNvCxnSpPr>
          <p:nvPr/>
        </p:nvCxnSpPr>
        <p:spPr>
          <a:xfrm flipV="1">
            <a:off x="2498520" y="899175"/>
            <a:ext cx="1890600" cy="2753601"/>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21" idx="3"/>
          </p:cNvCxnSpPr>
          <p:nvPr/>
        </p:nvCxnSpPr>
        <p:spPr>
          <a:xfrm>
            <a:off x="4573688" y="877955"/>
            <a:ext cx="3301348" cy="3032771"/>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grpSp>
        <p:nvGrpSpPr>
          <p:cNvPr id="49" name="Group 48"/>
          <p:cNvGrpSpPr/>
          <p:nvPr/>
        </p:nvGrpSpPr>
        <p:grpSpPr>
          <a:xfrm>
            <a:off x="7467600" y="1247659"/>
            <a:ext cx="378941" cy="461693"/>
            <a:chOff x="7467600" y="1247659"/>
            <a:chExt cx="378941" cy="461693"/>
          </a:xfrm>
        </p:grpSpPr>
        <p:sp>
          <p:nvSpPr>
            <p:cNvPr id="10" name="Rectangle 9"/>
            <p:cNvSpPr/>
            <p:nvPr/>
          </p:nvSpPr>
          <p:spPr>
            <a:xfrm>
              <a:off x="7467600" y="1577546"/>
              <a:ext cx="378941" cy="13180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10800000">
              <a:off x="7512255" y="1247659"/>
              <a:ext cx="334286" cy="329887"/>
            </a:xfrm>
            <a:prstGeom prst="rect">
              <a:avLst/>
            </a:prstGeom>
          </p:spPr>
        </p:pic>
      </p:grpSp>
      <p:grpSp>
        <p:nvGrpSpPr>
          <p:cNvPr id="44" name="Group 43"/>
          <p:cNvGrpSpPr/>
          <p:nvPr/>
        </p:nvGrpSpPr>
        <p:grpSpPr>
          <a:xfrm>
            <a:off x="1812324" y="526848"/>
            <a:ext cx="378941" cy="461693"/>
            <a:chOff x="1812324" y="526848"/>
            <a:chExt cx="378941" cy="461693"/>
          </a:xfrm>
        </p:grpSpPr>
        <p:sp>
          <p:nvSpPr>
            <p:cNvPr id="2" name="Rectangle 1"/>
            <p:cNvSpPr/>
            <p:nvPr/>
          </p:nvSpPr>
          <p:spPr>
            <a:xfrm>
              <a:off x="1812324" y="856735"/>
              <a:ext cx="378941" cy="13180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191593">
              <a:off x="1841562" y="526848"/>
              <a:ext cx="334286" cy="329887"/>
            </a:xfrm>
            <a:prstGeom prst="rect">
              <a:avLst/>
            </a:prstGeom>
          </p:spPr>
        </p:pic>
      </p:grpSp>
      <p:grpSp>
        <p:nvGrpSpPr>
          <p:cNvPr id="47" name="Group 46"/>
          <p:cNvGrpSpPr/>
          <p:nvPr/>
        </p:nvGrpSpPr>
        <p:grpSpPr>
          <a:xfrm>
            <a:off x="2154194" y="3578967"/>
            <a:ext cx="378941" cy="461693"/>
            <a:chOff x="2154194" y="3578967"/>
            <a:chExt cx="378941" cy="461693"/>
          </a:xfrm>
        </p:grpSpPr>
        <p:sp>
          <p:nvSpPr>
            <p:cNvPr id="7" name="Rectangle 6"/>
            <p:cNvSpPr/>
            <p:nvPr/>
          </p:nvSpPr>
          <p:spPr>
            <a:xfrm>
              <a:off x="2154194" y="3908854"/>
              <a:ext cx="378941" cy="13180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19617495">
              <a:off x="2191265" y="3578967"/>
              <a:ext cx="334286" cy="329887"/>
            </a:xfrm>
            <a:prstGeom prst="rect">
              <a:avLst/>
            </a:prstGeom>
          </p:spPr>
        </p:pic>
      </p:grpSp>
      <p:grpSp>
        <p:nvGrpSpPr>
          <p:cNvPr id="51" name="Group 50"/>
          <p:cNvGrpSpPr/>
          <p:nvPr/>
        </p:nvGrpSpPr>
        <p:grpSpPr>
          <a:xfrm>
            <a:off x="7821828" y="3842578"/>
            <a:ext cx="378941" cy="461693"/>
            <a:chOff x="7821828" y="3842578"/>
            <a:chExt cx="378941" cy="461693"/>
          </a:xfrm>
        </p:grpSpPr>
        <p:sp>
          <p:nvSpPr>
            <p:cNvPr id="11" name="Rectangle 10"/>
            <p:cNvSpPr/>
            <p:nvPr/>
          </p:nvSpPr>
          <p:spPr>
            <a:xfrm>
              <a:off x="7821828" y="4172465"/>
              <a:ext cx="378941" cy="13180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12923311">
              <a:off x="7844155" y="3842578"/>
              <a:ext cx="334286" cy="329887"/>
            </a:xfrm>
            <a:prstGeom prst="rect">
              <a:avLst/>
            </a:prstGeom>
          </p:spPr>
        </p:pic>
      </p:grpSp>
      <p:grpSp>
        <p:nvGrpSpPr>
          <p:cNvPr id="50" name="Group 49"/>
          <p:cNvGrpSpPr/>
          <p:nvPr/>
        </p:nvGrpSpPr>
        <p:grpSpPr>
          <a:xfrm>
            <a:off x="6641609" y="138909"/>
            <a:ext cx="378941" cy="455719"/>
            <a:chOff x="6641609" y="138909"/>
            <a:chExt cx="378941" cy="455719"/>
          </a:xfrm>
        </p:grpSpPr>
        <p:sp>
          <p:nvSpPr>
            <p:cNvPr id="8" name="Rectangle 7"/>
            <p:cNvSpPr/>
            <p:nvPr/>
          </p:nvSpPr>
          <p:spPr>
            <a:xfrm>
              <a:off x="6641609" y="462822"/>
              <a:ext cx="378941" cy="13180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10384603">
              <a:off x="6663937" y="138909"/>
              <a:ext cx="334286" cy="329887"/>
            </a:xfrm>
            <a:prstGeom prst="rect">
              <a:avLst/>
            </a:prstGeom>
          </p:spPr>
        </p:pic>
      </p:grpSp>
      <p:grpSp>
        <p:nvGrpSpPr>
          <p:cNvPr id="46" name="Group 45"/>
          <p:cNvGrpSpPr/>
          <p:nvPr/>
        </p:nvGrpSpPr>
        <p:grpSpPr>
          <a:xfrm>
            <a:off x="733167" y="1857258"/>
            <a:ext cx="378941" cy="461693"/>
            <a:chOff x="733167" y="1857258"/>
            <a:chExt cx="378941" cy="461693"/>
          </a:xfrm>
        </p:grpSpPr>
        <p:sp>
          <p:nvSpPr>
            <p:cNvPr id="6" name="Rectangle 5"/>
            <p:cNvSpPr/>
            <p:nvPr/>
          </p:nvSpPr>
          <p:spPr>
            <a:xfrm>
              <a:off x="733167" y="2187145"/>
              <a:ext cx="378941" cy="13180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20207199">
              <a:off x="755494" y="1857258"/>
              <a:ext cx="334286" cy="329887"/>
            </a:xfrm>
            <a:prstGeom prst="rect">
              <a:avLst/>
            </a:prstGeom>
          </p:spPr>
        </p:pic>
      </p:grpSp>
      <p:pic>
        <p:nvPicPr>
          <p:cNvPr id="24" name="Picture 23"/>
          <p:cNvPicPr>
            <a:picLocks noChangeAspect="1"/>
          </p:cNvPicPr>
          <p:nvPr/>
        </p:nvPicPr>
        <p:blipFill>
          <a:blip r:embed="rId6"/>
          <a:stretch>
            <a:fillRect/>
          </a:stretch>
        </p:blipFill>
        <p:spPr>
          <a:xfrm>
            <a:off x="3576066" y="599942"/>
            <a:ext cx="1932791" cy="3572523"/>
          </a:xfrm>
          <a:prstGeom prst="rect">
            <a:avLst/>
          </a:prstGeom>
        </p:spPr>
      </p:pic>
      <p:sp>
        <p:nvSpPr>
          <p:cNvPr id="52" name="TextBox 51"/>
          <p:cNvSpPr txBox="1"/>
          <p:nvPr/>
        </p:nvSpPr>
        <p:spPr>
          <a:xfrm>
            <a:off x="3253053" y="4261070"/>
            <a:ext cx="2468946" cy="769441"/>
          </a:xfrm>
          <a:prstGeom prst="rect">
            <a:avLst/>
          </a:prstGeom>
          <a:noFill/>
        </p:spPr>
        <p:txBody>
          <a:bodyPr wrap="none" rtlCol="0">
            <a:spAutoFit/>
          </a:bodyPr>
          <a:lstStyle/>
          <a:p>
            <a:r>
              <a:rPr lang="en-US" sz="4400" dirty="0" smtClean="0">
                <a:solidFill>
                  <a:srgbClr val="003876"/>
                </a:solidFill>
                <a:latin typeface="Oswald Regular" panose="020B0604020202020204" charset="0"/>
              </a:rPr>
              <a:t>Multi-Pass</a:t>
            </a:r>
          </a:p>
        </p:txBody>
      </p:sp>
    </p:spTree>
    <p:extLst>
      <p:ext uri="{BB962C8B-B14F-4D97-AF65-F5344CB8AC3E}">
        <p14:creationId xmlns:p14="http://schemas.microsoft.com/office/powerpoint/2010/main" xmlns="" val="4083401518"/>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90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par>
                          <p:cTn id="8" fill="hold">
                            <p:stCondLst>
                              <p:cond delay="1400"/>
                            </p:stCondLst>
                            <p:childTnLst>
                              <p:par>
                                <p:cTn id="9" presetID="10" presetClass="exit" presetSubtype="0" fill="hold" nodeType="afterEffect">
                                  <p:stCondLst>
                                    <p:cond delay="0"/>
                                  </p:stCondLst>
                                  <p:childTnLst>
                                    <p:animEffect transition="out" filter="fade">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par>
                                <p:cTn id="12" presetID="22" presetClass="entr" presetSubtype="2"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right)">
                                      <p:cBhvr>
                                        <p:cTn id="14" dur="500"/>
                                        <p:tgtEl>
                                          <p:spTgt spid="28"/>
                                        </p:tgtEl>
                                      </p:cBhvr>
                                    </p:animEffect>
                                  </p:childTnLst>
                                </p:cTn>
                              </p:par>
                            </p:childTnLst>
                          </p:cTn>
                        </p:par>
                        <p:par>
                          <p:cTn id="15" fill="hold">
                            <p:stCondLst>
                              <p:cond delay="1900"/>
                            </p:stCondLst>
                            <p:childTnLst>
                              <p:par>
                                <p:cTn id="16" presetID="10" presetClass="exit" presetSubtype="0" fill="hold" nodeType="afterEffect">
                                  <p:stCondLst>
                                    <p:cond delay="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par>
                                <p:cTn id="19" presetID="22" presetClass="entr" presetSubtype="2"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right)">
                                      <p:cBhvr>
                                        <p:cTn id="21" dur="500"/>
                                        <p:tgtEl>
                                          <p:spTgt spid="31"/>
                                        </p:tgtEl>
                                      </p:cBhvr>
                                    </p:animEffect>
                                  </p:childTnLst>
                                </p:cTn>
                              </p:par>
                            </p:childTnLst>
                          </p:cTn>
                        </p:par>
                        <p:par>
                          <p:cTn id="22" fill="hold">
                            <p:stCondLst>
                              <p:cond delay="2400"/>
                            </p:stCondLst>
                            <p:childTnLst>
                              <p:par>
                                <p:cTn id="23" presetID="10" presetClass="exit" presetSubtype="0" fill="hold" nodeType="after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par>
                          <p:cTn id="29" fill="hold">
                            <p:stCondLst>
                              <p:cond delay="2900"/>
                            </p:stCondLst>
                            <p:childTnLst>
                              <p:par>
                                <p:cTn id="30" presetID="10" presetClass="exit" presetSubtype="0" fill="hold" nodeType="after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par>
                          <p:cTn id="36" fill="hold">
                            <p:stCondLst>
                              <p:cond delay="3400"/>
                            </p:stCondLst>
                            <p:childTnLst>
                              <p:par>
                                <p:cTn id="37" presetID="10" presetClass="exit" presetSubtype="0" fill="hold" nodeType="after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par>
                                <p:cTn id="40" presetID="22" presetClass="entr" presetSubtype="8"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par>
                          <p:cTn id="43" fill="hold">
                            <p:stCondLst>
                              <p:cond delay="3900"/>
                            </p:stCondLst>
                            <p:childTnLst>
                              <p:par>
                                <p:cTn id="44" presetID="10" presetClass="exit" presetSubtype="0" fill="hold" nodeType="afterEffect">
                                  <p:stCondLst>
                                    <p:cond delay="0"/>
                                  </p:stCondLst>
                                  <p:childTnLst>
                                    <p:animEffect transition="out" filter="fade">
                                      <p:cBhvr>
                                        <p:cTn id="45" dur="500"/>
                                        <p:tgtEl>
                                          <p:spTgt spid="41"/>
                                        </p:tgtEl>
                                      </p:cBhvr>
                                    </p:animEffect>
                                    <p:set>
                                      <p:cBhvr>
                                        <p:cTn id="46"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457730" y="87308"/>
            <a:ext cx="228620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Local Minimum</a:t>
            </a:r>
            <a:endParaRPr lang="en-US" sz="2800" dirty="0" smtClean="0">
              <a:solidFill>
                <a:srgbClr val="4D4D4D">
                  <a:lumMod val="50000"/>
                </a:srgbClr>
              </a:solidFill>
              <a:latin typeface="Oswald Regular" panose="020B0604020202020204" charset="0"/>
            </a:endParaRP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427162" y="2894435"/>
            <a:ext cx="2920980" cy="2710188"/>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7145732" y="1766339"/>
            <a:ext cx="2217612" cy="2674852"/>
          </a:xfrm>
          <a:prstGeom prst="rect">
            <a:avLst/>
          </a:prstGeom>
        </p:spPr>
      </p:pic>
      <p:pic>
        <p:nvPicPr>
          <p:cNvPr id="4" name="Picture 3"/>
          <p:cNvPicPr>
            <a:picLocks noChangeAspect="1"/>
          </p:cNvPicPr>
          <p:nvPr/>
        </p:nvPicPr>
        <p:blipFill>
          <a:blip r:embed="rId7"/>
          <a:stretch>
            <a:fillRect/>
          </a:stretch>
        </p:blipFill>
        <p:spPr>
          <a:xfrm>
            <a:off x="2902994" y="815788"/>
            <a:ext cx="3395674" cy="3928652"/>
          </a:xfrm>
          <a:prstGeom prst="rect">
            <a:avLst/>
          </a:prstGeom>
        </p:spPr>
      </p:pic>
      <p:sp>
        <p:nvSpPr>
          <p:cNvPr id="10" name="Flowchart: Process 9"/>
          <p:cNvSpPr/>
          <p:nvPr/>
        </p:nvSpPr>
        <p:spPr>
          <a:xfrm>
            <a:off x="2988161" y="4098175"/>
            <a:ext cx="1542275" cy="151354"/>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356217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8" presetClass="path" presetSubtype="0" accel="50000" decel="50000" fill="remove" nodeType="afterEffect">
                                  <p:stCondLst>
                                    <p:cond delay="0"/>
                                  </p:stCondLst>
                                  <p:childTnLst>
                                    <p:animMotion origin="layout" path="M 0.01197 -0.37191 L -0.04428 -0.36512 L 0.01076 -0.34166 L -0.04584 -0.33487 L 0.00885 -0.3108 L -0.04723 -0.30493 L 0.00746 -0.28086 L -0.04879 -0.27469 L 0.0059 -0.25061 L -0.05 -0.24382 L 0.00451 -0.22067 L -0.05174 -0.21388 L 0.00295 -0.19043 L -0.0533 -0.18364 L 0.00156 -0.15956 L -0.05469 -0.15339 L 4.72222E-6 -0.12933 " pathEditMode="relative" rAng="5700000" ptsTypes="AAAAAAAAAAAAAAAAA">
                                      <p:cBhvr>
                                        <p:cTn id="12" dur="5200" fill="hold"/>
                                        <p:tgtEl>
                                          <p:spTgt spid="3"/>
                                        </p:tgtEl>
                                        <p:attrNameLst>
                                          <p:attrName>ppt_x</p:attrName>
                                          <p:attrName>ppt_y</p:attrName>
                                        </p:attrNameLst>
                                      </p:cBhvr>
                                      <p:rCtr x="-3351" y="116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561925" y="71694"/>
            <a:ext cx="207781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Direct Search</a:t>
            </a:r>
            <a:endParaRPr lang="en-US" sz="2800" dirty="0" smtClean="0">
              <a:solidFill>
                <a:srgbClr val="4D4D4D">
                  <a:lumMod val="50000"/>
                </a:srgbClr>
              </a:solidFill>
              <a:latin typeface="Oswald Regular" panose="020B0604020202020204" charset="0"/>
            </a:endParaRPr>
          </a:p>
        </p:txBody>
      </p:sp>
      <p:pic>
        <p:nvPicPr>
          <p:cNvPr id="7" name="Picture 6"/>
          <p:cNvPicPr>
            <a:picLocks noChangeAspect="1"/>
          </p:cNvPicPr>
          <p:nvPr/>
        </p:nvPicPr>
        <p:blipFill rotWithShape="1">
          <a:blip r:embed="rId5">
            <a:clrChange>
              <a:clrFrom>
                <a:srgbClr val="F0F0F0"/>
              </a:clrFrom>
              <a:clrTo>
                <a:srgbClr val="F0F0F0">
                  <a:alpha val="0"/>
                </a:srgbClr>
              </a:clrTo>
            </a:clrChange>
          </a:blip>
          <a:srcRect l="1899" t="82755" r="47547" b="1754"/>
          <a:stretch/>
        </p:blipFill>
        <p:spPr>
          <a:xfrm>
            <a:off x="2934080" y="3961681"/>
            <a:ext cx="3333502" cy="1181819"/>
          </a:xfrm>
          <a:prstGeom prst="rect">
            <a:avLst/>
          </a:prstGeom>
        </p:spPr>
      </p:pic>
      <p:sp>
        <p:nvSpPr>
          <p:cNvPr id="6" name="Flowchart: Process 5"/>
          <p:cNvSpPr/>
          <p:nvPr/>
        </p:nvSpPr>
        <p:spPr>
          <a:xfrm>
            <a:off x="3068348" y="4443279"/>
            <a:ext cx="2882356" cy="218621"/>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rot="608269">
            <a:off x="763386" y="3177906"/>
            <a:ext cx="2706890" cy="1999784"/>
          </a:xfrm>
          <a:prstGeom prst="rect">
            <a:avLst/>
          </a:prstGeom>
        </p:spPr>
      </p:pic>
      <p:grpSp>
        <p:nvGrpSpPr>
          <p:cNvPr id="20" name="Group 19"/>
          <p:cNvGrpSpPr/>
          <p:nvPr/>
        </p:nvGrpSpPr>
        <p:grpSpPr>
          <a:xfrm>
            <a:off x="3346746" y="780487"/>
            <a:ext cx="2325560" cy="2465094"/>
            <a:chOff x="876760" y="780487"/>
            <a:chExt cx="2325560" cy="2465094"/>
          </a:xfrm>
        </p:grpSpPr>
        <p:sp>
          <p:nvSpPr>
            <p:cNvPr id="12" name="Rounded Rectangle 11"/>
            <p:cNvSpPr/>
            <p:nvPr/>
          </p:nvSpPr>
          <p:spPr>
            <a:xfrm>
              <a:off x="876760" y="780487"/>
              <a:ext cx="2325560" cy="1602311"/>
            </a:xfrm>
            <a:prstGeom prst="roundRect">
              <a:avLst/>
            </a:prstGeom>
            <a:blipFill>
              <a:blip r:embed="rId7">
                <a:extLst>
                  <a:ext uri="{28A0092B-C50C-407E-A947-70E740481C1C}">
                    <a14:useLocalDpi xmlns:a14="http://schemas.microsoft.com/office/drawing/2010/main" xmlns="" val="0"/>
                  </a:ext>
                </a:extLst>
              </a:blip>
              <a:srcRect/>
              <a:stretch>
                <a:fillRect/>
              </a:stretch>
            </a:blipFill>
            <a:ln>
              <a:solidFill>
                <a:srgbClr val="003876"/>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Freeform 13"/>
            <p:cNvSpPr/>
            <p:nvPr/>
          </p:nvSpPr>
          <p:spPr>
            <a:xfrm>
              <a:off x="876760" y="2382798"/>
              <a:ext cx="2325560" cy="862783"/>
            </a:xfrm>
            <a:custGeom>
              <a:avLst/>
              <a:gdLst>
                <a:gd name="connsiteX0" fmla="*/ 0 w 2325560"/>
                <a:gd name="connsiteY0" fmla="*/ 0 h 862783"/>
                <a:gd name="connsiteX1" fmla="*/ 2325560 w 2325560"/>
                <a:gd name="connsiteY1" fmla="*/ 0 h 862783"/>
                <a:gd name="connsiteX2" fmla="*/ 2325560 w 2325560"/>
                <a:gd name="connsiteY2" fmla="*/ 862783 h 862783"/>
                <a:gd name="connsiteX3" fmla="*/ 0 w 2325560"/>
                <a:gd name="connsiteY3" fmla="*/ 862783 h 862783"/>
                <a:gd name="connsiteX4" fmla="*/ 0 w 2325560"/>
                <a:gd name="connsiteY4" fmla="*/ 0 h 86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560" h="862783">
                  <a:moveTo>
                    <a:pt x="0" y="0"/>
                  </a:moveTo>
                  <a:lnTo>
                    <a:pt x="2325560" y="0"/>
                  </a:lnTo>
                  <a:lnTo>
                    <a:pt x="2325560" y="862783"/>
                  </a:lnTo>
                  <a:lnTo>
                    <a:pt x="0" y="8627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kern="1200" dirty="0" err="1" smtClean="0">
                  <a:solidFill>
                    <a:srgbClr val="003876"/>
                  </a:solidFill>
                  <a:latin typeface="Oswald Regular" panose="020B0604020202020204" charset="0"/>
                </a:rPr>
                <a:t>Tolerancing</a:t>
              </a:r>
              <a:r>
                <a:rPr lang="en-US" sz="2100" kern="1200" dirty="0" smtClean="0">
                  <a:solidFill>
                    <a:srgbClr val="003876"/>
                  </a:solidFill>
                  <a:latin typeface="Oswald Regular" panose="020B0604020202020204" charset="0"/>
                </a:rPr>
                <a:t> &amp;</a:t>
              </a:r>
            </a:p>
            <a:p>
              <a:pPr lvl="0" algn="ctr" defTabSz="933450">
                <a:lnSpc>
                  <a:spcPct val="90000"/>
                </a:lnSpc>
                <a:spcBef>
                  <a:spcPct val="0"/>
                </a:spcBef>
                <a:spcAft>
                  <a:spcPct val="35000"/>
                </a:spcAft>
              </a:pPr>
              <a:r>
                <a:rPr lang="en-US" sz="2100" kern="1200" dirty="0" smtClean="0">
                  <a:solidFill>
                    <a:srgbClr val="003876"/>
                  </a:solidFill>
                  <a:latin typeface="Oswald Regular" panose="020B0604020202020204" charset="0"/>
                </a:rPr>
                <a:t>Fit Constraints</a:t>
              </a:r>
              <a:endParaRPr lang="en-US" sz="2100" kern="1200" dirty="0">
                <a:solidFill>
                  <a:srgbClr val="003876"/>
                </a:solidFill>
                <a:latin typeface="Oswald Regular" panose="020B0604020202020204" charset="0"/>
              </a:endParaRPr>
            </a:p>
          </p:txBody>
        </p:sp>
      </p:grpSp>
      <p:grpSp>
        <p:nvGrpSpPr>
          <p:cNvPr id="21" name="Group 20"/>
          <p:cNvGrpSpPr/>
          <p:nvPr/>
        </p:nvGrpSpPr>
        <p:grpSpPr>
          <a:xfrm>
            <a:off x="585387" y="780487"/>
            <a:ext cx="2348693" cy="3316119"/>
            <a:chOff x="3438051" y="806747"/>
            <a:chExt cx="2348693" cy="3316119"/>
          </a:xfrm>
        </p:grpSpPr>
        <p:sp>
          <p:nvSpPr>
            <p:cNvPr id="16" name="Rounded Rectangle 15"/>
            <p:cNvSpPr/>
            <p:nvPr/>
          </p:nvSpPr>
          <p:spPr>
            <a:xfrm>
              <a:off x="3461184" y="806747"/>
              <a:ext cx="2325560" cy="1602311"/>
            </a:xfrm>
            <a:prstGeom prst="roundRect">
              <a:avLst/>
            </a:prstGeom>
            <a:blipFill>
              <a:blip r:embed="rId8">
                <a:extLst>
                  <a:ext uri="{28A0092B-C50C-407E-A947-70E740481C1C}">
                    <a14:useLocalDpi xmlns:a14="http://schemas.microsoft.com/office/drawing/2010/main" xmlns="" val="0"/>
                  </a:ext>
                </a:extLst>
              </a:blip>
              <a:srcRect/>
              <a:stretch>
                <a:fillRect t="-23000" b="-23000"/>
              </a:stretch>
            </a:blipFill>
            <a:ln>
              <a:solidFill>
                <a:srgbClr val="003876"/>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7" name="Freeform 16"/>
            <p:cNvSpPr/>
            <p:nvPr/>
          </p:nvSpPr>
          <p:spPr>
            <a:xfrm>
              <a:off x="3438051" y="2392969"/>
              <a:ext cx="2325560" cy="1729897"/>
            </a:xfrm>
            <a:custGeom>
              <a:avLst/>
              <a:gdLst>
                <a:gd name="connsiteX0" fmla="*/ 0 w 2325560"/>
                <a:gd name="connsiteY0" fmla="*/ 0 h 1729897"/>
                <a:gd name="connsiteX1" fmla="*/ 2325560 w 2325560"/>
                <a:gd name="connsiteY1" fmla="*/ 0 h 1729897"/>
                <a:gd name="connsiteX2" fmla="*/ 2325560 w 2325560"/>
                <a:gd name="connsiteY2" fmla="*/ 1729897 h 1729897"/>
                <a:gd name="connsiteX3" fmla="*/ 0 w 2325560"/>
                <a:gd name="connsiteY3" fmla="*/ 1729897 h 1729897"/>
                <a:gd name="connsiteX4" fmla="*/ 0 w 2325560"/>
                <a:gd name="connsiteY4" fmla="*/ 0 h 172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560" h="1729897">
                  <a:moveTo>
                    <a:pt x="0" y="0"/>
                  </a:moveTo>
                  <a:lnTo>
                    <a:pt x="2325560" y="0"/>
                  </a:lnTo>
                  <a:lnTo>
                    <a:pt x="2325560" y="1729897"/>
                  </a:lnTo>
                  <a:lnTo>
                    <a:pt x="0" y="17298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kern="1200" dirty="0" smtClean="0">
                  <a:solidFill>
                    <a:srgbClr val="003876"/>
                  </a:solidFill>
                  <a:latin typeface="Oswald Regular" panose="020B0604020202020204" charset="0"/>
                </a:rPr>
                <a:t>Hooke &amp; Jeeves</a:t>
              </a:r>
            </a:p>
            <a:p>
              <a:pPr lvl="0" algn="ctr" defTabSz="933450">
                <a:lnSpc>
                  <a:spcPct val="90000"/>
                </a:lnSpc>
                <a:spcBef>
                  <a:spcPct val="0"/>
                </a:spcBef>
                <a:spcAft>
                  <a:spcPct val="35000"/>
                </a:spcAft>
              </a:pPr>
              <a:r>
                <a:rPr lang="en-US" sz="2100" dirty="0" smtClean="0">
                  <a:solidFill>
                    <a:srgbClr val="003876"/>
                  </a:solidFill>
                  <a:latin typeface="Oswald Regular" panose="020B0604020202020204" charset="0"/>
                </a:rPr>
                <a:t>Step, Evaluate, Repeat</a:t>
              </a:r>
              <a:endParaRPr lang="en-US" sz="2100" kern="1200" dirty="0">
                <a:solidFill>
                  <a:srgbClr val="003876"/>
                </a:solidFill>
                <a:latin typeface="Oswald Regular" panose="020B0604020202020204" charset="0"/>
              </a:endParaRPr>
            </a:p>
          </p:txBody>
        </p:sp>
      </p:grpSp>
      <p:grpSp>
        <p:nvGrpSpPr>
          <p:cNvPr id="22" name="Group 21"/>
          <p:cNvGrpSpPr/>
          <p:nvPr/>
        </p:nvGrpSpPr>
        <p:grpSpPr>
          <a:xfrm>
            <a:off x="5993189" y="780487"/>
            <a:ext cx="2325560" cy="2465094"/>
            <a:chOff x="5993189" y="780487"/>
            <a:chExt cx="2325560" cy="2465094"/>
          </a:xfrm>
        </p:grpSpPr>
        <p:sp>
          <p:nvSpPr>
            <p:cNvPr id="18" name="Rounded Rectangle 17"/>
            <p:cNvSpPr/>
            <p:nvPr/>
          </p:nvSpPr>
          <p:spPr>
            <a:xfrm>
              <a:off x="5993189" y="780487"/>
              <a:ext cx="2325560" cy="1602311"/>
            </a:xfrm>
            <a:prstGeom prst="roundRect">
              <a:avLst/>
            </a:prstGeom>
            <a:blipFill>
              <a:blip r:embed="rId9">
                <a:extLst>
                  <a:ext uri="{28A0092B-C50C-407E-A947-70E740481C1C}">
                    <a14:useLocalDpi xmlns:a14="http://schemas.microsoft.com/office/drawing/2010/main" xmlns="" val="0"/>
                  </a:ext>
                </a:extLst>
              </a:blip>
              <a:srcRect/>
              <a:stretch>
                <a:fillRect t="-24000" b="-24000"/>
              </a:stretch>
            </a:blipFill>
            <a:ln>
              <a:solidFill>
                <a:srgbClr val="003876"/>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9" name="Freeform 18"/>
            <p:cNvSpPr/>
            <p:nvPr/>
          </p:nvSpPr>
          <p:spPr>
            <a:xfrm>
              <a:off x="5993189" y="2382798"/>
              <a:ext cx="2325560" cy="862783"/>
            </a:xfrm>
            <a:custGeom>
              <a:avLst/>
              <a:gdLst>
                <a:gd name="connsiteX0" fmla="*/ 0 w 2325560"/>
                <a:gd name="connsiteY0" fmla="*/ 0 h 862783"/>
                <a:gd name="connsiteX1" fmla="*/ 2325560 w 2325560"/>
                <a:gd name="connsiteY1" fmla="*/ 0 h 862783"/>
                <a:gd name="connsiteX2" fmla="*/ 2325560 w 2325560"/>
                <a:gd name="connsiteY2" fmla="*/ 862783 h 862783"/>
                <a:gd name="connsiteX3" fmla="*/ 0 w 2325560"/>
                <a:gd name="connsiteY3" fmla="*/ 862783 h 862783"/>
                <a:gd name="connsiteX4" fmla="*/ 0 w 2325560"/>
                <a:gd name="connsiteY4" fmla="*/ 0 h 86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560" h="862783">
                  <a:moveTo>
                    <a:pt x="0" y="0"/>
                  </a:moveTo>
                  <a:lnTo>
                    <a:pt x="2325560" y="0"/>
                  </a:lnTo>
                  <a:lnTo>
                    <a:pt x="2325560" y="862783"/>
                  </a:lnTo>
                  <a:lnTo>
                    <a:pt x="0" y="8627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kern="1200" dirty="0" smtClean="0">
                  <a:solidFill>
                    <a:srgbClr val="003876"/>
                  </a:solidFill>
                  <a:latin typeface="Oswald Regular" panose="020B0604020202020204" charset="0"/>
                </a:rPr>
                <a:t>Can deal with large point sets</a:t>
              </a:r>
              <a:endParaRPr lang="en-US" sz="2100" kern="1200" dirty="0">
                <a:solidFill>
                  <a:srgbClr val="003876"/>
                </a:solidFill>
                <a:latin typeface="Oswald Regular" panose="020B0604020202020204" charset="0"/>
              </a:endParaRPr>
            </a:p>
          </p:txBody>
        </p:sp>
      </p:grpSp>
    </p:spTree>
    <p:extLst>
      <p:ext uri="{BB962C8B-B14F-4D97-AF65-F5344CB8AC3E}">
        <p14:creationId xmlns:p14="http://schemas.microsoft.com/office/powerpoint/2010/main" xmlns="" val="6037789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style.rotation</p:attrName>
                                        </p:attrNameLst>
                                      </p:cBhvr>
                                      <p:tavLst>
                                        <p:tav tm="0">
                                          <p:val>
                                            <p:fltVal val="90"/>
                                          </p:val>
                                        </p:tav>
                                        <p:tav tm="100000">
                                          <p:val>
                                            <p:fltVal val="0"/>
                                          </p:val>
                                        </p:tav>
                                      </p:tavLst>
                                    </p:anim>
                                    <p:animEffect transition="in" filter="fad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fltVal val="0"/>
                                          </p:val>
                                        </p:tav>
                                        <p:tav tm="100000">
                                          <p:val>
                                            <p:strVal val="#ppt_w"/>
                                          </p:val>
                                        </p:tav>
                                      </p:tavLst>
                                    </p:anim>
                                    <p:anim calcmode="lin" valueType="num">
                                      <p:cBhvr>
                                        <p:cTn id="31" dur="1000" fill="hold"/>
                                        <p:tgtEl>
                                          <p:spTgt spid="22"/>
                                        </p:tgtEl>
                                        <p:attrNameLst>
                                          <p:attrName>ppt_h</p:attrName>
                                        </p:attrNameLst>
                                      </p:cBhvr>
                                      <p:tavLst>
                                        <p:tav tm="0">
                                          <p:val>
                                            <p:fltVal val="0"/>
                                          </p:val>
                                        </p:tav>
                                        <p:tav tm="100000">
                                          <p:val>
                                            <p:strVal val="#ppt_h"/>
                                          </p:val>
                                        </p:tav>
                                      </p:tavLst>
                                    </p:anim>
                                    <p:anim calcmode="lin" valueType="num">
                                      <p:cBhvr>
                                        <p:cTn id="32" dur="1000" fill="hold"/>
                                        <p:tgtEl>
                                          <p:spTgt spid="22"/>
                                        </p:tgtEl>
                                        <p:attrNameLst>
                                          <p:attrName>style.rotation</p:attrName>
                                        </p:attrNameLst>
                                      </p:cBhvr>
                                      <p:tavLst>
                                        <p:tav tm="0">
                                          <p:val>
                                            <p:fltVal val="90"/>
                                          </p:val>
                                        </p:tav>
                                        <p:tav tm="100000">
                                          <p:val>
                                            <p:fltVal val="0"/>
                                          </p:val>
                                        </p:tav>
                                      </p:tavLst>
                                    </p:anim>
                                    <p:animEffect transition="in" filter="fade">
                                      <p:cBhvr>
                                        <p:cTn id="3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844856" y="42242"/>
            <a:ext cx="1511952"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Step Size</a:t>
            </a:r>
            <a:endParaRPr lang="en-US" sz="2800" dirty="0" smtClean="0">
              <a:solidFill>
                <a:srgbClr val="4D4D4D">
                  <a:lumMod val="50000"/>
                </a:srgbClr>
              </a:solidFill>
              <a:latin typeface="Oswald Regular" panose="020B0604020202020204" charset="0"/>
            </a:endParaRP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83161" y="1097456"/>
            <a:ext cx="3784475" cy="36241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5935" y="881149"/>
            <a:ext cx="4153680" cy="3940233"/>
          </a:xfrm>
          <a:prstGeom prst="rect">
            <a:avLst/>
          </a:prstGeom>
        </p:spPr>
      </p:pic>
      <p:pic>
        <p:nvPicPr>
          <p:cNvPr id="11" name="Picture 10"/>
          <p:cNvPicPr>
            <a:picLocks noChangeAspect="1"/>
          </p:cNvPicPr>
          <p:nvPr/>
        </p:nvPicPr>
        <p:blipFill>
          <a:blip r:embed="rId7"/>
          <a:stretch>
            <a:fillRect/>
          </a:stretch>
        </p:blipFill>
        <p:spPr>
          <a:xfrm>
            <a:off x="5356808" y="491095"/>
            <a:ext cx="3615705" cy="4578038"/>
          </a:xfrm>
          <a:prstGeom prst="rect">
            <a:avLst/>
          </a:prstGeom>
        </p:spPr>
      </p:pic>
      <p:sp>
        <p:nvSpPr>
          <p:cNvPr id="12" name="Right Arrow 11"/>
          <p:cNvSpPr/>
          <p:nvPr/>
        </p:nvSpPr>
        <p:spPr>
          <a:xfrm>
            <a:off x="4189615" y="2227811"/>
            <a:ext cx="1255221" cy="12136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5444836" y="1903615"/>
            <a:ext cx="3399906" cy="1853738"/>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8727143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5" name="Picture 4"/>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xmlns="" val="0"/>
              </a:ext>
            </a:extLst>
          </a:blip>
          <a:stretch>
            <a:fillRect/>
          </a:stretch>
        </p:blipFill>
        <p:spPr>
          <a:xfrm>
            <a:off x="2398221" y="832711"/>
            <a:ext cx="4950229" cy="3484199"/>
          </a:xfrm>
          <a:prstGeom prst="rect">
            <a:avLst/>
          </a:prstGeom>
        </p:spPr>
      </p:pic>
    </p:spTree>
    <p:extLst>
      <p:ext uri="{BB962C8B-B14F-4D97-AF65-F5344CB8AC3E}">
        <p14:creationId xmlns:p14="http://schemas.microsoft.com/office/powerpoint/2010/main" xmlns="" val="4209618915"/>
      </p:ext>
    </p:extLst>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8" name="TextBox 7"/>
          <p:cNvSpPr txBox="1"/>
          <p:nvPr/>
        </p:nvSpPr>
        <p:spPr>
          <a:xfrm>
            <a:off x="3102665" y="79657"/>
            <a:ext cx="299633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Instrument Network</a:t>
            </a:r>
            <a:endParaRPr lang="en-US" sz="2800" dirty="0" smtClean="0">
              <a:solidFill>
                <a:srgbClr val="4D4D4D">
                  <a:lumMod val="50000"/>
                </a:srgbClr>
              </a:solidFill>
              <a:latin typeface="Oswald Regular" panose="020B060402020202020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61864" y="602877"/>
            <a:ext cx="8299998" cy="450060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07076" y="531183"/>
            <a:ext cx="8412479" cy="457229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501" y="980251"/>
            <a:ext cx="8890724" cy="4012324"/>
          </a:xfrm>
          <a:prstGeom prst="rect">
            <a:avLst/>
          </a:prstGeom>
        </p:spPr>
      </p:pic>
    </p:spTree>
    <p:extLst>
      <p:ext uri="{BB962C8B-B14F-4D97-AF65-F5344CB8AC3E}">
        <p14:creationId xmlns:p14="http://schemas.microsoft.com/office/powerpoint/2010/main" xmlns="" val="15316134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802102" y="91456"/>
            <a:ext cx="3597460"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Prevents Stack- Up Error</a:t>
            </a:r>
            <a:endParaRPr lang="en-US" sz="2800" dirty="0" smtClean="0">
              <a:solidFill>
                <a:srgbClr val="4D4D4D">
                  <a:lumMod val="50000"/>
                </a:srgbClr>
              </a:solidFill>
              <a:latin typeface="Oswald Regular" panose="020B0604020202020204" charset="0"/>
            </a:endParaRPr>
          </a:p>
        </p:txBody>
      </p:sp>
      <p:pic>
        <p:nvPicPr>
          <p:cNvPr id="6" name="Picture 5"/>
          <p:cNvPicPr>
            <a:picLocks noChangeAspect="1"/>
          </p:cNvPicPr>
          <p:nvPr/>
        </p:nvPicPr>
        <p:blipFill>
          <a:blip r:embed="rId5">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323676" y="811977"/>
            <a:ext cx="8753476" cy="3069552"/>
          </a:xfrm>
          <a:prstGeom prst="rect">
            <a:avLst/>
          </a:prstGeom>
        </p:spPr>
      </p:pic>
      <p:sp>
        <p:nvSpPr>
          <p:cNvPr id="7" name="Rectangle 6"/>
          <p:cNvSpPr/>
          <p:nvPr/>
        </p:nvSpPr>
        <p:spPr>
          <a:xfrm>
            <a:off x="2363165" y="3839104"/>
            <a:ext cx="16002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rgbClr val="003876"/>
                </a:solidFill>
                <a:latin typeface="Oswald Regular" panose="020B0604020202020204" charset="0"/>
              </a:rPr>
              <a:t>True</a:t>
            </a:r>
          </a:p>
          <a:p>
            <a:pPr algn="ctr"/>
            <a:r>
              <a:rPr lang="en-US" sz="2000" dirty="0" smtClean="0">
                <a:solidFill>
                  <a:srgbClr val="003876"/>
                </a:solidFill>
                <a:latin typeface="Oswald Regular" panose="020B0604020202020204" charset="0"/>
              </a:rPr>
              <a:t>location</a:t>
            </a:r>
          </a:p>
        </p:txBody>
      </p:sp>
      <p:cxnSp>
        <p:nvCxnSpPr>
          <p:cNvPr id="8" name="Straight Arrow Connector 7"/>
          <p:cNvCxnSpPr/>
          <p:nvPr/>
        </p:nvCxnSpPr>
        <p:spPr>
          <a:xfrm flipV="1">
            <a:off x="3506165" y="3803848"/>
            <a:ext cx="949124" cy="389199"/>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01765" y="4019957"/>
            <a:ext cx="16002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rgbClr val="003876"/>
                </a:solidFill>
                <a:latin typeface="Oswald Regular" panose="020B0604020202020204" charset="0"/>
              </a:rPr>
              <a:t>True</a:t>
            </a:r>
          </a:p>
          <a:p>
            <a:pPr algn="ctr"/>
            <a:r>
              <a:rPr lang="en-US" sz="2000" dirty="0" smtClean="0">
                <a:solidFill>
                  <a:srgbClr val="003876"/>
                </a:solidFill>
                <a:latin typeface="Oswald Regular" panose="020B0604020202020204" charset="0"/>
              </a:rPr>
              <a:t>location</a:t>
            </a:r>
          </a:p>
        </p:txBody>
      </p:sp>
      <p:cxnSp>
        <p:nvCxnSpPr>
          <p:cNvPr id="11" name="Straight Arrow Connector 10"/>
          <p:cNvCxnSpPr/>
          <p:nvPr/>
        </p:nvCxnSpPr>
        <p:spPr>
          <a:xfrm flipV="1">
            <a:off x="7544765" y="3641803"/>
            <a:ext cx="683871" cy="732098"/>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39365" y="2933917"/>
            <a:ext cx="16002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rgbClr val="003876"/>
                </a:solidFill>
                <a:latin typeface="Oswald Regular" panose="020B0604020202020204" charset="0"/>
              </a:rPr>
              <a:t>Fit</a:t>
            </a:r>
          </a:p>
          <a:p>
            <a:pPr algn="ctr"/>
            <a:r>
              <a:rPr lang="en-US" sz="2000" dirty="0" smtClean="0">
                <a:solidFill>
                  <a:srgbClr val="003876"/>
                </a:solidFill>
                <a:latin typeface="Oswald Regular" panose="020B0604020202020204" charset="0"/>
              </a:rPr>
              <a:t>location</a:t>
            </a:r>
          </a:p>
        </p:txBody>
      </p:sp>
      <p:sp>
        <p:nvSpPr>
          <p:cNvPr id="14" name="Rectangle 13"/>
          <p:cNvSpPr/>
          <p:nvPr/>
        </p:nvSpPr>
        <p:spPr>
          <a:xfrm>
            <a:off x="6228145" y="2933917"/>
            <a:ext cx="16002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rgbClr val="003876"/>
                </a:solidFill>
                <a:latin typeface="Oswald Regular" panose="020B0604020202020204" charset="0"/>
              </a:rPr>
              <a:t>Fit</a:t>
            </a:r>
          </a:p>
          <a:p>
            <a:pPr algn="ctr"/>
            <a:r>
              <a:rPr lang="en-US" sz="2000" dirty="0" smtClean="0">
                <a:solidFill>
                  <a:srgbClr val="003876"/>
                </a:solidFill>
                <a:latin typeface="Oswald Regular" panose="020B0604020202020204" charset="0"/>
              </a:rPr>
              <a:t>location</a:t>
            </a:r>
          </a:p>
        </p:txBody>
      </p:sp>
      <p:cxnSp>
        <p:nvCxnSpPr>
          <p:cNvPr id="16" name="Straight Arrow Connector 15"/>
          <p:cNvCxnSpPr/>
          <p:nvPr/>
        </p:nvCxnSpPr>
        <p:spPr>
          <a:xfrm>
            <a:off x="3425142" y="3225114"/>
            <a:ext cx="974203" cy="256572"/>
          </a:xfrm>
          <a:prstGeom prst="straightConnector1">
            <a:avLst/>
          </a:prstGeom>
          <a:ln w="254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267937" y="3041849"/>
            <a:ext cx="858456" cy="194840"/>
          </a:xfrm>
          <a:prstGeom prst="straightConnector1">
            <a:avLst/>
          </a:prstGeom>
          <a:ln w="254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3040" y="3998447"/>
            <a:ext cx="508967" cy="369332"/>
          </a:xfrm>
          <a:prstGeom prst="rect">
            <a:avLst/>
          </a:prstGeom>
          <a:noFill/>
        </p:spPr>
        <p:txBody>
          <a:bodyPr wrap="square" rtlCol="0">
            <a:spAutoFit/>
          </a:bodyPr>
          <a:lstStyle/>
          <a:p>
            <a:r>
              <a:rPr lang="en-US" dirty="0" smtClean="0">
                <a:solidFill>
                  <a:srgbClr val="003876"/>
                </a:solidFill>
                <a:latin typeface="Oswald Regular" panose="020B0604020202020204" charset="0"/>
              </a:rPr>
              <a:t>A</a:t>
            </a:r>
            <a:endParaRPr lang="en-US" dirty="0">
              <a:solidFill>
                <a:srgbClr val="003876"/>
              </a:solidFill>
              <a:latin typeface="Oswald Regular" panose="020B0604020202020204" charset="0"/>
            </a:endParaRPr>
          </a:p>
        </p:txBody>
      </p:sp>
      <p:sp>
        <p:nvSpPr>
          <p:cNvPr id="18" name="TextBox 17"/>
          <p:cNvSpPr txBox="1"/>
          <p:nvPr/>
        </p:nvSpPr>
        <p:spPr>
          <a:xfrm>
            <a:off x="4555553" y="3943049"/>
            <a:ext cx="508967" cy="369332"/>
          </a:xfrm>
          <a:prstGeom prst="rect">
            <a:avLst/>
          </a:prstGeom>
          <a:noFill/>
        </p:spPr>
        <p:txBody>
          <a:bodyPr wrap="square" rtlCol="0">
            <a:spAutoFit/>
          </a:bodyPr>
          <a:lstStyle/>
          <a:p>
            <a:r>
              <a:rPr lang="en-US" dirty="0">
                <a:solidFill>
                  <a:srgbClr val="003876"/>
                </a:solidFill>
                <a:latin typeface="Oswald Regular" panose="020B0604020202020204" charset="0"/>
              </a:rPr>
              <a:t>B</a:t>
            </a:r>
          </a:p>
        </p:txBody>
      </p:sp>
      <p:sp>
        <p:nvSpPr>
          <p:cNvPr id="19" name="TextBox 18"/>
          <p:cNvSpPr txBox="1"/>
          <p:nvPr/>
        </p:nvSpPr>
        <p:spPr>
          <a:xfrm>
            <a:off x="8306097" y="3651927"/>
            <a:ext cx="508967" cy="369332"/>
          </a:xfrm>
          <a:prstGeom prst="rect">
            <a:avLst/>
          </a:prstGeom>
          <a:noFill/>
        </p:spPr>
        <p:txBody>
          <a:bodyPr wrap="square" rtlCol="0">
            <a:spAutoFit/>
          </a:bodyPr>
          <a:lstStyle/>
          <a:p>
            <a:r>
              <a:rPr lang="en-US" dirty="0">
                <a:solidFill>
                  <a:srgbClr val="003876"/>
                </a:solidFill>
                <a:latin typeface="Oswald Regular" panose="020B0604020202020204" charset="0"/>
              </a:rPr>
              <a:t>C</a:t>
            </a:r>
          </a:p>
        </p:txBody>
      </p:sp>
      <p:sp>
        <p:nvSpPr>
          <p:cNvPr id="20" name="TextBox 19"/>
          <p:cNvSpPr txBox="1"/>
          <p:nvPr/>
        </p:nvSpPr>
        <p:spPr>
          <a:xfrm>
            <a:off x="2748402" y="4743390"/>
            <a:ext cx="3704860" cy="400110"/>
          </a:xfrm>
          <a:prstGeom prst="rect">
            <a:avLst/>
          </a:prstGeom>
          <a:noFill/>
        </p:spPr>
        <p:txBody>
          <a:bodyPr wrap="none" rtlCol="0">
            <a:spAutoFit/>
          </a:bodyPr>
          <a:lstStyle/>
          <a:p>
            <a:r>
              <a:rPr lang="en-US" sz="2000" dirty="0" smtClean="0">
                <a:solidFill>
                  <a:schemeClr val="accent1"/>
                </a:solidFill>
                <a:latin typeface="Oswald Regular" panose="020B0604020202020204" charset="0"/>
              </a:rPr>
              <a:t>Stack-Up Error Caused by a Best-Fit</a:t>
            </a:r>
          </a:p>
        </p:txBody>
      </p:sp>
    </p:spTree>
    <p:extLst>
      <p:ext uri="{BB962C8B-B14F-4D97-AF65-F5344CB8AC3E}">
        <p14:creationId xmlns:p14="http://schemas.microsoft.com/office/powerpoint/2010/main" xmlns="" val="2978968802"/>
      </p:ext>
    </p:extLst>
  </p:cSld>
  <p:clrMapOvr>
    <a:masterClrMapping/>
  </p:clrMapOvr>
  <p:transition spd="slow">
    <p:cov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743724" y="4646726"/>
            <a:ext cx="399019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Closes Measurement Loops</a:t>
            </a:r>
            <a:endParaRPr lang="en-US" sz="2800" dirty="0" smtClean="0">
              <a:solidFill>
                <a:srgbClr val="4D4D4D">
                  <a:lumMod val="50000"/>
                </a:srgbClr>
              </a:solidFill>
              <a:latin typeface="Oswald Regular" panose="020B0604020202020204" charset="0"/>
            </a:endParaRPr>
          </a:p>
        </p:txBody>
      </p:sp>
      <p:pic>
        <p:nvPicPr>
          <p:cNvPr id="31" name="Picture 3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441081" y="295207"/>
            <a:ext cx="4261838" cy="4149091"/>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05609" y="3296884"/>
            <a:ext cx="377820" cy="360045"/>
          </a:xfrm>
          <a:prstGeom prst="rect">
            <a:avLst/>
          </a:prstGeom>
          <a:effectLst>
            <a:outerShdw blurRad="50800" dist="38100" dir="2700000" algn="tl" rotWithShape="0">
              <a:prstClr val="black">
                <a:alpha val="40000"/>
              </a:prstClr>
            </a:outerShdw>
          </a:effectLst>
        </p:spPr>
      </p:pic>
      <p:pic>
        <p:nvPicPr>
          <p:cNvPr id="33" name="Picture 3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30331" y="4037076"/>
            <a:ext cx="377820" cy="360045"/>
          </a:xfrm>
          <a:prstGeom prst="rect">
            <a:avLst/>
          </a:prstGeom>
          <a:effectLst>
            <a:outerShdw blurRad="50800" dist="38100" dir="2700000" algn="tl" rotWithShape="0">
              <a:prstClr val="black">
                <a:alpha val="40000"/>
              </a:prstClr>
            </a:outerShdw>
          </a:effectLst>
        </p:spPr>
      </p:pic>
      <p:pic>
        <p:nvPicPr>
          <p:cNvPr id="34" name="Picture 3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900195" y="3505227"/>
            <a:ext cx="377820" cy="360045"/>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48304" y="2032928"/>
            <a:ext cx="377820" cy="360045"/>
          </a:xfrm>
          <a:prstGeom prst="rect">
            <a:avLst/>
          </a:prstGeom>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13412" y="564100"/>
            <a:ext cx="377820" cy="360045"/>
          </a:xfrm>
          <a:prstGeom prst="rect">
            <a:avLst/>
          </a:prstGeom>
          <a:effectLst>
            <a:outerShdw blurRad="50800" dist="38100" dir="2700000" algn="tl" rotWithShape="0">
              <a:prstClr val="black">
                <a:alpha val="40000"/>
              </a:prstClr>
            </a:outerShdw>
          </a:effectLst>
        </p:spPr>
      </p:pic>
      <p:pic>
        <p:nvPicPr>
          <p:cNvPr id="37" name="Picture 3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40748" y="11012"/>
            <a:ext cx="377820" cy="360045"/>
          </a:xfrm>
          <a:prstGeom prst="rect">
            <a:avLst/>
          </a:prstGeom>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94660" y="527315"/>
            <a:ext cx="377820" cy="360045"/>
          </a:xfrm>
          <a:prstGeom prst="rect">
            <a:avLst/>
          </a:prstGeom>
          <a:effectLst>
            <a:outerShdw blurRad="50800" dist="38100" dir="2700000" algn="tl" rotWithShape="0">
              <a:prstClr val="black">
                <a:alpha val="40000"/>
              </a:prstClr>
            </a:outerShdw>
          </a:effectLst>
        </p:spPr>
      </p:pic>
      <p:pic>
        <p:nvPicPr>
          <p:cNvPr id="39" name="Picture 3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25377" y="1872533"/>
            <a:ext cx="222845" cy="402921"/>
          </a:xfrm>
          <a:prstGeom prst="rect">
            <a:avLst/>
          </a:prstGeom>
          <a:noFill/>
          <a:ln>
            <a:noFill/>
          </a:ln>
          <a:effectLst>
            <a:outerShdw blurRad="50800" dist="38100" dir="2700000" algn="tl" rotWithShape="0">
              <a:prstClr val="black">
                <a:alpha val="40000"/>
              </a:prstClr>
            </a:outerShdw>
          </a:effectLst>
        </p:spPr>
      </p:pic>
      <p:cxnSp>
        <p:nvCxnSpPr>
          <p:cNvPr id="40" name="Straight Arrow Connector 39"/>
          <p:cNvCxnSpPr/>
          <p:nvPr/>
        </p:nvCxnSpPr>
        <p:spPr>
          <a:xfrm>
            <a:off x="2519809" y="3006504"/>
            <a:ext cx="968801" cy="1354237"/>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644868" y="4423244"/>
            <a:ext cx="2031357" cy="0"/>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801232" y="3350271"/>
            <a:ext cx="833377" cy="1031305"/>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6657180" y="1568928"/>
            <a:ext cx="8681" cy="1647656"/>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667544" y="435187"/>
            <a:ext cx="987900" cy="1029569"/>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884464" y="339697"/>
            <a:ext cx="1699742" cy="64238"/>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707319" y="362266"/>
            <a:ext cx="1085126" cy="894146"/>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478141" y="1362319"/>
            <a:ext cx="199662" cy="1519178"/>
          </a:xfrm>
          <a:prstGeom prst="straightConnector1">
            <a:avLst/>
          </a:prstGeom>
          <a:ln w="38100">
            <a:solidFill>
              <a:srgbClr val="FF0000"/>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003288" y="2737122"/>
            <a:ext cx="602317" cy="369332"/>
          </a:xfrm>
          <a:prstGeom prst="rect">
            <a:avLst/>
          </a:prstGeom>
        </p:spPr>
        <p:txBody>
          <a:bodyPr wrap="square">
            <a:spAutoFit/>
          </a:bodyPr>
          <a:lstStyle/>
          <a:p>
            <a:pPr algn="ctr" defTabSz="822960"/>
            <a:r>
              <a:rPr lang="en-US" dirty="0">
                <a:solidFill>
                  <a:srgbClr val="003876"/>
                </a:solidFill>
              </a:rPr>
              <a:t>A</a:t>
            </a:r>
          </a:p>
        </p:txBody>
      </p:sp>
      <p:sp>
        <p:nvSpPr>
          <p:cNvPr id="49" name="Rectangle 48"/>
          <p:cNvSpPr/>
          <p:nvPr/>
        </p:nvSpPr>
        <p:spPr>
          <a:xfrm>
            <a:off x="2213512" y="995277"/>
            <a:ext cx="602317" cy="369332"/>
          </a:xfrm>
          <a:prstGeom prst="rect">
            <a:avLst/>
          </a:prstGeom>
        </p:spPr>
        <p:txBody>
          <a:bodyPr wrap="square">
            <a:spAutoFit/>
          </a:bodyPr>
          <a:lstStyle/>
          <a:p>
            <a:pPr algn="ctr" defTabSz="822960"/>
            <a:r>
              <a:rPr lang="en-US" dirty="0">
                <a:solidFill>
                  <a:srgbClr val="003876"/>
                </a:solidFill>
              </a:rPr>
              <a:t>H</a:t>
            </a:r>
          </a:p>
        </p:txBody>
      </p:sp>
      <p:sp>
        <p:nvSpPr>
          <p:cNvPr id="50" name="Rectangle 49"/>
          <p:cNvSpPr/>
          <p:nvPr/>
        </p:nvSpPr>
        <p:spPr>
          <a:xfrm>
            <a:off x="3204884" y="4434694"/>
            <a:ext cx="602317" cy="369332"/>
          </a:xfrm>
          <a:prstGeom prst="rect">
            <a:avLst/>
          </a:prstGeom>
        </p:spPr>
        <p:txBody>
          <a:bodyPr wrap="square">
            <a:spAutoFit/>
          </a:bodyPr>
          <a:lstStyle/>
          <a:p>
            <a:pPr algn="ctr" defTabSz="822960"/>
            <a:r>
              <a:rPr lang="en-US" dirty="0">
                <a:solidFill>
                  <a:srgbClr val="003876"/>
                </a:solidFill>
              </a:rPr>
              <a:t>B</a:t>
            </a:r>
          </a:p>
        </p:txBody>
      </p:sp>
      <p:sp>
        <p:nvSpPr>
          <p:cNvPr id="51" name="Rectangle 50"/>
          <p:cNvSpPr/>
          <p:nvPr/>
        </p:nvSpPr>
        <p:spPr>
          <a:xfrm>
            <a:off x="6521953" y="3149388"/>
            <a:ext cx="602317" cy="369332"/>
          </a:xfrm>
          <a:prstGeom prst="rect">
            <a:avLst/>
          </a:prstGeom>
        </p:spPr>
        <p:txBody>
          <a:bodyPr wrap="square">
            <a:spAutoFit/>
          </a:bodyPr>
          <a:lstStyle/>
          <a:p>
            <a:pPr algn="ctr" defTabSz="822960"/>
            <a:r>
              <a:rPr lang="en-US" dirty="0">
                <a:solidFill>
                  <a:srgbClr val="003876"/>
                </a:solidFill>
              </a:rPr>
              <a:t>D</a:t>
            </a:r>
          </a:p>
        </p:txBody>
      </p:sp>
      <p:sp>
        <p:nvSpPr>
          <p:cNvPr id="52" name="Rectangle 51"/>
          <p:cNvSpPr/>
          <p:nvPr/>
        </p:nvSpPr>
        <p:spPr>
          <a:xfrm>
            <a:off x="6499185" y="1284706"/>
            <a:ext cx="602317" cy="369332"/>
          </a:xfrm>
          <a:prstGeom prst="rect">
            <a:avLst/>
          </a:prstGeom>
        </p:spPr>
        <p:txBody>
          <a:bodyPr wrap="square">
            <a:spAutoFit/>
          </a:bodyPr>
          <a:lstStyle/>
          <a:p>
            <a:pPr algn="ctr" defTabSz="822960"/>
            <a:r>
              <a:rPr lang="en-US" dirty="0">
                <a:solidFill>
                  <a:srgbClr val="003876"/>
                </a:solidFill>
              </a:rPr>
              <a:t>E</a:t>
            </a:r>
          </a:p>
        </p:txBody>
      </p:sp>
      <p:sp>
        <p:nvSpPr>
          <p:cNvPr id="53" name="Rectangle 52"/>
          <p:cNvSpPr/>
          <p:nvPr/>
        </p:nvSpPr>
        <p:spPr>
          <a:xfrm>
            <a:off x="5475836" y="111550"/>
            <a:ext cx="602317" cy="369332"/>
          </a:xfrm>
          <a:prstGeom prst="rect">
            <a:avLst/>
          </a:prstGeom>
        </p:spPr>
        <p:txBody>
          <a:bodyPr wrap="square">
            <a:spAutoFit/>
          </a:bodyPr>
          <a:lstStyle/>
          <a:p>
            <a:pPr algn="ctr" defTabSz="822960"/>
            <a:r>
              <a:rPr lang="en-US" dirty="0">
                <a:solidFill>
                  <a:srgbClr val="003876"/>
                </a:solidFill>
              </a:rPr>
              <a:t>F</a:t>
            </a:r>
          </a:p>
        </p:txBody>
      </p:sp>
      <p:sp>
        <p:nvSpPr>
          <p:cNvPr id="54" name="Rectangle 53"/>
          <p:cNvSpPr/>
          <p:nvPr/>
        </p:nvSpPr>
        <p:spPr>
          <a:xfrm>
            <a:off x="3444480" y="-34290"/>
            <a:ext cx="602317" cy="369332"/>
          </a:xfrm>
          <a:prstGeom prst="rect">
            <a:avLst/>
          </a:prstGeom>
        </p:spPr>
        <p:txBody>
          <a:bodyPr wrap="square">
            <a:spAutoFit/>
          </a:bodyPr>
          <a:lstStyle/>
          <a:p>
            <a:pPr algn="ctr" defTabSz="822960"/>
            <a:r>
              <a:rPr lang="en-US" dirty="0">
                <a:solidFill>
                  <a:srgbClr val="003876"/>
                </a:solidFill>
              </a:rPr>
              <a:t>G</a:t>
            </a:r>
          </a:p>
        </p:txBody>
      </p:sp>
      <p:sp>
        <p:nvSpPr>
          <p:cNvPr id="55" name="Rectangle 54"/>
          <p:cNvSpPr/>
          <p:nvPr/>
        </p:nvSpPr>
        <p:spPr>
          <a:xfrm>
            <a:off x="5621678" y="4340939"/>
            <a:ext cx="602317" cy="369332"/>
          </a:xfrm>
          <a:prstGeom prst="rect">
            <a:avLst/>
          </a:prstGeom>
        </p:spPr>
        <p:txBody>
          <a:bodyPr wrap="square">
            <a:spAutoFit/>
          </a:bodyPr>
          <a:lstStyle/>
          <a:p>
            <a:pPr algn="ctr" defTabSz="822960"/>
            <a:r>
              <a:rPr lang="en-US" dirty="0">
                <a:solidFill>
                  <a:srgbClr val="003876"/>
                </a:solidFill>
              </a:rPr>
              <a:t>C</a:t>
            </a:r>
          </a:p>
        </p:txBody>
      </p:sp>
    </p:spTree>
    <p:extLst>
      <p:ext uri="{BB962C8B-B14F-4D97-AF65-F5344CB8AC3E}">
        <p14:creationId xmlns:p14="http://schemas.microsoft.com/office/powerpoint/2010/main" xmlns="" val="846851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childTnLst>
                                </p:cTn>
                              </p:par>
                              <p:par>
                                <p:cTn id="15" presetID="10"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childTnLst>
                                </p:cTn>
                              </p:par>
                              <p:par>
                                <p:cTn id="36" presetID="10"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1000"/>
                                        <p:tgtEl>
                                          <p:spTgt spid="45"/>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0"/>
                                        <p:tgtEl>
                                          <p:spTgt spid="38"/>
                                        </p:tgtEl>
                                      </p:cBhvr>
                                    </p:animEffect>
                                  </p:childTnLst>
                                </p:cTn>
                              </p:par>
                              <p:par>
                                <p:cTn id="50" presetID="10"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childTnLst>
                                </p:cTn>
                              </p:par>
                            </p:childTnLst>
                          </p:cTn>
                        </p:par>
                        <p:par>
                          <p:cTn id="53" fill="hold">
                            <p:stCondLst>
                              <p:cond delay="7000"/>
                            </p:stCondLst>
                            <p:childTnLst>
                              <p:par>
                                <p:cTn id="54" presetID="10" presetClass="entr" presetSubtype="0"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childTnLst>
                                </p:cTn>
                              </p:par>
                              <p:par>
                                <p:cTn id="57" presetID="10"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291820" y="42242"/>
            <a:ext cx="2618024"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Composite Group</a:t>
            </a:r>
            <a:endParaRPr lang="en-US" sz="2800" dirty="0" smtClean="0">
              <a:solidFill>
                <a:srgbClr val="4D4D4D">
                  <a:lumMod val="50000"/>
                </a:srgbClr>
              </a:solidFill>
              <a:latin typeface="Oswald Regular" panose="020B0604020202020204" charset="0"/>
            </a:endParaRP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727715" y="-207818"/>
            <a:ext cx="7565168" cy="5425954"/>
          </a:xfrm>
          <a:prstGeom prst="rect">
            <a:avLst/>
          </a:prstGeom>
        </p:spPr>
      </p:pic>
      <p:grpSp>
        <p:nvGrpSpPr>
          <p:cNvPr id="24" name="Group 23"/>
          <p:cNvGrpSpPr/>
          <p:nvPr/>
        </p:nvGrpSpPr>
        <p:grpSpPr>
          <a:xfrm>
            <a:off x="2727468" y="672876"/>
            <a:ext cx="6350630" cy="3759751"/>
            <a:chOff x="2727468" y="672876"/>
            <a:chExt cx="6350630" cy="3759751"/>
          </a:xfrm>
        </p:grpSpPr>
        <p:sp>
          <p:nvSpPr>
            <p:cNvPr id="3" name="Oval 2"/>
            <p:cNvSpPr/>
            <p:nvPr/>
          </p:nvSpPr>
          <p:spPr>
            <a:xfrm>
              <a:off x="2727468" y="4000365"/>
              <a:ext cx="423949" cy="432262"/>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a:stCxn id="3" idx="1"/>
            </p:cNvCxnSpPr>
            <p:nvPr/>
          </p:nvCxnSpPr>
          <p:spPr>
            <a:xfrm flipV="1">
              <a:off x="2789554" y="672876"/>
              <a:ext cx="3012875" cy="3390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3" idx="5"/>
            </p:cNvCxnSpPr>
            <p:nvPr/>
          </p:nvCxnSpPr>
          <p:spPr>
            <a:xfrm flipV="1">
              <a:off x="3089331" y="3841133"/>
              <a:ext cx="2713098" cy="528191"/>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6"/>
            <a:stretch>
              <a:fillRect/>
            </a:stretch>
          </p:blipFill>
          <p:spPr>
            <a:xfrm rot="5400000">
              <a:off x="5856137" y="619170"/>
              <a:ext cx="3168254" cy="3275668"/>
            </a:xfrm>
            <a:prstGeom prst="rect">
              <a:avLst/>
            </a:prstGeom>
            <a:ln w="38100">
              <a:solidFill>
                <a:schemeClr val="accent1"/>
              </a:solidFill>
            </a:ln>
          </p:spPr>
        </p:pic>
      </p:grpSp>
      <p:pic>
        <p:nvPicPr>
          <p:cNvPr id="26" name="Picture 25"/>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6837452" y="2536379"/>
            <a:ext cx="1590173" cy="600525"/>
          </a:xfrm>
          <a:prstGeom prst="rect">
            <a:avLst/>
          </a:prstGeom>
        </p:spPr>
      </p:pic>
      <p:sp>
        <p:nvSpPr>
          <p:cNvPr id="27" name="TextBox 26"/>
          <p:cNvSpPr txBox="1"/>
          <p:nvPr/>
        </p:nvSpPr>
        <p:spPr>
          <a:xfrm>
            <a:off x="2534138" y="4770799"/>
            <a:ext cx="3823483" cy="400110"/>
          </a:xfrm>
          <a:prstGeom prst="rect">
            <a:avLst/>
          </a:prstGeom>
          <a:noFill/>
        </p:spPr>
        <p:txBody>
          <a:bodyPr wrap="none" rtlCol="0">
            <a:spAutoFit/>
          </a:bodyPr>
          <a:lstStyle/>
          <a:p>
            <a:r>
              <a:rPr lang="en-US" sz="2000" dirty="0" smtClean="0">
                <a:solidFill>
                  <a:schemeClr val="accent1"/>
                </a:solidFill>
                <a:latin typeface="Oswald Regular" panose="020B0604020202020204" charset="0"/>
              </a:rPr>
              <a:t>Yields Most Likely Location of Target</a:t>
            </a:r>
          </a:p>
        </p:txBody>
      </p:sp>
    </p:spTree>
    <p:extLst>
      <p:ext uri="{BB962C8B-B14F-4D97-AF65-F5344CB8AC3E}">
        <p14:creationId xmlns:p14="http://schemas.microsoft.com/office/powerpoint/2010/main" xmlns="" val="4325887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ircle(in)">
                                      <p:cBhvr>
                                        <p:cTn id="1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clrChange>
              <a:clrFrom>
                <a:srgbClr val="FFFFFF"/>
              </a:clrFrom>
              <a:clrTo>
                <a:srgbClr val="FFFFFF">
                  <a:alpha val="0"/>
                </a:srgbClr>
              </a:clrTo>
            </a:clrChange>
          </a:blip>
          <a:stretch>
            <a:fillRect/>
          </a:stretch>
        </p:blipFill>
        <p:spPr>
          <a:xfrm>
            <a:off x="6009289" y="-161660"/>
            <a:ext cx="4273985" cy="3583103"/>
          </a:xfrm>
          <a:prstGeom prst="rect">
            <a:avLst/>
          </a:prstGeom>
        </p:spPr>
      </p:pic>
      <p:cxnSp>
        <p:nvCxnSpPr>
          <p:cNvPr id="12" name="Straight Connector 11"/>
          <p:cNvCxnSpPr/>
          <p:nvPr/>
        </p:nvCxnSpPr>
        <p:spPr>
          <a:xfrm>
            <a:off x="-99753" y="1729047"/>
            <a:ext cx="8254538" cy="0"/>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8" name="TextBox 7"/>
          <p:cNvSpPr txBox="1"/>
          <p:nvPr/>
        </p:nvSpPr>
        <p:spPr>
          <a:xfrm>
            <a:off x="1555346" y="38922"/>
            <a:ext cx="6096541"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Uses Measurement Uncertainty Weighting</a:t>
            </a:r>
            <a:endParaRPr lang="en-US" sz="2800" dirty="0" smtClean="0">
              <a:solidFill>
                <a:srgbClr val="4D4D4D">
                  <a:lumMod val="50000"/>
                </a:srgbClr>
              </a:solidFill>
              <a:latin typeface="Oswald Regular" panose="020B0604020202020204" charset="0"/>
            </a:endParaRPr>
          </a:p>
        </p:txBody>
      </p:sp>
      <p:pic>
        <p:nvPicPr>
          <p:cNvPr id="10" name="Picture 9"/>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xmlns="">
                  <a14:imgLayer r:embed="rId7">
                    <a14:imgEffect>
                      <a14:brightnessContrast bright="-62000" contrast="100000"/>
                    </a14:imgEffect>
                  </a14:imgLayer>
                </a14:imgProps>
              </a:ext>
              <a:ext uri="{28A0092B-C50C-407E-A947-70E740481C1C}">
                <a14:useLocalDpi xmlns:a14="http://schemas.microsoft.com/office/drawing/2010/main" xmlns="" val="0"/>
              </a:ext>
            </a:extLst>
          </a:blip>
          <a:stretch>
            <a:fillRect/>
          </a:stretch>
        </p:blipFill>
        <p:spPr>
          <a:xfrm>
            <a:off x="7945256" y="1498240"/>
            <a:ext cx="457200" cy="457200"/>
          </a:xfrm>
          <a:prstGeom prst="rect">
            <a:avLst/>
          </a:prstGeom>
        </p:spPr>
      </p:pic>
      <p:grpSp>
        <p:nvGrpSpPr>
          <p:cNvPr id="31" name="Group 30"/>
          <p:cNvGrpSpPr/>
          <p:nvPr/>
        </p:nvGrpSpPr>
        <p:grpSpPr>
          <a:xfrm>
            <a:off x="170555" y="895258"/>
            <a:ext cx="2634573" cy="4186351"/>
            <a:chOff x="3241760" y="838695"/>
            <a:chExt cx="2634573" cy="4186351"/>
          </a:xfrm>
        </p:grpSpPr>
        <p:pic>
          <p:nvPicPr>
            <p:cNvPr id="23" name="Picture 22"/>
            <p:cNvPicPr>
              <a:picLocks noChangeAspect="1"/>
            </p:cNvPicPr>
            <p:nvPr/>
          </p:nvPicPr>
          <p:blipFill>
            <a:blip r:embed="rId8"/>
            <a:stretch>
              <a:fillRect/>
            </a:stretch>
          </p:blipFill>
          <p:spPr>
            <a:xfrm>
              <a:off x="3241760" y="838695"/>
              <a:ext cx="2634573" cy="4186351"/>
            </a:xfrm>
            <a:prstGeom prst="rect">
              <a:avLst/>
            </a:prstGeom>
            <a:ln w="38100">
              <a:solidFill>
                <a:schemeClr val="accent1"/>
              </a:solidFill>
            </a:ln>
          </p:spPr>
        </p:pic>
        <p:sp>
          <p:nvSpPr>
            <p:cNvPr id="24" name="Flowchart: Process 23"/>
            <p:cNvSpPr/>
            <p:nvPr/>
          </p:nvSpPr>
          <p:spPr>
            <a:xfrm>
              <a:off x="3241760" y="1556105"/>
              <a:ext cx="876849" cy="548641"/>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3151417" y="895258"/>
            <a:ext cx="2634573" cy="4186351"/>
            <a:chOff x="4991628" y="771824"/>
            <a:chExt cx="2634573" cy="4186351"/>
          </a:xfrm>
        </p:grpSpPr>
        <p:pic>
          <p:nvPicPr>
            <p:cNvPr id="26" name="Picture 25"/>
            <p:cNvPicPr>
              <a:picLocks noChangeAspect="1"/>
            </p:cNvPicPr>
            <p:nvPr/>
          </p:nvPicPr>
          <p:blipFill>
            <a:blip r:embed="rId9"/>
            <a:stretch>
              <a:fillRect/>
            </a:stretch>
          </p:blipFill>
          <p:spPr>
            <a:xfrm>
              <a:off x="4991628" y="771824"/>
              <a:ext cx="2634573" cy="4186351"/>
            </a:xfrm>
            <a:prstGeom prst="rect">
              <a:avLst/>
            </a:prstGeom>
            <a:ln w="38100">
              <a:solidFill>
                <a:schemeClr val="accent1"/>
              </a:solidFill>
            </a:ln>
          </p:spPr>
        </p:pic>
        <p:sp>
          <p:nvSpPr>
            <p:cNvPr id="27" name="Flowchart: Process 26"/>
            <p:cNvSpPr/>
            <p:nvPr/>
          </p:nvSpPr>
          <p:spPr>
            <a:xfrm>
              <a:off x="5993312" y="1332549"/>
              <a:ext cx="1600941" cy="998913"/>
            </a:xfrm>
            <a:prstGeom prst="flowChartProcess">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p:cNvSpPr/>
          <p:nvPr/>
        </p:nvSpPr>
        <p:spPr>
          <a:xfrm>
            <a:off x="6022676" y="3107483"/>
            <a:ext cx="2869809" cy="1754326"/>
          </a:xfrm>
          <a:prstGeom prst="rect">
            <a:avLst/>
          </a:prstGeom>
        </p:spPr>
        <p:txBody>
          <a:bodyPr wrap="square">
            <a:spAutoFit/>
          </a:bodyPr>
          <a:lstStyle/>
          <a:p>
            <a:r>
              <a:rPr lang="en-US" dirty="0"/>
              <a:t>“A measurement result is complete only when accompanied by a quantitative statement of its uncertainty</a:t>
            </a:r>
            <a:r>
              <a:rPr lang="en-US" dirty="0" smtClean="0"/>
              <a:t>.”</a:t>
            </a:r>
          </a:p>
          <a:p>
            <a:r>
              <a:rPr lang="en-US" dirty="0"/>
              <a:t> </a:t>
            </a:r>
            <a:r>
              <a:rPr lang="en-US" dirty="0" smtClean="0"/>
              <a:t>                            	-NIST</a:t>
            </a:r>
            <a:endParaRPr lang="en-US" dirty="0"/>
          </a:p>
        </p:txBody>
      </p:sp>
    </p:spTree>
    <p:extLst>
      <p:ext uri="{BB962C8B-B14F-4D97-AF65-F5344CB8AC3E}">
        <p14:creationId xmlns:p14="http://schemas.microsoft.com/office/powerpoint/2010/main" xmlns="" val="34639603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266839" y="42242"/>
            <a:ext cx="295305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Normal Distribution</a:t>
            </a:r>
            <a:endParaRPr lang="en-US" sz="2800" dirty="0" smtClean="0">
              <a:solidFill>
                <a:srgbClr val="4D4D4D">
                  <a:lumMod val="50000"/>
                </a:srgbClr>
              </a:solidFill>
              <a:latin typeface="Oswald Regular" panose="020B0604020202020204" charset="0"/>
            </a:endParaRPr>
          </a:p>
        </p:txBody>
      </p:sp>
      <p:pic>
        <p:nvPicPr>
          <p:cNvPr id="2" name="Picture 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r="10924" b="16128"/>
          <a:stretch/>
        </p:blipFill>
        <p:spPr>
          <a:xfrm>
            <a:off x="0" y="731520"/>
            <a:ext cx="9078097" cy="4297680"/>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2033415" y="364724"/>
            <a:ext cx="5419899" cy="5064521"/>
          </a:xfrm>
          <a:prstGeom prst="rect">
            <a:avLst/>
          </a:prstGeom>
        </p:spPr>
      </p:pic>
    </p:spTree>
    <p:extLst>
      <p:ext uri="{BB962C8B-B14F-4D97-AF65-F5344CB8AC3E}">
        <p14:creationId xmlns:p14="http://schemas.microsoft.com/office/powerpoint/2010/main" xmlns="" val="1845244315"/>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781537" y="78979"/>
            <a:ext cx="1638590"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Multi-Pass</a:t>
            </a:r>
          </a:p>
        </p:txBody>
      </p:sp>
      <p:pic>
        <p:nvPicPr>
          <p:cNvPr id="2" name="Picture 1"/>
          <p:cNvPicPr>
            <a:picLocks noChangeAspect="1"/>
          </p:cNvPicPr>
          <p:nvPr/>
        </p:nvPicPr>
        <p:blipFill>
          <a:blip r:embed="rId5"/>
          <a:stretch>
            <a:fillRect/>
          </a:stretch>
        </p:blipFill>
        <p:spPr>
          <a:xfrm>
            <a:off x="995426" y="528725"/>
            <a:ext cx="7243476" cy="4586545"/>
          </a:xfrm>
          <a:prstGeom prst="rect">
            <a:avLst/>
          </a:prstGeom>
        </p:spPr>
      </p:pic>
      <p:grpSp>
        <p:nvGrpSpPr>
          <p:cNvPr id="12" name="Group 11"/>
          <p:cNvGrpSpPr/>
          <p:nvPr/>
        </p:nvGrpSpPr>
        <p:grpSpPr>
          <a:xfrm>
            <a:off x="3371996" y="1418059"/>
            <a:ext cx="4354188" cy="3253059"/>
            <a:chOff x="3250275" y="1576000"/>
            <a:chExt cx="4354188" cy="3253059"/>
          </a:xfrm>
        </p:grpSpPr>
        <p:pic>
          <p:nvPicPr>
            <p:cNvPr id="3" name="Picture 2"/>
            <p:cNvPicPr>
              <a:picLocks noChangeAspect="1"/>
            </p:cNvPicPr>
            <p:nvPr/>
          </p:nvPicPr>
          <p:blipFill>
            <a:blip r:embed="rId6"/>
            <a:stretch>
              <a:fillRect/>
            </a:stretch>
          </p:blipFill>
          <p:spPr>
            <a:xfrm>
              <a:off x="4617164" y="2550482"/>
              <a:ext cx="2987299" cy="2278577"/>
            </a:xfrm>
            <a:prstGeom prst="rect">
              <a:avLst/>
            </a:prstGeom>
            <a:ln w="38100">
              <a:solidFill>
                <a:schemeClr val="accent1"/>
              </a:solidFill>
            </a:ln>
          </p:spPr>
        </p:pic>
        <p:sp>
          <p:nvSpPr>
            <p:cNvPr id="8" name="Flowchart: Process 7"/>
            <p:cNvSpPr/>
            <p:nvPr/>
          </p:nvSpPr>
          <p:spPr>
            <a:xfrm>
              <a:off x="3250275" y="1576000"/>
              <a:ext cx="742804" cy="189600"/>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Elbow Connector 9"/>
            <p:cNvCxnSpPr>
              <a:stCxn id="8" idx="2"/>
              <a:endCxn id="3" idx="0"/>
            </p:cNvCxnSpPr>
            <p:nvPr/>
          </p:nvCxnSpPr>
          <p:spPr>
            <a:xfrm rot="16200000" flipH="1">
              <a:off x="4473804" y="913472"/>
              <a:ext cx="784882" cy="2489137"/>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25489521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677869" y="22559"/>
            <a:ext cx="384592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Measurement Uncertainty</a:t>
            </a:r>
            <a:endParaRPr lang="en-US" sz="2800" dirty="0" smtClean="0">
              <a:solidFill>
                <a:srgbClr val="4D4D4D">
                  <a:lumMod val="50000"/>
                </a:srgbClr>
              </a:solidFill>
              <a:latin typeface="Oswald Regular" panose="020B0604020202020204" charset="0"/>
            </a:endParaRPr>
          </a:p>
        </p:txBody>
      </p:sp>
      <p:pic>
        <p:nvPicPr>
          <p:cNvPr id="24" name="Picture 23"/>
          <p:cNvPicPr>
            <a:picLocks noChangeAspect="1"/>
          </p:cNvPicPr>
          <p:nvPr/>
        </p:nvPicPr>
        <p:blipFill>
          <a:blip r:embed="rId5"/>
          <a:stretch>
            <a:fillRect/>
          </a:stretch>
        </p:blipFill>
        <p:spPr>
          <a:xfrm>
            <a:off x="10843" y="1722138"/>
            <a:ext cx="1826270" cy="3376008"/>
          </a:xfrm>
          <a:prstGeom prst="rect">
            <a:avLst/>
          </a:prstGeom>
        </p:spPr>
      </p:pic>
      <p:cxnSp>
        <p:nvCxnSpPr>
          <p:cNvPr id="17" name="Straight Arrow Connector 16"/>
          <p:cNvCxnSpPr/>
          <p:nvPr/>
        </p:nvCxnSpPr>
        <p:spPr>
          <a:xfrm flipH="1">
            <a:off x="2578116" y="2448308"/>
            <a:ext cx="8313" cy="1862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8186923" y="2479115"/>
            <a:ext cx="8314" cy="1831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351131" y="4572517"/>
            <a:ext cx="453970" cy="523220"/>
          </a:xfrm>
          <a:prstGeom prst="rect">
            <a:avLst/>
          </a:prstGeom>
          <a:noFill/>
        </p:spPr>
        <p:txBody>
          <a:bodyPr wrap="none" rtlCol="0">
            <a:spAutoFit/>
          </a:bodyPr>
          <a:lstStyle/>
          <a:p>
            <a:r>
              <a:rPr lang="en-US" sz="2800" dirty="0">
                <a:solidFill>
                  <a:srgbClr val="003876"/>
                </a:solidFill>
                <a:latin typeface="Oswald Regular" panose="020B0604020202020204" charset="0"/>
              </a:rPr>
              <a:t>2</a:t>
            </a:r>
            <a:r>
              <a:rPr lang="en-US" sz="2800" dirty="0" smtClean="0">
                <a:solidFill>
                  <a:srgbClr val="003876"/>
                </a:solidFill>
                <a:latin typeface="Oswald Regular" panose="020B0604020202020204" charset="0"/>
              </a:rPr>
              <a:t>’</a:t>
            </a:r>
            <a:endParaRPr lang="en-US" sz="2800" dirty="0" smtClean="0">
              <a:solidFill>
                <a:srgbClr val="4D4D4D">
                  <a:lumMod val="50000"/>
                </a:srgbClr>
              </a:solidFill>
              <a:latin typeface="Oswald Regular" panose="020B0604020202020204" charset="0"/>
            </a:endParaRPr>
          </a:p>
        </p:txBody>
      </p:sp>
      <p:sp>
        <p:nvSpPr>
          <p:cNvPr id="42" name="TextBox 41"/>
          <p:cNvSpPr txBox="1"/>
          <p:nvPr/>
        </p:nvSpPr>
        <p:spPr>
          <a:xfrm>
            <a:off x="7981277" y="4572517"/>
            <a:ext cx="453970"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8’</a:t>
            </a:r>
            <a:endParaRPr lang="en-US" sz="2800" dirty="0" smtClean="0">
              <a:solidFill>
                <a:srgbClr val="4D4D4D">
                  <a:lumMod val="50000"/>
                </a:srgbClr>
              </a:solidFill>
              <a:latin typeface="Oswald Regular" panose="020B0604020202020204" charset="0"/>
            </a:endParaRPr>
          </a:p>
        </p:txBody>
      </p:sp>
      <p:pic>
        <p:nvPicPr>
          <p:cNvPr id="18" name="Picture 17"/>
          <p:cNvPicPr>
            <a:picLocks noChangeAspect="1"/>
          </p:cNvPicPr>
          <p:nvPr/>
        </p:nvPicPr>
        <p:blipFill>
          <a:blip r:embed="rId6">
            <a:clrChange>
              <a:clrFrom>
                <a:srgbClr val="FFFFFF"/>
              </a:clrFrom>
              <a:clrTo>
                <a:srgbClr val="FFFFFF">
                  <a:alpha val="0"/>
                </a:srgbClr>
              </a:clrTo>
            </a:clrChange>
          </a:blip>
          <a:stretch>
            <a:fillRect/>
          </a:stretch>
        </p:blipFill>
        <p:spPr>
          <a:xfrm>
            <a:off x="2239843" y="1559762"/>
            <a:ext cx="6454699" cy="1066892"/>
          </a:xfrm>
          <a:prstGeom prst="rect">
            <a:avLst/>
          </a:prstGeom>
        </p:spPr>
      </p:pic>
      <p:pic>
        <p:nvPicPr>
          <p:cNvPr id="19" name="Picture 18"/>
          <p:cNvPicPr>
            <a:picLocks noChangeAspect="1"/>
          </p:cNvPicPr>
          <p:nvPr/>
        </p:nvPicPr>
        <p:blipFill>
          <a:blip r:embed="rId7">
            <a:clrChange>
              <a:clrFrom>
                <a:srgbClr val="FFFFFF"/>
              </a:clrFrom>
              <a:clrTo>
                <a:srgbClr val="FFFFFF">
                  <a:alpha val="0"/>
                </a:srgbClr>
              </a:clrTo>
            </a:clrChange>
          </a:blip>
          <a:stretch>
            <a:fillRect/>
          </a:stretch>
        </p:blipFill>
        <p:spPr>
          <a:xfrm rot="21445665">
            <a:off x="2331292" y="1465567"/>
            <a:ext cx="6271803" cy="1025440"/>
          </a:xfrm>
          <a:prstGeom prst="rect">
            <a:avLst/>
          </a:prstGeom>
        </p:spPr>
      </p:pic>
      <p:cxnSp>
        <p:nvCxnSpPr>
          <p:cNvPr id="43" name="Straight Arrow Connector 42"/>
          <p:cNvCxnSpPr/>
          <p:nvPr/>
        </p:nvCxnSpPr>
        <p:spPr>
          <a:xfrm>
            <a:off x="4452581" y="2479115"/>
            <a:ext cx="0" cy="18657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219985" y="4578295"/>
            <a:ext cx="465192" cy="523220"/>
          </a:xfrm>
          <a:prstGeom prst="rect">
            <a:avLst/>
          </a:prstGeom>
          <a:noFill/>
        </p:spPr>
        <p:txBody>
          <a:bodyPr wrap="none" rtlCol="0">
            <a:spAutoFit/>
          </a:bodyPr>
          <a:lstStyle/>
          <a:p>
            <a:r>
              <a:rPr lang="en-US" sz="2800" dirty="0">
                <a:solidFill>
                  <a:srgbClr val="003876"/>
                </a:solidFill>
                <a:latin typeface="Oswald Regular" panose="020B0604020202020204" charset="0"/>
              </a:rPr>
              <a:t>4</a:t>
            </a:r>
            <a:r>
              <a:rPr lang="en-US" sz="2800" dirty="0" smtClean="0">
                <a:solidFill>
                  <a:srgbClr val="003876"/>
                </a:solidFill>
                <a:latin typeface="Oswald Regular" panose="020B0604020202020204" charset="0"/>
              </a:rPr>
              <a:t>’</a:t>
            </a:r>
            <a:endParaRPr lang="en-US" sz="2800" dirty="0" smtClean="0">
              <a:solidFill>
                <a:srgbClr val="4D4D4D">
                  <a:lumMod val="50000"/>
                </a:srgbClr>
              </a:solidFill>
              <a:latin typeface="Oswald Regular" panose="020B0604020202020204" charset="0"/>
            </a:endParaRPr>
          </a:p>
        </p:txBody>
      </p:sp>
      <p:sp>
        <p:nvSpPr>
          <p:cNvPr id="45" name="TextBox 44"/>
          <p:cNvSpPr txBox="1"/>
          <p:nvPr/>
        </p:nvSpPr>
        <p:spPr>
          <a:xfrm>
            <a:off x="6176452" y="4577778"/>
            <a:ext cx="463588" cy="523220"/>
          </a:xfrm>
          <a:prstGeom prst="rect">
            <a:avLst/>
          </a:prstGeom>
          <a:noFill/>
        </p:spPr>
        <p:txBody>
          <a:bodyPr wrap="none" rtlCol="0">
            <a:spAutoFit/>
          </a:bodyPr>
          <a:lstStyle/>
          <a:p>
            <a:r>
              <a:rPr lang="en-US" sz="2800" dirty="0">
                <a:solidFill>
                  <a:srgbClr val="003876"/>
                </a:solidFill>
                <a:latin typeface="Oswald Regular" panose="020B0604020202020204" charset="0"/>
              </a:rPr>
              <a:t>6</a:t>
            </a:r>
            <a:r>
              <a:rPr lang="en-US" sz="2800" dirty="0" smtClean="0">
                <a:solidFill>
                  <a:srgbClr val="003876"/>
                </a:solidFill>
                <a:latin typeface="Oswald Regular" panose="020B0604020202020204" charset="0"/>
              </a:rPr>
              <a:t>’</a:t>
            </a:r>
            <a:endParaRPr lang="en-US" sz="2800" dirty="0" smtClean="0">
              <a:solidFill>
                <a:srgbClr val="4D4D4D">
                  <a:lumMod val="50000"/>
                </a:srgbClr>
              </a:solidFill>
              <a:latin typeface="Oswald Regular" panose="020B0604020202020204" charset="0"/>
            </a:endParaRPr>
          </a:p>
        </p:txBody>
      </p:sp>
      <p:cxnSp>
        <p:nvCxnSpPr>
          <p:cNvPr id="46" name="Straight Arrow Connector 45"/>
          <p:cNvCxnSpPr/>
          <p:nvPr/>
        </p:nvCxnSpPr>
        <p:spPr>
          <a:xfrm>
            <a:off x="6318733" y="2448308"/>
            <a:ext cx="1" cy="18558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9672335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274988" y="78979"/>
            <a:ext cx="2573140"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Weighted Bundle</a:t>
            </a:r>
            <a:endParaRPr lang="en-US" sz="2800" dirty="0" smtClean="0">
              <a:solidFill>
                <a:srgbClr val="4D4D4D">
                  <a:lumMod val="50000"/>
                </a:srgbClr>
              </a:solidFill>
              <a:latin typeface="Oswald Regular" panose="020B0604020202020204" charset="0"/>
            </a:endParaRPr>
          </a:p>
        </p:txBody>
      </p:sp>
      <p:pic>
        <p:nvPicPr>
          <p:cNvPr id="4" name="Picture 3"/>
          <p:cNvPicPr>
            <a:picLocks noChangeAspect="1"/>
          </p:cNvPicPr>
          <p:nvPr/>
        </p:nvPicPr>
        <p:blipFill>
          <a:blip r:embed="rId5">
            <a:clrChange>
              <a:clrFrom>
                <a:srgbClr val="D9D9D9"/>
              </a:clrFrom>
              <a:clrTo>
                <a:srgbClr val="D9D9D9">
                  <a:alpha val="0"/>
                </a:srgbClr>
              </a:clrTo>
            </a:clrChange>
          </a:blip>
          <a:stretch>
            <a:fillRect/>
          </a:stretch>
        </p:blipFill>
        <p:spPr>
          <a:xfrm>
            <a:off x="4345310" y="2440503"/>
            <a:ext cx="616684" cy="530131"/>
          </a:xfrm>
          <a:prstGeom prst="rect">
            <a:avLst/>
          </a:prstGeom>
        </p:spPr>
      </p:pic>
      <p:cxnSp>
        <p:nvCxnSpPr>
          <p:cNvPr id="16" name="Straight Connector 15"/>
          <p:cNvCxnSpPr/>
          <p:nvPr/>
        </p:nvCxnSpPr>
        <p:spPr>
          <a:xfrm flipV="1">
            <a:off x="4707727" y="2692661"/>
            <a:ext cx="3733298" cy="1"/>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09167" y="2618119"/>
            <a:ext cx="3711014" cy="74543"/>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6"/>
          <a:stretch>
            <a:fillRect/>
          </a:stretch>
        </p:blipFill>
        <p:spPr>
          <a:xfrm>
            <a:off x="7718701" y="2427596"/>
            <a:ext cx="1444648" cy="2670549"/>
          </a:xfrm>
          <a:prstGeom prst="rect">
            <a:avLst/>
          </a:prstGeom>
        </p:spPr>
      </p:pic>
      <p:pic>
        <p:nvPicPr>
          <p:cNvPr id="3" name="Picture 2"/>
          <p:cNvPicPr>
            <a:picLocks noChangeAspect="1"/>
          </p:cNvPicPr>
          <p:nvPr/>
        </p:nvPicPr>
        <p:blipFill>
          <a:blip r:embed="rId7">
            <a:biLevel thresh="75000"/>
            <a:extLst>
              <a:ext uri="{28A0092B-C50C-407E-A947-70E740481C1C}">
                <a14:useLocalDpi xmlns:a14="http://schemas.microsoft.com/office/drawing/2010/main" xmlns="" val="0"/>
              </a:ext>
            </a:extLst>
          </a:blip>
          <a:stretch>
            <a:fillRect/>
          </a:stretch>
        </p:blipFill>
        <p:spPr>
          <a:xfrm rot="21247626">
            <a:off x="25671" y="2408827"/>
            <a:ext cx="1453690" cy="2718938"/>
          </a:xfrm>
          <a:prstGeom prst="rect">
            <a:avLst/>
          </a:prstGeom>
        </p:spPr>
      </p:pic>
      <p:pic>
        <p:nvPicPr>
          <p:cNvPr id="21" name="Picture 20"/>
          <p:cNvPicPr>
            <a:picLocks noChangeAspect="1"/>
          </p:cNvPicPr>
          <p:nvPr/>
        </p:nvPicPr>
        <p:blipFill rotWithShape="1">
          <a:blip r:embed="rId8"/>
          <a:srcRect l="11511" t="27405" r="9396" b="28057"/>
          <a:stretch/>
        </p:blipFill>
        <p:spPr>
          <a:xfrm rot="1077552">
            <a:off x="3221203" y="2151330"/>
            <a:ext cx="2736433" cy="1208564"/>
          </a:xfrm>
          <a:prstGeom prst="rect">
            <a:avLst/>
          </a:prstGeom>
          <a:ln w="228600" cap="sq" cmpd="thickThin">
            <a:solidFill>
              <a:srgbClr val="000000"/>
            </a:solidFill>
            <a:prstDash val="solid"/>
            <a:miter lim="800000"/>
          </a:ln>
          <a:effectLst>
            <a:innerShdw blurRad="76200">
              <a:srgbClr val="000000"/>
            </a:innerShdw>
          </a:effectLst>
        </p:spPr>
      </p:pic>
      <p:sp>
        <p:nvSpPr>
          <p:cNvPr id="29" name="TextBox 28"/>
          <p:cNvSpPr txBox="1"/>
          <p:nvPr/>
        </p:nvSpPr>
        <p:spPr>
          <a:xfrm>
            <a:off x="593521" y="675442"/>
            <a:ext cx="1996059" cy="523220"/>
          </a:xfrm>
          <a:prstGeom prst="rect">
            <a:avLst/>
          </a:prstGeom>
          <a:noFill/>
        </p:spPr>
        <p:txBody>
          <a:bodyPr wrap="none" rtlCol="0">
            <a:spAutoFit/>
          </a:bodyPr>
          <a:lstStyle/>
          <a:p>
            <a:r>
              <a:rPr lang="en-US" sz="2800" dirty="0" smtClean="0">
                <a:solidFill>
                  <a:srgbClr val="00B050"/>
                </a:solidFill>
                <a:latin typeface="Oswald Regular" panose="020B0604020202020204" charset="0"/>
              </a:rPr>
              <a:t>Total Station</a:t>
            </a:r>
          </a:p>
        </p:txBody>
      </p:sp>
      <p:sp>
        <p:nvSpPr>
          <p:cNvPr id="30" name="TextBox 29"/>
          <p:cNvSpPr txBox="1"/>
          <p:nvPr/>
        </p:nvSpPr>
        <p:spPr>
          <a:xfrm>
            <a:off x="7335802" y="677180"/>
            <a:ext cx="1234633" cy="523220"/>
          </a:xfrm>
          <a:prstGeom prst="rect">
            <a:avLst/>
          </a:prstGeom>
          <a:noFill/>
        </p:spPr>
        <p:txBody>
          <a:bodyPr wrap="none" rtlCol="0">
            <a:spAutoFit/>
          </a:bodyPr>
          <a:lstStyle/>
          <a:p>
            <a:r>
              <a:rPr lang="en-US" sz="2800" dirty="0" smtClean="0">
                <a:solidFill>
                  <a:schemeClr val="accent6">
                    <a:lumMod val="75000"/>
                  </a:schemeClr>
                </a:solidFill>
                <a:latin typeface="Oswald Regular" panose="020B0604020202020204" charset="0"/>
              </a:rPr>
              <a:t>Tracker</a:t>
            </a:r>
          </a:p>
        </p:txBody>
      </p:sp>
      <p:pic>
        <p:nvPicPr>
          <p:cNvPr id="31" name="Picture 30"/>
          <p:cNvPicPr>
            <a:picLocks noChangeAspect="1"/>
          </p:cNvPicPr>
          <p:nvPr/>
        </p:nvPicPr>
        <p:blipFill>
          <a:blip r:embed="rId9">
            <a:duotone>
              <a:prstClr val="black"/>
              <a:schemeClr val="accent3">
                <a:tint val="45000"/>
                <a:satMod val="400000"/>
              </a:schemeClr>
            </a:duotone>
            <a:extLst>
              <a:ext uri="{28A0092B-C50C-407E-A947-70E740481C1C}">
                <a14:useLocalDpi xmlns:a14="http://schemas.microsoft.com/office/drawing/2010/main" xmlns="" val="0"/>
              </a:ext>
            </a:extLst>
          </a:blip>
          <a:stretch>
            <a:fillRect/>
          </a:stretch>
        </p:blipFill>
        <p:spPr>
          <a:xfrm>
            <a:off x="123565" y="1198662"/>
            <a:ext cx="469956" cy="504953"/>
          </a:xfrm>
          <a:prstGeom prst="rect">
            <a:avLst/>
          </a:prstGeom>
        </p:spPr>
      </p:pic>
      <p:pic>
        <p:nvPicPr>
          <p:cNvPr id="32" name="Picture 31"/>
          <p:cNvPicPr>
            <a:picLocks noChangeAspect="1"/>
          </p:cNvPicPr>
          <p:nvPr/>
        </p:nvPicPr>
        <p:blipFill>
          <a:blip r:embed="rId9">
            <a:duotone>
              <a:prstClr val="black"/>
              <a:schemeClr val="accent3">
                <a:tint val="45000"/>
                <a:satMod val="400000"/>
              </a:schemeClr>
            </a:duotone>
            <a:extLst>
              <a:ext uri="{28A0092B-C50C-407E-A947-70E740481C1C}">
                <a14:useLocalDpi xmlns:a14="http://schemas.microsoft.com/office/drawing/2010/main" xmlns="" val="0"/>
              </a:ext>
            </a:extLst>
          </a:blip>
          <a:stretch>
            <a:fillRect/>
          </a:stretch>
        </p:blipFill>
        <p:spPr>
          <a:xfrm rot="10800000">
            <a:off x="123565" y="1758897"/>
            <a:ext cx="469956" cy="504953"/>
          </a:xfrm>
          <a:prstGeom prst="rect">
            <a:avLst/>
          </a:prstGeom>
        </p:spPr>
      </p:pic>
      <p:pic>
        <p:nvPicPr>
          <p:cNvPr id="33" name="Picture 32"/>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a:off x="6574376" y="1198661"/>
            <a:ext cx="469956" cy="504953"/>
          </a:xfrm>
          <a:prstGeom prst="rect">
            <a:avLst/>
          </a:prstGeom>
        </p:spPr>
      </p:pic>
      <p:pic>
        <p:nvPicPr>
          <p:cNvPr id="34" name="Picture 33"/>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rot="10800000">
            <a:off x="6574376" y="1802699"/>
            <a:ext cx="469956" cy="504953"/>
          </a:xfrm>
          <a:prstGeom prst="rect">
            <a:avLst/>
          </a:prstGeom>
        </p:spPr>
      </p:pic>
      <p:sp>
        <p:nvSpPr>
          <p:cNvPr id="35" name="TextBox 34"/>
          <p:cNvSpPr txBox="1"/>
          <p:nvPr/>
        </p:nvSpPr>
        <p:spPr>
          <a:xfrm>
            <a:off x="733167" y="1282687"/>
            <a:ext cx="1856413" cy="400110"/>
          </a:xfrm>
          <a:prstGeom prst="rect">
            <a:avLst/>
          </a:prstGeom>
          <a:noFill/>
        </p:spPr>
        <p:txBody>
          <a:bodyPr wrap="square" rtlCol="0">
            <a:spAutoFit/>
          </a:bodyPr>
          <a:lstStyle/>
          <a:p>
            <a:r>
              <a:rPr lang="en-US" sz="2000" dirty="0" smtClean="0">
                <a:solidFill>
                  <a:srgbClr val="003876"/>
                </a:solidFill>
                <a:latin typeface="Oswald Regular" panose="020B0604020202020204" charset="0"/>
              </a:rPr>
              <a:t>Angle</a:t>
            </a:r>
            <a:endParaRPr lang="en-US" sz="2000" dirty="0">
              <a:solidFill>
                <a:srgbClr val="003876"/>
              </a:solidFill>
              <a:latin typeface="Oswald Regular" panose="020B0604020202020204" charset="0"/>
            </a:endParaRPr>
          </a:p>
        </p:txBody>
      </p:sp>
      <p:sp>
        <p:nvSpPr>
          <p:cNvPr id="36" name="TextBox 35"/>
          <p:cNvSpPr txBox="1"/>
          <p:nvPr/>
        </p:nvSpPr>
        <p:spPr>
          <a:xfrm>
            <a:off x="7183601" y="1758897"/>
            <a:ext cx="1856413" cy="400110"/>
          </a:xfrm>
          <a:prstGeom prst="rect">
            <a:avLst/>
          </a:prstGeom>
          <a:noFill/>
        </p:spPr>
        <p:txBody>
          <a:bodyPr wrap="square" rtlCol="0">
            <a:spAutoFit/>
          </a:bodyPr>
          <a:lstStyle/>
          <a:p>
            <a:r>
              <a:rPr lang="en-US" sz="2000" dirty="0" smtClean="0">
                <a:solidFill>
                  <a:srgbClr val="003876"/>
                </a:solidFill>
                <a:latin typeface="Oswald Regular" panose="020B0604020202020204" charset="0"/>
              </a:rPr>
              <a:t>Angle</a:t>
            </a:r>
            <a:endParaRPr lang="en-US" sz="2000" dirty="0">
              <a:solidFill>
                <a:srgbClr val="003876"/>
              </a:solidFill>
              <a:latin typeface="Oswald Regular" panose="020B0604020202020204" charset="0"/>
            </a:endParaRPr>
          </a:p>
        </p:txBody>
      </p:sp>
      <p:sp>
        <p:nvSpPr>
          <p:cNvPr id="37" name="TextBox 36"/>
          <p:cNvSpPr txBox="1"/>
          <p:nvPr/>
        </p:nvSpPr>
        <p:spPr>
          <a:xfrm>
            <a:off x="732790" y="1733874"/>
            <a:ext cx="1856413" cy="400110"/>
          </a:xfrm>
          <a:prstGeom prst="rect">
            <a:avLst/>
          </a:prstGeom>
          <a:noFill/>
        </p:spPr>
        <p:txBody>
          <a:bodyPr wrap="square" rtlCol="0">
            <a:spAutoFit/>
          </a:bodyPr>
          <a:lstStyle/>
          <a:p>
            <a:r>
              <a:rPr lang="en-US" sz="2000" dirty="0" smtClean="0">
                <a:solidFill>
                  <a:srgbClr val="003876"/>
                </a:solidFill>
                <a:latin typeface="Oswald Regular" panose="020B0604020202020204" charset="0"/>
              </a:rPr>
              <a:t>Distance</a:t>
            </a:r>
            <a:endParaRPr lang="en-US" sz="2000" dirty="0">
              <a:solidFill>
                <a:srgbClr val="003876"/>
              </a:solidFill>
              <a:latin typeface="Oswald Regular" panose="020B0604020202020204" charset="0"/>
            </a:endParaRPr>
          </a:p>
        </p:txBody>
      </p:sp>
      <p:sp>
        <p:nvSpPr>
          <p:cNvPr id="38" name="TextBox 37"/>
          <p:cNvSpPr txBox="1"/>
          <p:nvPr/>
        </p:nvSpPr>
        <p:spPr>
          <a:xfrm>
            <a:off x="7183601" y="1320176"/>
            <a:ext cx="1856413" cy="400110"/>
          </a:xfrm>
          <a:prstGeom prst="rect">
            <a:avLst/>
          </a:prstGeom>
          <a:noFill/>
        </p:spPr>
        <p:txBody>
          <a:bodyPr wrap="square" rtlCol="0">
            <a:spAutoFit/>
          </a:bodyPr>
          <a:lstStyle/>
          <a:p>
            <a:r>
              <a:rPr lang="en-US" sz="2000" dirty="0" smtClean="0">
                <a:solidFill>
                  <a:srgbClr val="003876"/>
                </a:solidFill>
                <a:latin typeface="Oswald Regular" panose="020B0604020202020204" charset="0"/>
              </a:rPr>
              <a:t>Distance</a:t>
            </a:r>
            <a:endParaRPr lang="en-US" sz="2000" dirty="0">
              <a:solidFill>
                <a:srgbClr val="003876"/>
              </a:solidFill>
              <a:latin typeface="Oswald Regular" panose="020B0604020202020204" charset="0"/>
            </a:endParaRPr>
          </a:p>
        </p:txBody>
      </p:sp>
    </p:spTree>
    <p:extLst>
      <p:ext uri="{BB962C8B-B14F-4D97-AF65-F5344CB8AC3E}">
        <p14:creationId xmlns:p14="http://schemas.microsoft.com/office/powerpoint/2010/main" xmlns="" val="26204855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1935243" y="78979"/>
            <a:ext cx="5562741"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Different Type, Different Uncertainties</a:t>
            </a:r>
            <a:endParaRPr lang="en-US" sz="2800" dirty="0" smtClean="0">
              <a:solidFill>
                <a:srgbClr val="4D4D4D">
                  <a:lumMod val="50000"/>
                </a:srgbClr>
              </a:solidFill>
              <a:latin typeface="Oswald Regular" panose="020B0604020202020204" charset="0"/>
            </a:endParaRPr>
          </a:p>
        </p:txBody>
      </p:sp>
      <p:pic>
        <p:nvPicPr>
          <p:cNvPr id="2" name="Picture 1"/>
          <p:cNvPicPr>
            <a:picLocks noChangeAspect="1"/>
          </p:cNvPicPr>
          <p:nvPr/>
        </p:nvPicPr>
        <p:blipFill>
          <a:blip r:embed="rId5"/>
          <a:stretch>
            <a:fillRect/>
          </a:stretch>
        </p:blipFill>
        <p:spPr>
          <a:xfrm>
            <a:off x="7718701" y="2427596"/>
            <a:ext cx="1444648" cy="2670549"/>
          </a:xfrm>
          <a:prstGeom prst="rect">
            <a:avLst/>
          </a:prstGeom>
        </p:spPr>
      </p:pic>
      <p:pic>
        <p:nvPicPr>
          <p:cNvPr id="3" name="Picture 2"/>
          <p:cNvPicPr>
            <a:picLocks noChangeAspect="1"/>
          </p:cNvPicPr>
          <p:nvPr/>
        </p:nvPicPr>
        <p:blipFill>
          <a:blip r:embed="rId6">
            <a:biLevel thresh="75000"/>
            <a:extLst>
              <a:ext uri="{28A0092B-C50C-407E-A947-70E740481C1C}">
                <a14:useLocalDpi xmlns:a14="http://schemas.microsoft.com/office/drawing/2010/main" xmlns="" val="0"/>
              </a:ext>
            </a:extLst>
          </a:blip>
          <a:stretch>
            <a:fillRect/>
          </a:stretch>
        </p:blipFill>
        <p:spPr>
          <a:xfrm rot="21247626">
            <a:off x="25671" y="2408827"/>
            <a:ext cx="1453690" cy="2718938"/>
          </a:xfrm>
          <a:prstGeom prst="rect">
            <a:avLst/>
          </a:prstGeom>
        </p:spPr>
      </p:pic>
      <p:sp>
        <p:nvSpPr>
          <p:cNvPr id="29" name="TextBox 28"/>
          <p:cNvSpPr txBox="1"/>
          <p:nvPr/>
        </p:nvSpPr>
        <p:spPr>
          <a:xfrm>
            <a:off x="1591550" y="872894"/>
            <a:ext cx="1996059" cy="523220"/>
          </a:xfrm>
          <a:prstGeom prst="rect">
            <a:avLst/>
          </a:prstGeom>
          <a:noFill/>
        </p:spPr>
        <p:txBody>
          <a:bodyPr wrap="none" rtlCol="0">
            <a:spAutoFit/>
          </a:bodyPr>
          <a:lstStyle/>
          <a:p>
            <a:r>
              <a:rPr lang="en-US" sz="2800" dirty="0" smtClean="0">
                <a:solidFill>
                  <a:srgbClr val="00B050"/>
                </a:solidFill>
                <a:latin typeface="Oswald Regular" panose="020B0604020202020204" charset="0"/>
              </a:rPr>
              <a:t>Total Station</a:t>
            </a:r>
          </a:p>
        </p:txBody>
      </p:sp>
      <p:sp>
        <p:nvSpPr>
          <p:cNvPr id="30" name="TextBox 29"/>
          <p:cNvSpPr txBox="1"/>
          <p:nvPr/>
        </p:nvSpPr>
        <p:spPr>
          <a:xfrm>
            <a:off x="6149207" y="872894"/>
            <a:ext cx="1234633" cy="523220"/>
          </a:xfrm>
          <a:prstGeom prst="rect">
            <a:avLst/>
          </a:prstGeom>
          <a:noFill/>
        </p:spPr>
        <p:txBody>
          <a:bodyPr wrap="none" rtlCol="0">
            <a:spAutoFit/>
          </a:bodyPr>
          <a:lstStyle/>
          <a:p>
            <a:r>
              <a:rPr lang="en-US" sz="2800" dirty="0" smtClean="0">
                <a:solidFill>
                  <a:srgbClr val="F79646">
                    <a:lumMod val="75000"/>
                  </a:srgbClr>
                </a:solidFill>
                <a:latin typeface="Oswald Regular" panose="020B0604020202020204" charset="0"/>
              </a:rPr>
              <a:t>Tracker</a:t>
            </a:r>
          </a:p>
        </p:txBody>
      </p:sp>
      <p:grpSp>
        <p:nvGrpSpPr>
          <p:cNvPr id="22" name="Group 21"/>
          <p:cNvGrpSpPr/>
          <p:nvPr/>
        </p:nvGrpSpPr>
        <p:grpSpPr>
          <a:xfrm>
            <a:off x="1337052" y="1451137"/>
            <a:ext cx="2561239" cy="2151188"/>
            <a:chOff x="1754517" y="2542125"/>
            <a:chExt cx="2561239" cy="2151188"/>
          </a:xfrm>
        </p:grpSpPr>
        <p:pic>
          <p:nvPicPr>
            <p:cNvPr id="23" name="Picture 22"/>
            <p:cNvPicPr>
              <a:picLocks noChangeAspect="1"/>
            </p:cNvPicPr>
            <p:nvPr/>
          </p:nvPicPr>
          <p:blipFill>
            <a:blip r:embed="rId7"/>
            <a:stretch>
              <a:fillRect/>
            </a:stretch>
          </p:blipFill>
          <p:spPr>
            <a:xfrm>
              <a:off x="1754517" y="2542125"/>
              <a:ext cx="2561239" cy="2151188"/>
            </a:xfrm>
            <a:prstGeom prst="rect">
              <a:avLst/>
            </a:prstGeom>
          </p:spPr>
        </p:pic>
        <p:pic>
          <p:nvPicPr>
            <p:cNvPr id="24" name="Picture 23"/>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xmlns="" val="0"/>
                </a:ext>
              </a:extLst>
            </a:blip>
            <a:stretch>
              <a:fillRect/>
            </a:stretch>
          </p:blipFill>
          <p:spPr>
            <a:xfrm>
              <a:off x="3567197" y="2842957"/>
              <a:ext cx="469956" cy="504953"/>
            </a:xfrm>
            <a:prstGeom prst="rect">
              <a:avLst/>
            </a:prstGeom>
          </p:spPr>
        </p:pic>
        <p:pic>
          <p:nvPicPr>
            <p:cNvPr id="25" name="Picture 24"/>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xmlns="" val="0"/>
                </a:ext>
              </a:extLst>
            </a:blip>
            <a:stretch>
              <a:fillRect/>
            </a:stretch>
          </p:blipFill>
          <p:spPr>
            <a:xfrm rot="10800000">
              <a:off x="3567197" y="3600146"/>
              <a:ext cx="469956" cy="504953"/>
            </a:xfrm>
            <a:prstGeom prst="rect">
              <a:avLst/>
            </a:prstGeom>
          </p:spPr>
        </p:pic>
      </p:grpSp>
      <p:pic>
        <p:nvPicPr>
          <p:cNvPr id="26" name="Picture 25"/>
          <p:cNvPicPr>
            <a:picLocks noChangeAspect="1"/>
          </p:cNvPicPr>
          <p:nvPr/>
        </p:nvPicPr>
        <p:blipFill rotWithShape="1">
          <a:blip r:embed="rId9">
            <a:clrChange>
              <a:clrFrom>
                <a:srgbClr val="FFFFFF"/>
              </a:clrFrom>
              <a:clrTo>
                <a:srgbClr val="FFFFFF">
                  <a:alpha val="0"/>
                </a:srgbClr>
              </a:clrTo>
            </a:clrChange>
          </a:blip>
          <a:srcRect t="35961"/>
          <a:stretch/>
        </p:blipFill>
        <p:spPr>
          <a:xfrm>
            <a:off x="3177138" y="3836276"/>
            <a:ext cx="2857748" cy="1224932"/>
          </a:xfrm>
          <a:prstGeom prst="rect">
            <a:avLst/>
          </a:prstGeom>
        </p:spPr>
      </p:pic>
      <p:pic>
        <p:nvPicPr>
          <p:cNvPr id="27" name="Picture 26"/>
          <p:cNvPicPr>
            <a:picLocks noChangeAspect="1"/>
          </p:cNvPicPr>
          <p:nvPr/>
        </p:nvPicPr>
        <p:blipFill>
          <a:blip r:embed="rId10"/>
          <a:stretch>
            <a:fillRect/>
          </a:stretch>
        </p:blipFill>
        <p:spPr>
          <a:xfrm>
            <a:off x="5484501" y="1434351"/>
            <a:ext cx="2564046" cy="2161649"/>
          </a:xfrm>
          <a:prstGeom prst="rect">
            <a:avLst/>
          </a:prstGeom>
        </p:spPr>
      </p:pic>
      <p:pic>
        <p:nvPicPr>
          <p:cNvPr id="28" name="Picture 27"/>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a:off x="7388783" y="2505544"/>
            <a:ext cx="469956" cy="504953"/>
          </a:xfrm>
          <a:prstGeom prst="rect">
            <a:avLst/>
          </a:prstGeom>
        </p:spPr>
      </p:pic>
      <p:pic>
        <p:nvPicPr>
          <p:cNvPr id="39" name="Picture 38"/>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rot="10800000">
            <a:off x="7383840" y="1809786"/>
            <a:ext cx="469956" cy="504953"/>
          </a:xfrm>
          <a:prstGeom prst="rect">
            <a:avLst/>
          </a:prstGeom>
        </p:spPr>
      </p:pic>
    </p:spTree>
    <p:extLst>
      <p:ext uri="{BB962C8B-B14F-4D97-AF65-F5344CB8AC3E}">
        <p14:creationId xmlns:p14="http://schemas.microsoft.com/office/powerpoint/2010/main" xmlns="" val="1995951781"/>
      </p:ext>
    </p:extLst>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83277" y="2929743"/>
            <a:ext cx="1630821" cy="2423370"/>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3841742" y="3031922"/>
            <a:ext cx="1569856" cy="2385267"/>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7539242" y="2839705"/>
            <a:ext cx="1387255" cy="2432722"/>
          </a:xfrm>
          <a:prstGeom prst="rect">
            <a:avLst/>
          </a:prstGeom>
        </p:spPr>
      </p:pic>
      <p:pic>
        <p:nvPicPr>
          <p:cNvPr id="14" name="Picture 13"/>
          <p:cNvPicPr>
            <a:picLocks noChangeAspect="1"/>
          </p:cNvPicPr>
          <p:nvPr/>
        </p:nvPicPr>
        <p:blipFill>
          <a:blip r:embed="rId8"/>
          <a:stretch>
            <a:fillRect/>
          </a:stretch>
        </p:blipFill>
        <p:spPr>
          <a:xfrm>
            <a:off x="3249378" y="710291"/>
            <a:ext cx="2764171" cy="2321631"/>
          </a:xfrm>
          <a:prstGeom prst="rect">
            <a:avLst/>
          </a:prstGeom>
        </p:spPr>
      </p:pic>
      <p:sp>
        <p:nvSpPr>
          <p:cNvPr id="21" name="TextBox 20"/>
          <p:cNvSpPr txBox="1"/>
          <p:nvPr/>
        </p:nvSpPr>
        <p:spPr>
          <a:xfrm>
            <a:off x="1983157" y="22559"/>
            <a:ext cx="528702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Different Brand, Same Uncertainties</a:t>
            </a:r>
            <a:endParaRPr lang="en-US" sz="2800" dirty="0" smtClean="0">
              <a:solidFill>
                <a:srgbClr val="4D4D4D">
                  <a:lumMod val="50000"/>
                </a:srgbClr>
              </a:solidFill>
              <a:latin typeface="Oswald Regular" panose="020B0604020202020204" charset="0"/>
            </a:endParaRPr>
          </a:p>
        </p:txBody>
      </p:sp>
      <p:sp>
        <p:nvSpPr>
          <p:cNvPr id="16" name="TextBox 15"/>
          <p:cNvSpPr txBox="1"/>
          <p:nvPr/>
        </p:nvSpPr>
        <p:spPr>
          <a:xfrm>
            <a:off x="413101" y="739616"/>
            <a:ext cx="2394066" cy="9233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We would have to constantly update the values ourselves. </a:t>
            </a:r>
            <a:endParaRPr lang="en-US" dirty="0">
              <a:solidFill>
                <a:srgbClr val="003876"/>
              </a:solidFill>
              <a:latin typeface="Oswald Regular" panose="020B0604020202020204" charset="0"/>
            </a:endParaRPr>
          </a:p>
        </p:txBody>
      </p:sp>
      <p:sp>
        <p:nvSpPr>
          <p:cNvPr id="23" name="TextBox 22"/>
          <p:cNvSpPr txBox="1"/>
          <p:nvPr/>
        </p:nvSpPr>
        <p:spPr>
          <a:xfrm>
            <a:off x="413101" y="1984029"/>
            <a:ext cx="2394066" cy="3693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OEM impartiality</a:t>
            </a:r>
            <a:endParaRPr lang="en-US" dirty="0">
              <a:solidFill>
                <a:srgbClr val="003876"/>
              </a:solidFill>
              <a:latin typeface="Oswald Regular" panose="020B0604020202020204" charset="0"/>
            </a:endParaRPr>
          </a:p>
        </p:txBody>
      </p:sp>
      <p:sp>
        <p:nvSpPr>
          <p:cNvPr id="24" name="TextBox 23"/>
          <p:cNvSpPr txBox="1"/>
          <p:nvPr/>
        </p:nvSpPr>
        <p:spPr>
          <a:xfrm>
            <a:off x="6532431" y="878115"/>
            <a:ext cx="2394066"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No two instruments are alike. </a:t>
            </a:r>
            <a:endParaRPr lang="en-US" dirty="0">
              <a:solidFill>
                <a:srgbClr val="003876"/>
              </a:solidFill>
              <a:latin typeface="Oswald Regular" panose="020B0604020202020204" charset="0"/>
            </a:endParaRPr>
          </a:p>
        </p:txBody>
      </p:sp>
      <p:sp>
        <p:nvSpPr>
          <p:cNvPr id="25" name="TextBox 24"/>
          <p:cNvSpPr txBox="1"/>
          <p:nvPr/>
        </p:nvSpPr>
        <p:spPr>
          <a:xfrm>
            <a:off x="6532431" y="1967140"/>
            <a:ext cx="2394066" cy="3693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solidFill>
                  <a:srgbClr val="003876"/>
                </a:solidFill>
                <a:latin typeface="Oswald Regular" panose="020B0604020202020204" charset="0"/>
              </a:rPr>
              <a:t>“Real World” factors</a:t>
            </a:r>
            <a:endParaRPr lang="en-US" dirty="0">
              <a:solidFill>
                <a:srgbClr val="003876"/>
              </a:solidFill>
              <a:latin typeface="Oswald Regular" panose="020B0604020202020204" charset="0"/>
            </a:endParaRPr>
          </a:p>
        </p:txBody>
      </p:sp>
    </p:spTree>
    <p:extLst>
      <p:ext uri="{BB962C8B-B14F-4D97-AF65-F5344CB8AC3E}">
        <p14:creationId xmlns:p14="http://schemas.microsoft.com/office/powerpoint/2010/main" xmlns="" val="2426037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4" grpId="0" animBg="1"/>
      <p:bldP spid="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1693252" y="78979"/>
            <a:ext cx="5976316" cy="523220"/>
          </a:xfrm>
          <a:prstGeom prst="rect">
            <a:avLst/>
          </a:prstGeom>
          <a:noFill/>
        </p:spPr>
        <p:txBody>
          <a:bodyPr wrap="none" rtlCol="0">
            <a:spAutoFit/>
          </a:bodyPr>
          <a:lstStyle/>
          <a:p>
            <a:r>
              <a:rPr lang="en-US" sz="2800" smtClean="0">
                <a:solidFill>
                  <a:srgbClr val="003876"/>
                </a:solidFill>
                <a:latin typeface="Oswald Regular" panose="020B0604020202020204" charset="0"/>
              </a:rPr>
              <a:t>“Real World” Contributors to Uncertainty</a:t>
            </a:r>
            <a:endParaRPr lang="en-US" sz="2800" dirty="0" smtClean="0">
              <a:solidFill>
                <a:srgbClr val="4D4D4D">
                  <a:lumMod val="50000"/>
                </a:srgbClr>
              </a:solidFill>
              <a:latin typeface="Oswald Regular" panose="020B0604020202020204" charset="0"/>
            </a:endParaRPr>
          </a:p>
        </p:txBody>
      </p:sp>
      <p:sp>
        <p:nvSpPr>
          <p:cNvPr id="3" name="Freeform 2"/>
          <p:cNvSpPr/>
          <p:nvPr/>
        </p:nvSpPr>
        <p:spPr>
          <a:xfrm>
            <a:off x="2465703" y="856437"/>
            <a:ext cx="4431415" cy="437646"/>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02400" tIns="76201" rIns="142240" bIns="76201" numCol="1" spcCol="1270" anchor="ctr" anchorCtr="0">
            <a:noAutofit/>
          </a:bodyPr>
          <a:lstStyle/>
          <a:p>
            <a:pPr lvl="0" algn="ctr" defTabSz="889000" rtl="0">
              <a:lnSpc>
                <a:spcPct val="90000"/>
              </a:lnSpc>
              <a:spcBef>
                <a:spcPct val="0"/>
              </a:spcBef>
              <a:spcAft>
                <a:spcPct val="35000"/>
              </a:spcAft>
            </a:pPr>
            <a:r>
              <a:rPr lang="en-US" sz="2000" kern="1200" dirty="0" smtClean="0"/>
              <a:t>Instrument</a:t>
            </a:r>
            <a:endParaRPr lang="en-US" sz="2000" kern="1200" dirty="0"/>
          </a:p>
        </p:txBody>
      </p:sp>
      <p:sp>
        <p:nvSpPr>
          <p:cNvPr id="4" name="Oval 3"/>
          <p:cNvSpPr/>
          <p:nvPr/>
        </p:nvSpPr>
        <p:spPr>
          <a:xfrm>
            <a:off x="2246881" y="856438"/>
            <a:ext cx="437644" cy="437644"/>
          </a:xfrm>
          <a:prstGeom prst="ellipse">
            <a:avLst/>
          </a:prstGeom>
          <a:blipFill dpi="0" rotWithShape="1">
            <a:blip r:embed="rId5" cstate="print">
              <a:extLst>
                <a:ext uri="{28A0092B-C50C-407E-A947-70E740481C1C}">
                  <a14:useLocalDpi xmlns:a14="http://schemas.microsoft.com/office/drawing/2010/main" xmlns="" val="0"/>
                </a:ext>
              </a:extLst>
            </a:blip>
            <a:srcRect/>
            <a:stretch>
              <a:fillRect l="15000" r="1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2465703" y="1424722"/>
            <a:ext cx="4431415" cy="437646"/>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02400" tIns="76201" rIns="142240" bIns="76201" numCol="1" spcCol="1270" anchor="ctr" anchorCtr="0">
            <a:noAutofit/>
          </a:bodyPr>
          <a:lstStyle/>
          <a:p>
            <a:pPr lvl="0" algn="ctr" defTabSz="889000" rtl="0">
              <a:lnSpc>
                <a:spcPct val="90000"/>
              </a:lnSpc>
              <a:spcBef>
                <a:spcPct val="0"/>
              </a:spcBef>
              <a:spcAft>
                <a:spcPct val="35000"/>
              </a:spcAft>
            </a:pPr>
            <a:r>
              <a:rPr lang="en-US" sz="2000" kern="1200" dirty="0" smtClean="0"/>
              <a:t>Targeting</a:t>
            </a:r>
            <a:endParaRPr lang="en-US" sz="2000" kern="1200" dirty="0"/>
          </a:p>
        </p:txBody>
      </p:sp>
      <p:sp>
        <p:nvSpPr>
          <p:cNvPr id="8" name="Oval 7"/>
          <p:cNvSpPr/>
          <p:nvPr/>
        </p:nvSpPr>
        <p:spPr>
          <a:xfrm>
            <a:off x="2246881" y="1424723"/>
            <a:ext cx="437644" cy="437644"/>
          </a:xfrm>
          <a:prstGeom prst="ellipse">
            <a:avLst/>
          </a:prstGeom>
          <a:blipFill>
            <a:blip r:embed="rId6" cstate="print">
              <a:extLst>
                <a:ext uri="{28A0092B-C50C-407E-A947-70E740481C1C}">
                  <a14:useLocalDpi xmlns:a14="http://schemas.microsoft.com/office/drawing/2010/main" xmlns="" val="0"/>
                </a:ext>
              </a:extLst>
            </a:blip>
            <a:srcRect/>
            <a:stretch>
              <a:fillRect l="-1000" r="-1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2465703" y="1993006"/>
            <a:ext cx="4431415" cy="437646"/>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02400" tIns="76201" rIns="142240" bIns="76201" numCol="1" spcCol="1270" anchor="ctr" anchorCtr="0">
            <a:noAutofit/>
          </a:bodyPr>
          <a:lstStyle/>
          <a:p>
            <a:pPr lvl="0" algn="ctr" defTabSz="889000" rtl="0">
              <a:lnSpc>
                <a:spcPct val="90000"/>
              </a:lnSpc>
              <a:spcBef>
                <a:spcPct val="0"/>
              </a:spcBef>
              <a:spcAft>
                <a:spcPct val="35000"/>
              </a:spcAft>
            </a:pPr>
            <a:r>
              <a:rPr lang="en-US" sz="2000" kern="1200" dirty="0" smtClean="0"/>
              <a:t>Environment</a:t>
            </a:r>
            <a:endParaRPr lang="en-US" sz="2000" kern="1200" dirty="0"/>
          </a:p>
        </p:txBody>
      </p:sp>
      <p:sp>
        <p:nvSpPr>
          <p:cNvPr id="11" name="Oval 10"/>
          <p:cNvSpPr/>
          <p:nvPr/>
        </p:nvSpPr>
        <p:spPr>
          <a:xfrm>
            <a:off x="2246881" y="1993007"/>
            <a:ext cx="437644" cy="437644"/>
          </a:xfrm>
          <a:prstGeom prst="ellipse">
            <a:avLst/>
          </a:prstGeom>
          <a:blipFill>
            <a:blip r:embed="rId7" cstate="print">
              <a:extLst>
                <a:ext uri="{28A0092B-C50C-407E-A947-70E740481C1C}">
                  <a14:useLocalDpi xmlns:a14="http://schemas.microsoft.com/office/drawing/2010/main" xmlns="" val="0"/>
                </a:ext>
              </a:extLst>
            </a:blip>
            <a:srcRect/>
            <a:stretch>
              <a:fillRect l="-25000" r="-25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2465703" y="2561291"/>
            <a:ext cx="4431415" cy="437644"/>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02400"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Operator</a:t>
            </a:r>
            <a:endParaRPr lang="en-US" sz="2000" kern="1200" dirty="0"/>
          </a:p>
        </p:txBody>
      </p:sp>
      <p:sp>
        <p:nvSpPr>
          <p:cNvPr id="14" name="Oval 13"/>
          <p:cNvSpPr/>
          <p:nvPr/>
        </p:nvSpPr>
        <p:spPr>
          <a:xfrm>
            <a:off x="2246881" y="2561291"/>
            <a:ext cx="437644" cy="437644"/>
          </a:xfrm>
          <a:prstGeom prst="ellipse">
            <a:avLst/>
          </a:prstGeom>
          <a:blipFill dpi="0" rotWithShape="1">
            <a:blip r:embed="rId8" cstate="print">
              <a:extLst>
                <a:ext uri="{28A0092B-C50C-407E-A947-70E740481C1C}">
                  <a14:useLocalDpi xmlns:a14="http://schemas.microsoft.com/office/drawing/2010/main" xmlns="" val="0"/>
                </a:ext>
              </a:extLst>
            </a:blip>
            <a:srcRect/>
            <a:stretch>
              <a:fillRect l="-70000" t="-35000" r="-30000" b="-65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2465703" y="3129575"/>
            <a:ext cx="4431415" cy="437645"/>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02400" tIns="76201"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Geometry</a:t>
            </a:r>
          </a:p>
        </p:txBody>
      </p:sp>
      <p:sp>
        <p:nvSpPr>
          <p:cNvPr id="17" name="Oval 16"/>
          <p:cNvSpPr/>
          <p:nvPr/>
        </p:nvSpPr>
        <p:spPr>
          <a:xfrm>
            <a:off x="2246881" y="3129576"/>
            <a:ext cx="437644" cy="437644"/>
          </a:xfrm>
          <a:prstGeom prst="ellipse">
            <a:avLst/>
          </a:prstGeom>
          <a:blipFill dpi="0" rotWithShape="1">
            <a:blip r:embed="rId9" cstate="print">
              <a:extLst>
                <a:ext uri="{28A0092B-C50C-407E-A947-70E740481C1C}">
                  <a14:useLocalDpi xmlns:a14="http://schemas.microsoft.com/office/drawing/2010/main" xmlns="" val="0"/>
                </a:ext>
              </a:extLst>
            </a:blip>
            <a:srcRect/>
            <a:stretch>
              <a:fillRect l="-55000" r="-55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18" name="Freeform 17"/>
          <p:cNvSpPr/>
          <p:nvPr/>
        </p:nvSpPr>
        <p:spPr>
          <a:xfrm>
            <a:off x="2465703" y="3697859"/>
            <a:ext cx="4431415" cy="437645"/>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02400" tIns="76201" rIns="142240" bIns="76200" numCol="1" spcCol="1270" anchor="ctr" anchorCtr="0">
            <a:noAutofit/>
          </a:bodyPr>
          <a:lstStyle/>
          <a:p>
            <a:pPr lvl="0" algn="ctr" defTabSz="889000" rtl="0">
              <a:lnSpc>
                <a:spcPct val="90000"/>
              </a:lnSpc>
              <a:spcBef>
                <a:spcPct val="0"/>
              </a:spcBef>
              <a:spcAft>
                <a:spcPct val="35000"/>
              </a:spcAft>
            </a:pPr>
            <a:r>
              <a:rPr lang="en-US" sz="2000" kern="1200" dirty="0" err="1" smtClean="0"/>
              <a:t>Fixturing</a:t>
            </a:r>
            <a:endParaRPr lang="en-US" sz="2000" kern="1200" dirty="0" smtClean="0"/>
          </a:p>
        </p:txBody>
      </p:sp>
      <p:sp>
        <p:nvSpPr>
          <p:cNvPr id="19" name="Oval 18"/>
          <p:cNvSpPr/>
          <p:nvPr/>
        </p:nvSpPr>
        <p:spPr>
          <a:xfrm>
            <a:off x="2246881" y="3697860"/>
            <a:ext cx="437644" cy="437644"/>
          </a:xfrm>
          <a:prstGeom prst="ellipse">
            <a:avLst/>
          </a:prstGeom>
          <a:blipFill dpi="0" rotWithShape="1">
            <a:blip r:embed="rId10"/>
            <a:srcRect/>
            <a:stretch>
              <a:fillRect l="20000" t="15000" r="20000" b="1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2465703" y="4266143"/>
            <a:ext cx="4431415" cy="437645"/>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02400" tIns="76201"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Scale</a:t>
            </a:r>
          </a:p>
        </p:txBody>
      </p:sp>
      <p:sp>
        <p:nvSpPr>
          <p:cNvPr id="21" name="Oval 20"/>
          <p:cNvSpPr/>
          <p:nvPr/>
        </p:nvSpPr>
        <p:spPr>
          <a:xfrm>
            <a:off x="2246881" y="4266144"/>
            <a:ext cx="437644" cy="437644"/>
          </a:xfrm>
          <a:prstGeom prst="ellipse">
            <a:avLst/>
          </a:prstGeom>
          <a:blipFill dpi="0" rotWithShape="1">
            <a:blip r:embed="rId11" cstate="print">
              <a:extLst>
                <a:ext uri="{28A0092B-C50C-407E-A947-70E740481C1C}">
                  <a14:useLocalDpi xmlns:a14="http://schemas.microsoft.com/office/drawing/2010/main" xmlns="" val="0"/>
                </a:ext>
              </a:extLst>
            </a:blip>
            <a:srcRect/>
            <a:stretch>
              <a:fillRect l="35000" t="10000" r="35000" b="15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18421031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6" grpId="0" animBg="1"/>
      <p:bldP spid="18"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483104" y="91456"/>
            <a:ext cx="423545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Composite Point Uncertainty</a:t>
            </a:r>
            <a:endParaRPr lang="en-US" sz="2800" dirty="0" smtClean="0">
              <a:solidFill>
                <a:srgbClr val="4D4D4D">
                  <a:lumMod val="50000"/>
                </a:srgbClr>
              </a:solidFill>
              <a:latin typeface="Oswald Regular" panose="020B0604020202020204" charset="0"/>
            </a:endParaRP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610047" y="1108280"/>
            <a:ext cx="7858450" cy="2984071"/>
          </a:xfrm>
          <a:prstGeom prst="rect">
            <a:avLst/>
          </a:prstGeom>
        </p:spPr>
      </p:pic>
    </p:spTree>
    <p:extLst>
      <p:ext uri="{BB962C8B-B14F-4D97-AF65-F5344CB8AC3E}">
        <p14:creationId xmlns:p14="http://schemas.microsoft.com/office/powerpoint/2010/main" xmlns="" val="4014895837"/>
      </p:ext>
    </p:extLst>
  </p:cSld>
  <p:clrMapOvr>
    <a:masterClrMapping/>
  </p:clrMapOvr>
  <p:transition spd="slow">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encrypted-tbn0.gstatic.com/images?q=tbn:ANd9GcRsQ0hvPv4Mi76PurpeZ3lOHkMLmAe5COiU4ms4rNP5NyUSWJnq"/>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337" r="37963"/>
          <a:stretch/>
        </p:blipFill>
        <p:spPr bwMode="auto">
          <a:xfrm>
            <a:off x="0" y="2588691"/>
            <a:ext cx="3873731" cy="259102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Arrow Connector 11"/>
          <p:cNvCxnSpPr/>
          <p:nvPr/>
        </p:nvCxnSpPr>
        <p:spPr>
          <a:xfrm>
            <a:off x="3170956" y="1995725"/>
            <a:ext cx="0" cy="142080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9" name="Subtitle 2"/>
          <p:cNvSpPr txBox="1">
            <a:spLocks/>
          </p:cNvSpPr>
          <p:nvPr/>
        </p:nvSpPr>
        <p:spPr>
          <a:xfrm>
            <a:off x="5738130" y="4501501"/>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1838697" y="78979"/>
            <a:ext cx="5524269"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Importance of Calculating Uncertainty</a:t>
            </a:r>
          </a:p>
        </p:txBody>
      </p:sp>
      <p:sp>
        <p:nvSpPr>
          <p:cNvPr id="18" name="TextBox 17"/>
          <p:cNvSpPr txBox="1"/>
          <p:nvPr/>
        </p:nvSpPr>
        <p:spPr>
          <a:xfrm>
            <a:off x="5533293" y="1155327"/>
            <a:ext cx="1890261"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2.5” ± 0.500</a:t>
            </a:r>
          </a:p>
        </p:txBody>
      </p:sp>
      <p:sp>
        <p:nvSpPr>
          <p:cNvPr id="19" name="TextBox 18"/>
          <p:cNvSpPr txBox="1"/>
          <p:nvPr/>
        </p:nvSpPr>
        <p:spPr>
          <a:xfrm>
            <a:off x="5533294" y="3553151"/>
            <a:ext cx="1890261"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2.5” ± 0.005</a:t>
            </a:r>
          </a:p>
        </p:txBody>
      </p:sp>
      <p:sp>
        <p:nvSpPr>
          <p:cNvPr id="20" name="TextBox 19"/>
          <p:cNvSpPr txBox="1"/>
          <p:nvPr/>
        </p:nvSpPr>
        <p:spPr>
          <a:xfrm>
            <a:off x="5533295" y="2306510"/>
            <a:ext cx="1890261"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2.5” ± 0.050</a:t>
            </a:r>
          </a:p>
        </p:txBody>
      </p:sp>
      <p:sp>
        <p:nvSpPr>
          <p:cNvPr id="21" name="Rectangle 20"/>
          <p:cNvSpPr/>
          <p:nvPr/>
        </p:nvSpPr>
        <p:spPr>
          <a:xfrm>
            <a:off x="7926784" y="769258"/>
            <a:ext cx="1083425" cy="1094135"/>
          </a:xfrm>
          <a:prstGeom prst="rect">
            <a:avLst/>
          </a:prstGeom>
          <a:blipFill dpi="0" rotWithShape="1">
            <a:blip r:embed="rId6">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921275" y="3313991"/>
            <a:ext cx="1063872" cy="1099279"/>
          </a:xfrm>
          <a:prstGeom prst="rect">
            <a:avLst/>
          </a:prstGeom>
          <a:blipFill dpi="0" rotWithShape="1">
            <a:blip r:embed="rId7">
              <a:alphaModFix amt="5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ChangeAspect="1"/>
          </p:cNvSpPr>
          <p:nvPr/>
        </p:nvSpPr>
        <p:spPr>
          <a:xfrm>
            <a:off x="8017596" y="1995725"/>
            <a:ext cx="656533" cy="1185933"/>
          </a:xfrm>
          <a:prstGeom prst="rect">
            <a:avLst/>
          </a:prstGeom>
          <a:blipFill dpi="0" rotWithShape="1">
            <a:blip r:embed="rId8">
              <a:alphaModFix amt="6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rot="3844924">
            <a:off x="128939" y="375242"/>
            <a:ext cx="2979074" cy="3240965"/>
          </a:xfrm>
          <a:prstGeom prst="rect">
            <a:avLst/>
          </a:prstGeom>
        </p:spPr>
      </p:pic>
    </p:spTree>
    <p:extLst>
      <p:ext uri="{BB962C8B-B14F-4D97-AF65-F5344CB8AC3E}">
        <p14:creationId xmlns:p14="http://schemas.microsoft.com/office/powerpoint/2010/main" xmlns="" val="6728162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290">
                                          <p:stCondLst>
                                            <p:cond delay="0"/>
                                          </p:stCondLst>
                                        </p:cTn>
                                        <p:tgtEl>
                                          <p:spTgt spid="21"/>
                                        </p:tgtEl>
                                      </p:cBhvr>
                                    </p:animEffect>
                                    <p:anim calcmode="lin" valueType="num">
                                      <p:cBhvr>
                                        <p:cTn id="8"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13" dur="13">
                                          <p:stCondLst>
                                            <p:cond delay="325"/>
                                          </p:stCondLst>
                                        </p:cTn>
                                        <p:tgtEl>
                                          <p:spTgt spid="21"/>
                                        </p:tgtEl>
                                      </p:cBhvr>
                                      <p:to x="100000" y="60000"/>
                                    </p:animScale>
                                    <p:animScale>
                                      <p:cBhvr>
                                        <p:cTn id="14" dur="83" decel="50000">
                                          <p:stCondLst>
                                            <p:cond delay="338"/>
                                          </p:stCondLst>
                                        </p:cTn>
                                        <p:tgtEl>
                                          <p:spTgt spid="21"/>
                                        </p:tgtEl>
                                      </p:cBhvr>
                                      <p:to x="100000" y="100000"/>
                                    </p:animScale>
                                    <p:animScale>
                                      <p:cBhvr>
                                        <p:cTn id="15" dur="13">
                                          <p:stCondLst>
                                            <p:cond delay="656"/>
                                          </p:stCondLst>
                                        </p:cTn>
                                        <p:tgtEl>
                                          <p:spTgt spid="21"/>
                                        </p:tgtEl>
                                      </p:cBhvr>
                                      <p:to x="100000" y="80000"/>
                                    </p:animScale>
                                    <p:animScale>
                                      <p:cBhvr>
                                        <p:cTn id="16" dur="83" decel="50000">
                                          <p:stCondLst>
                                            <p:cond delay="669"/>
                                          </p:stCondLst>
                                        </p:cTn>
                                        <p:tgtEl>
                                          <p:spTgt spid="21"/>
                                        </p:tgtEl>
                                      </p:cBhvr>
                                      <p:to x="100000" y="100000"/>
                                    </p:animScale>
                                    <p:animScale>
                                      <p:cBhvr>
                                        <p:cTn id="17" dur="13">
                                          <p:stCondLst>
                                            <p:cond delay="821"/>
                                          </p:stCondLst>
                                        </p:cTn>
                                        <p:tgtEl>
                                          <p:spTgt spid="21"/>
                                        </p:tgtEl>
                                      </p:cBhvr>
                                      <p:to x="100000" y="90000"/>
                                    </p:animScale>
                                    <p:animScale>
                                      <p:cBhvr>
                                        <p:cTn id="18" dur="83" decel="50000">
                                          <p:stCondLst>
                                            <p:cond delay="834"/>
                                          </p:stCondLst>
                                        </p:cTn>
                                        <p:tgtEl>
                                          <p:spTgt spid="21"/>
                                        </p:tgtEl>
                                      </p:cBhvr>
                                      <p:to x="100000" y="100000"/>
                                    </p:animScale>
                                    <p:animScale>
                                      <p:cBhvr>
                                        <p:cTn id="19" dur="13">
                                          <p:stCondLst>
                                            <p:cond delay="904"/>
                                          </p:stCondLst>
                                        </p:cTn>
                                        <p:tgtEl>
                                          <p:spTgt spid="21"/>
                                        </p:tgtEl>
                                      </p:cBhvr>
                                      <p:to x="100000" y="95000"/>
                                    </p:animScale>
                                    <p:animScale>
                                      <p:cBhvr>
                                        <p:cTn id="20" dur="83" decel="50000">
                                          <p:stCondLst>
                                            <p:cond delay="917"/>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290">
                                          <p:stCondLst>
                                            <p:cond delay="0"/>
                                          </p:stCondLst>
                                        </p:cTn>
                                        <p:tgtEl>
                                          <p:spTgt spid="23"/>
                                        </p:tgtEl>
                                      </p:cBhvr>
                                    </p:animEffect>
                                    <p:anim calcmode="lin" valueType="num">
                                      <p:cBhvr>
                                        <p:cTn id="26"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31" dur="13">
                                          <p:stCondLst>
                                            <p:cond delay="325"/>
                                          </p:stCondLst>
                                        </p:cTn>
                                        <p:tgtEl>
                                          <p:spTgt spid="23"/>
                                        </p:tgtEl>
                                      </p:cBhvr>
                                      <p:to x="100000" y="60000"/>
                                    </p:animScale>
                                    <p:animScale>
                                      <p:cBhvr>
                                        <p:cTn id="32" dur="83" decel="50000">
                                          <p:stCondLst>
                                            <p:cond delay="338"/>
                                          </p:stCondLst>
                                        </p:cTn>
                                        <p:tgtEl>
                                          <p:spTgt spid="23"/>
                                        </p:tgtEl>
                                      </p:cBhvr>
                                      <p:to x="100000" y="100000"/>
                                    </p:animScale>
                                    <p:animScale>
                                      <p:cBhvr>
                                        <p:cTn id="33" dur="13">
                                          <p:stCondLst>
                                            <p:cond delay="656"/>
                                          </p:stCondLst>
                                        </p:cTn>
                                        <p:tgtEl>
                                          <p:spTgt spid="23"/>
                                        </p:tgtEl>
                                      </p:cBhvr>
                                      <p:to x="100000" y="80000"/>
                                    </p:animScale>
                                    <p:animScale>
                                      <p:cBhvr>
                                        <p:cTn id="34" dur="83" decel="50000">
                                          <p:stCondLst>
                                            <p:cond delay="669"/>
                                          </p:stCondLst>
                                        </p:cTn>
                                        <p:tgtEl>
                                          <p:spTgt spid="23"/>
                                        </p:tgtEl>
                                      </p:cBhvr>
                                      <p:to x="100000" y="100000"/>
                                    </p:animScale>
                                    <p:animScale>
                                      <p:cBhvr>
                                        <p:cTn id="35" dur="13">
                                          <p:stCondLst>
                                            <p:cond delay="821"/>
                                          </p:stCondLst>
                                        </p:cTn>
                                        <p:tgtEl>
                                          <p:spTgt spid="23"/>
                                        </p:tgtEl>
                                      </p:cBhvr>
                                      <p:to x="100000" y="90000"/>
                                    </p:animScale>
                                    <p:animScale>
                                      <p:cBhvr>
                                        <p:cTn id="36" dur="83" decel="50000">
                                          <p:stCondLst>
                                            <p:cond delay="834"/>
                                          </p:stCondLst>
                                        </p:cTn>
                                        <p:tgtEl>
                                          <p:spTgt spid="23"/>
                                        </p:tgtEl>
                                      </p:cBhvr>
                                      <p:to x="100000" y="100000"/>
                                    </p:animScale>
                                    <p:animScale>
                                      <p:cBhvr>
                                        <p:cTn id="37" dur="13">
                                          <p:stCondLst>
                                            <p:cond delay="904"/>
                                          </p:stCondLst>
                                        </p:cTn>
                                        <p:tgtEl>
                                          <p:spTgt spid="23"/>
                                        </p:tgtEl>
                                      </p:cBhvr>
                                      <p:to x="100000" y="95000"/>
                                    </p:animScale>
                                    <p:animScale>
                                      <p:cBhvr>
                                        <p:cTn id="38" dur="83" decel="50000">
                                          <p:stCondLst>
                                            <p:cond delay="917"/>
                                          </p:stCondLst>
                                        </p:cTn>
                                        <p:tgtEl>
                                          <p:spTgt spid="2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290">
                                          <p:stCondLst>
                                            <p:cond delay="0"/>
                                          </p:stCondLst>
                                        </p:cTn>
                                        <p:tgtEl>
                                          <p:spTgt spid="22"/>
                                        </p:tgtEl>
                                      </p:cBhvr>
                                    </p:animEffect>
                                    <p:anim calcmode="lin" valueType="num">
                                      <p:cBhvr>
                                        <p:cTn id="44"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49" dur="13">
                                          <p:stCondLst>
                                            <p:cond delay="325"/>
                                          </p:stCondLst>
                                        </p:cTn>
                                        <p:tgtEl>
                                          <p:spTgt spid="22"/>
                                        </p:tgtEl>
                                      </p:cBhvr>
                                      <p:to x="100000" y="60000"/>
                                    </p:animScale>
                                    <p:animScale>
                                      <p:cBhvr>
                                        <p:cTn id="50" dur="83" decel="50000">
                                          <p:stCondLst>
                                            <p:cond delay="338"/>
                                          </p:stCondLst>
                                        </p:cTn>
                                        <p:tgtEl>
                                          <p:spTgt spid="22"/>
                                        </p:tgtEl>
                                      </p:cBhvr>
                                      <p:to x="100000" y="100000"/>
                                    </p:animScale>
                                    <p:animScale>
                                      <p:cBhvr>
                                        <p:cTn id="51" dur="13">
                                          <p:stCondLst>
                                            <p:cond delay="656"/>
                                          </p:stCondLst>
                                        </p:cTn>
                                        <p:tgtEl>
                                          <p:spTgt spid="22"/>
                                        </p:tgtEl>
                                      </p:cBhvr>
                                      <p:to x="100000" y="80000"/>
                                    </p:animScale>
                                    <p:animScale>
                                      <p:cBhvr>
                                        <p:cTn id="52" dur="83" decel="50000">
                                          <p:stCondLst>
                                            <p:cond delay="669"/>
                                          </p:stCondLst>
                                        </p:cTn>
                                        <p:tgtEl>
                                          <p:spTgt spid="22"/>
                                        </p:tgtEl>
                                      </p:cBhvr>
                                      <p:to x="100000" y="100000"/>
                                    </p:animScale>
                                    <p:animScale>
                                      <p:cBhvr>
                                        <p:cTn id="53" dur="13">
                                          <p:stCondLst>
                                            <p:cond delay="821"/>
                                          </p:stCondLst>
                                        </p:cTn>
                                        <p:tgtEl>
                                          <p:spTgt spid="22"/>
                                        </p:tgtEl>
                                      </p:cBhvr>
                                      <p:to x="100000" y="90000"/>
                                    </p:animScale>
                                    <p:animScale>
                                      <p:cBhvr>
                                        <p:cTn id="54" dur="83" decel="50000">
                                          <p:stCondLst>
                                            <p:cond delay="834"/>
                                          </p:stCondLst>
                                        </p:cTn>
                                        <p:tgtEl>
                                          <p:spTgt spid="22"/>
                                        </p:tgtEl>
                                      </p:cBhvr>
                                      <p:to x="100000" y="100000"/>
                                    </p:animScale>
                                    <p:animScale>
                                      <p:cBhvr>
                                        <p:cTn id="55" dur="13">
                                          <p:stCondLst>
                                            <p:cond delay="904"/>
                                          </p:stCondLst>
                                        </p:cTn>
                                        <p:tgtEl>
                                          <p:spTgt spid="22"/>
                                        </p:tgtEl>
                                      </p:cBhvr>
                                      <p:to x="100000" y="95000"/>
                                    </p:animScale>
                                    <p:animScale>
                                      <p:cBhvr>
                                        <p:cTn id="56" dur="83" decel="50000">
                                          <p:stCondLst>
                                            <p:cond delay="917"/>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510034" y="42243"/>
            <a:ext cx="2593980"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Before the USMN</a:t>
            </a:r>
          </a:p>
        </p:txBody>
      </p:sp>
      <p:pic>
        <p:nvPicPr>
          <p:cNvPr id="2" name="Picture 1"/>
          <p:cNvPicPr>
            <a:picLocks noChangeAspect="1"/>
          </p:cNvPicPr>
          <p:nvPr/>
        </p:nvPicPr>
        <p:blipFill>
          <a:blip r:embed="rId5"/>
          <a:stretch>
            <a:fillRect/>
          </a:stretch>
        </p:blipFill>
        <p:spPr>
          <a:xfrm>
            <a:off x="1057363" y="151967"/>
            <a:ext cx="1958510" cy="4991533"/>
          </a:xfrm>
          <a:prstGeom prst="rect">
            <a:avLst/>
          </a:prstGeom>
          <a:ln w="28575">
            <a:solidFill>
              <a:srgbClr val="003876"/>
            </a:solidFill>
          </a:ln>
        </p:spPr>
      </p:pic>
      <p:graphicFrame>
        <p:nvGraphicFramePr>
          <p:cNvPr id="6" name="Diagram 5"/>
          <p:cNvGraphicFramePr/>
          <p:nvPr>
            <p:extLst>
              <p:ext uri="{D42A27DB-BD31-4B8C-83A1-F6EECF244321}">
                <p14:modId xmlns:p14="http://schemas.microsoft.com/office/powerpoint/2010/main" xmlns="" val="940465762"/>
              </p:ext>
            </p:extLst>
          </p:nvPr>
        </p:nvGraphicFramePr>
        <p:xfrm>
          <a:off x="2982098" y="565463"/>
          <a:ext cx="5239189" cy="44803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3883284793"/>
      </p:ext>
    </p:extLst>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1" y="631177"/>
            <a:ext cx="5278582" cy="4176537"/>
          </a:xfrm>
          <a:prstGeom prst="rect">
            <a:avLst/>
          </a:prstGeom>
        </p:spPr>
      </p:pic>
      <p:pic>
        <p:nvPicPr>
          <p:cNvPr id="3" name="Picture 2"/>
          <p:cNvPicPr>
            <a:picLocks noChangeAspect="1"/>
          </p:cNvPicPr>
          <p:nvPr/>
        </p:nvPicPr>
        <p:blipFill>
          <a:blip r:embed="rId6"/>
          <a:stretch>
            <a:fillRect/>
          </a:stretch>
        </p:blipFill>
        <p:spPr>
          <a:xfrm>
            <a:off x="5353960" y="607156"/>
            <a:ext cx="3724138" cy="4200558"/>
          </a:xfrm>
          <a:prstGeom prst="rect">
            <a:avLst/>
          </a:prstGeom>
        </p:spPr>
      </p:pic>
      <p:sp>
        <p:nvSpPr>
          <p:cNvPr id="11" name="TextBox 10"/>
          <p:cNvSpPr txBox="1"/>
          <p:nvPr/>
        </p:nvSpPr>
        <p:spPr>
          <a:xfrm>
            <a:off x="4029201" y="7964"/>
            <a:ext cx="1143262"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Alt + U </a:t>
            </a:r>
          </a:p>
        </p:txBody>
      </p:sp>
    </p:spTree>
    <p:extLst>
      <p:ext uri="{BB962C8B-B14F-4D97-AF65-F5344CB8AC3E}">
        <p14:creationId xmlns:p14="http://schemas.microsoft.com/office/powerpoint/2010/main" xmlns="" val="27831261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3" name="Picture 2"/>
          <p:cNvPicPr>
            <a:picLocks noChangeAspect="1"/>
          </p:cNvPicPr>
          <p:nvPr/>
        </p:nvPicPr>
        <p:blipFill>
          <a:blip r:embed="rId5"/>
          <a:stretch>
            <a:fillRect/>
          </a:stretch>
        </p:blipFill>
        <p:spPr>
          <a:xfrm>
            <a:off x="194674" y="500354"/>
            <a:ext cx="8804769" cy="4559520"/>
          </a:xfrm>
          <a:prstGeom prst="rect">
            <a:avLst/>
          </a:prstGeom>
        </p:spPr>
      </p:pic>
      <p:sp>
        <p:nvSpPr>
          <p:cNvPr id="7" name="TextBox 6"/>
          <p:cNvSpPr txBox="1"/>
          <p:nvPr/>
        </p:nvSpPr>
        <p:spPr>
          <a:xfrm>
            <a:off x="3611452" y="42242"/>
            <a:ext cx="2000869"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USMN Dialog</a:t>
            </a:r>
          </a:p>
        </p:txBody>
      </p:sp>
      <p:pic>
        <p:nvPicPr>
          <p:cNvPr id="10" name="Picture 9"/>
          <p:cNvPicPr>
            <a:picLocks noChangeAspect="1"/>
          </p:cNvPicPr>
          <p:nvPr/>
        </p:nvPicPr>
        <p:blipFill>
          <a:blip r:embed="rId6">
            <a:extLst>
              <a:ext uri="{BEBA8EAE-BF5A-486C-A8C5-ECC9F3942E4B}">
                <a14:imgProps xmlns:a14="http://schemas.microsoft.com/office/drawing/2010/main" xmlns="">
                  <a14:imgLayer r:embed="rId7">
                    <a14:imgEffect>
                      <a14:artisticChalkSketch/>
                    </a14:imgEffect>
                  </a14:imgLayer>
                </a14:imgProps>
              </a:ext>
            </a:extLst>
          </a:blip>
          <a:stretch>
            <a:fillRect/>
          </a:stretch>
        </p:blipFill>
        <p:spPr>
          <a:xfrm>
            <a:off x="207605" y="510184"/>
            <a:ext cx="8791837" cy="4559520"/>
          </a:xfrm>
          <a:prstGeom prst="rect">
            <a:avLst/>
          </a:prstGeom>
        </p:spPr>
      </p:pic>
      <p:pic>
        <p:nvPicPr>
          <p:cNvPr id="4" name="Picture 3"/>
          <p:cNvPicPr>
            <a:picLocks noChangeAspect="1"/>
          </p:cNvPicPr>
          <p:nvPr/>
        </p:nvPicPr>
        <p:blipFill>
          <a:blip r:embed="rId8"/>
          <a:stretch>
            <a:fillRect/>
          </a:stretch>
        </p:blipFill>
        <p:spPr>
          <a:xfrm>
            <a:off x="344737" y="713090"/>
            <a:ext cx="2806679" cy="1244557"/>
          </a:xfrm>
          <a:prstGeom prst="rect">
            <a:avLst/>
          </a:prstGeom>
          <a:ln w="28575">
            <a:solidFill>
              <a:schemeClr val="accent1"/>
            </a:solidFill>
          </a:ln>
        </p:spPr>
      </p:pic>
      <p:pic>
        <p:nvPicPr>
          <p:cNvPr id="5" name="Picture 4"/>
          <p:cNvPicPr>
            <a:picLocks noChangeAspect="1"/>
          </p:cNvPicPr>
          <p:nvPr/>
        </p:nvPicPr>
        <p:blipFill>
          <a:blip r:embed="rId9"/>
          <a:stretch>
            <a:fillRect/>
          </a:stretch>
        </p:blipFill>
        <p:spPr>
          <a:xfrm>
            <a:off x="4058635" y="673001"/>
            <a:ext cx="2972058" cy="4214225"/>
          </a:xfrm>
          <a:prstGeom prst="rect">
            <a:avLst/>
          </a:prstGeom>
          <a:ln w="28575">
            <a:solidFill>
              <a:schemeClr val="accent1"/>
            </a:solidFill>
          </a:ln>
        </p:spPr>
      </p:pic>
      <p:sp>
        <p:nvSpPr>
          <p:cNvPr id="11" name="Oval 10"/>
          <p:cNvSpPr/>
          <p:nvPr/>
        </p:nvSpPr>
        <p:spPr>
          <a:xfrm>
            <a:off x="3848793" y="1496291"/>
            <a:ext cx="3092333" cy="922713"/>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extLst>
              <a:ext uri="{BEBA8EAE-BF5A-486C-A8C5-ECC9F3942E4B}">
                <a14:imgProps xmlns:a14="http://schemas.microsoft.com/office/drawing/2010/main" xmlns="">
                  <a14:imgLayer r:embed="rId7">
                    <a14:imgEffect>
                      <a14:artisticChalkSketch/>
                    </a14:imgEffect>
                  </a14:imgLayer>
                </a14:imgProps>
              </a:ext>
            </a:extLst>
          </a:blip>
          <a:stretch>
            <a:fillRect/>
          </a:stretch>
        </p:blipFill>
        <p:spPr>
          <a:xfrm>
            <a:off x="194674" y="516999"/>
            <a:ext cx="8751498" cy="4559520"/>
          </a:xfrm>
          <a:prstGeom prst="rect">
            <a:avLst/>
          </a:prstGeom>
        </p:spPr>
      </p:pic>
      <p:pic>
        <p:nvPicPr>
          <p:cNvPr id="16" name="Picture 15"/>
          <p:cNvPicPr>
            <a:picLocks noChangeAspect="1"/>
          </p:cNvPicPr>
          <p:nvPr/>
        </p:nvPicPr>
        <p:blipFill>
          <a:blip r:embed="rId10"/>
          <a:stretch>
            <a:fillRect/>
          </a:stretch>
        </p:blipFill>
        <p:spPr>
          <a:xfrm>
            <a:off x="3124008" y="813947"/>
            <a:ext cx="5716520" cy="3126221"/>
          </a:xfrm>
          <a:prstGeom prst="rect">
            <a:avLst/>
          </a:prstGeom>
          <a:ln w="38100">
            <a:solidFill>
              <a:schemeClr val="accent1"/>
            </a:solidFill>
          </a:ln>
        </p:spPr>
      </p:pic>
      <p:pic>
        <p:nvPicPr>
          <p:cNvPr id="20" name="Picture 19"/>
          <p:cNvPicPr>
            <a:picLocks noChangeAspect="1"/>
          </p:cNvPicPr>
          <p:nvPr/>
        </p:nvPicPr>
        <p:blipFill>
          <a:blip r:embed="rId6">
            <a:extLst>
              <a:ext uri="{BEBA8EAE-BF5A-486C-A8C5-ECC9F3942E4B}">
                <a14:imgProps xmlns:a14="http://schemas.microsoft.com/office/drawing/2010/main" xmlns="">
                  <a14:imgLayer r:embed="rId7">
                    <a14:imgEffect>
                      <a14:artisticChalkSketch/>
                    </a14:imgEffect>
                  </a14:imgLayer>
                </a14:imgProps>
              </a:ext>
            </a:extLst>
          </a:blip>
          <a:stretch>
            <a:fillRect/>
          </a:stretch>
        </p:blipFill>
        <p:spPr>
          <a:xfrm>
            <a:off x="207605" y="494792"/>
            <a:ext cx="8751498" cy="4559520"/>
          </a:xfrm>
          <a:prstGeom prst="rect">
            <a:avLst/>
          </a:prstGeom>
        </p:spPr>
      </p:pic>
      <p:pic>
        <p:nvPicPr>
          <p:cNvPr id="19" name="Picture 18"/>
          <p:cNvPicPr>
            <a:picLocks noChangeAspect="1"/>
          </p:cNvPicPr>
          <p:nvPr/>
        </p:nvPicPr>
        <p:blipFill>
          <a:blip r:embed="rId11"/>
          <a:stretch>
            <a:fillRect/>
          </a:stretch>
        </p:blipFill>
        <p:spPr>
          <a:xfrm>
            <a:off x="282637" y="1957647"/>
            <a:ext cx="2903472" cy="1173582"/>
          </a:xfrm>
          <a:prstGeom prst="rect">
            <a:avLst/>
          </a:prstGeom>
          <a:ln w="38100">
            <a:solidFill>
              <a:schemeClr val="accent1"/>
            </a:solidFill>
          </a:ln>
        </p:spPr>
      </p:pic>
      <p:pic>
        <p:nvPicPr>
          <p:cNvPr id="21" name="Picture 20"/>
          <p:cNvPicPr>
            <a:picLocks noChangeAspect="1"/>
          </p:cNvPicPr>
          <p:nvPr/>
        </p:nvPicPr>
        <p:blipFill>
          <a:blip r:embed="rId6">
            <a:extLst>
              <a:ext uri="{BEBA8EAE-BF5A-486C-A8C5-ECC9F3942E4B}">
                <a14:imgProps xmlns:a14="http://schemas.microsoft.com/office/drawing/2010/main" xmlns="">
                  <a14:imgLayer r:embed="rId7">
                    <a14:imgEffect>
                      <a14:artisticChalkSketch/>
                    </a14:imgEffect>
                  </a14:imgLayer>
                </a14:imgProps>
              </a:ext>
            </a:extLst>
          </a:blip>
          <a:stretch>
            <a:fillRect/>
          </a:stretch>
        </p:blipFill>
        <p:spPr>
          <a:xfrm>
            <a:off x="181743" y="516999"/>
            <a:ext cx="8751498" cy="4559520"/>
          </a:xfrm>
          <a:prstGeom prst="rect">
            <a:avLst/>
          </a:prstGeom>
        </p:spPr>
      </p:pic>
      <p:pic>
        <p:nvPicPr>
          <p:cNvPr id="22" name="Picture 21"/>
          <p:cNvPicPr>
            <a:picLocks noChangeAspect="1"/>
          </p:cNvPicPr>
          <p:nvPr/>
        </p:nvPicPr>
        <p:blipFill>
          <a:blip r:embed="rId12"/>
          <a:stretch>
            <a:fillRect/>
          </a:stretch>
        </p:blipFill>
        <p:spPr>
          <a:xfrm>
            <a:off x="217463" y="3365572"/>
            <a:ext cx="2933954" cy="754445"/>
          </a:xfrm>
          <a:prstGeom prst="rect">
            <a:avLst/>
          </a:prstGeom>
          <a:ln w="28575">
            <a:solidFill>
              <a:schemeClr val="accent1"/>
            </a:solidFill>
          </a:ln>
        </p:spPr>
      </p:pic>
      <p:pic>
        <p:nvPicPr>
          <p:cNvPr id="23" name="Picture 22"/>
          <p:cNvPicPr>
            <a:picLocks noChangeAspect="1"/>
          </p:cNvPicPr>
          <p:nvPr/>
        </p:nvPicPr>
        <p:blipFill>
          <a:blip r:embed="rId6">
            <a:extLst>
              <a:ext uri="{BEBA8EAE-BF5A-486C-A8C5-ECC9F3942E4B}">
                <a14:imgProps xmlns:a14="http://schemas.microsoft.com/office/drawing/2010/main" xmlns="">
                  <a14:imgLayer r:embed="rId7">
                    <a14:imgEffect>
                      <a14:artisticChalkSketch/>
                    </a14:imgEffect>
                  </a14:imgLayer>
                </a14:imgProps>
              </a:ext>
            </a:extLst>
          </a:blip>
          <a:stretch>
            <a:fillRect/>
          </a:stretch>
        </p:blipFill>
        <p:spPr>
          <a:xfrm>
            <a:off x="167265" y="478147"/>
            <a:ext cx="8751498" cy="4559520"/>
          </a:xfrm>
          <a:prstGeom prst="rect">
            <a:avLst/>
          </a:prstGeom>
        </p:spPr>
      </p:pic>
      <p:pic>
        <p:nvPicPr>
          <p:cNvPr id="24" name="Picture 23"/>
          <p:cNvPicPr>
            <a:picLocks noChangeAspect="1"/>
          </p:cNvPicPr>
          <p:nvPr/>
        </p:nvPicPr>
        <p:blipFill>
          <a:blip r:embed="rId13"/>
          <a:stretch>
            <a:fillRect/>
          </a:stretch>
        </p:blipFill>
        <p:spPr>
          <a:xfrm>
            <a:off x="177123" y="3350330"/>
            <a:ext cx="2964437" cy="784928"/>
          </a:xfrm>
          <a:prstGeom prst="rect">
            <a:avLst/>
          </a:prstGeom>
          <a:ln w="38100">
            <a:solidFill>
              <a:schemeClr val="accent1"/>
            </a:solidFill>
          </a:ln>
        </p:spPr>
      </p:pic>
      <p:pic>
        <p:nvPicPr>
          <p:cNvPr id="25" name="Picture 24"/>
          <p:cNvPicPr>
            <a:picLocks noChangeAspect="1"/>
          </p:cNvPicPr>
          <p:nvPr/>
        </p:nvPicPr>
        <p:blipFill>
          <a:blip r:embed="rId6">
            <a:extLst>
              <a:ext uri="{BEBA8EAE-BF5A-486C-A8C5-ECC9F3942E4B}">
                <a14:imgProps xmlns:a14="http://schemas.microsoft.com/office/drawing/2010/main" xmlns="">
                  <a14:imgLayer r:embed="rId7">
                    <a14:imgEffect>
                      <a14:artisticChalkSketch/>
                    </a14:imgEffect>
                  </a14:imgLayer>
                </a14:imgProps>
              </a:ext>
            </a:extLst>
          </a:blip>
          <a:stretch>
            <a:fillRect/>
          </a:stretch>
        </p:blipFill>
        <p:spPr>
          <a:xfrm>
            <a:off x="116019" y="484962"/>
            <a:ext cx="8843084" cy="4559520"/>
          </a:xfrm>
          <a:prstGeom prst="rect">
            <a:avLst/>
          </a:prstGeom>
        </p:spPr>
      </p:pic>
      <p:pic>
        <p:nvPicPr>
          <p:cNvPr id="26" name="Picture 25"/>
          <p:cNvPicPr>
            <a:picLocks noChangeAspect="1"/>
          </p:cNvPicPr>
          <p:nvPr/>
        </p:nvPicPr>
        <p:blipFill>
          <a:blip r:embed="rId14"/>
          <a:stretch>
            <a:fillRect/>
          </a:stretch>
        </p:blipFill>
        <p:spPr>
          <a:xfrm>
            <a:off x="204914" y="3581743"/>
            <a:ext cx="2956816" cy="1364098"/>
          </a:xfrm>
          <a:prstGeom prst="rect">
            <a:avLst/>
          </a:prstGeom>
          <a:ln w="38100">
            <a:solidFill>
              <a:schemeClr val="accent1"/>
            </a:solidFill>
          </a:ln>
        </p:spPr>
      </p:pic>
      <p:pic>
        <p:nvPicPr>
          <p:cNvPr id="27" name="Picture 26"/>
          <p:cNvPicPr>
            <a:picLocks noChangeAspect="1"/>
          </p:cNvPicPr>
          <p:nvPr/>
        </p:nvPicPr>
        <p:blipFill>
          <a:blip r:embed="rId6">
            <a:extLst>
              <a:ext uri="{BEBA8EAE-BF5A-486C-A8C5-ECC9F3942E4B}">
                <a14:imgProps xmlns:a14="http://schemas.microsoft.com/office/drawing/2010/main" xmlns="">
                  <a14:imgLayer r:embed="rId7">
                    <a14:imgEffect>
                      <a14:artisticChalkSketch/>
                    </a14:imgEffect>
                  </a14:imgLayer>
                </a14:imgProps>
              </a:ext>
            </a:extLst>
          </a:blip>
          <a:stretch>
            <a:fillRect/>
          </a:stretch>
        </p:blipFill>
        <p:spPr>
          <a:xfrm>
            <a:off x="116018" y="499707"/>
            <a:ext cx="8843084" cy="4559520"/>
          </a:xfrm>
          <a:prstGeom prst="rect">
            <a:avLst/>
          </a:prstGeom>
        </p:spPr>
      </p:pic>
      <p:pic>
        <p:nvPicPr>
          <p:cNvPr id="29" name="Picture 28"/>
          <p:cNvPicPr>
            <a:picLocks noChangeAspect="1"/>
          </p:cNvPicPr>
          <p:nvPr/>
        </p:nvPicPr>
        <p:blipFill>
          <a:blip r:embed="rId15"/>
          <a:stretch>
            <a:fillRect/>
          </a:stretch>
        </p:blipFill>
        <p:spPr>
          <a:xfrm>
            <a:off x="3006211" y="3953696"/>
            <a:ext cx="5834317" cy="1067107"/>
          </a:xfrm>
          <a:prstGeom prst="rect">
            <a:avLst/>
          </a:prstGeom>
          <a:ln w="38100">
            <a:solidFill>
              <a:schemeClr val="accent1"/>
            </a:solidFill>
          </a:ln>
        </p:spPr>
      </p:pic>
    </p:spTree>
    <p:extLst>
      <p:ext uri="{BB962C8B-B14F-4D97-AF65-F5344CB8AC3E}">
        <p14:creationId xmlns:p14="http://schemas.microsoft.com/office/powerpoint/2010/main" xmlns="" val="31068045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2233588" y="494114"/>
            <a:ext cx="4572000" cy="4572000"/>
          </a:xfrm>
          <a:prstGeom prst="rect">
            <a:avLst/>
          </a:prstGeom>
        </p:spPr>
      </p:pic>
    </p:spTree>
    <p:extLst>
      <p:ext uri="{BB962C8B-B14F-4D97-AF65-F5344CB8AC3E}">
        <p14:creationId xmlns:p14="http://schemas.microsoft.com/office/powerpoint/2010/main" xmlns="" val="3586579986"/>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2" name="Picture 1"/>
          <p:cNvPicPr>
            <a:picLocks noChangeAspect="1"/>
          </p:cNvPicPr>
          <p:nvPr/>
        </p:nvPicPr>
        <p:blipFill>
          <a:blip r:embed="rId5"/>
          <a:stretch>
            <a:fillRect/>
          </a:stretch>
        </p:blipFill>
        <p:spPr>
          <a:xfrm>
            <a:off x="830120" y="105375"/>
            <a:ext cx="7541424" cy="5038125"/>
          </a:xfrm>
          <a:prstGeom prst="rect">
            <a:avLst/>
          </a:prstGeom>
        </p:spPr>
      </p:pic>
      <p:sp>
        <p:nvSpPr>
          <p:cNvPr id="6" name="Flowchart: Process 5"/>
          <p:cNvSpPr/>
          <p:nvPr/>
        </p:nvSpPr>
        <p:spPr>
          <a:xfrm>
            <a:off x="964276" y="2319251"/>
            <a:ext cx="1197034" cy="199505"/>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stretch>
            <a:fillRect/>
          </a:stretch>
        </p:blipFill>
        <p:spPr>
          <a:xfrm>
            <a:off x="830119" y="105376"/>
            <a:ext cx="7541425" cy="5038124"/>
          </a:xfrm>
          <a:prstGeom prst="rect">
            <a:avLst/>
          </a:prstGeom>
        </p:spPr>
      </p:pic>
    </p:spTree>
    <p:extLst>
      <p:ext uri="{BB962C8B-B14F-4D97-AF65-F5344CB8AC3E}">
        <p14:creationId xmlns:p14="http://schemas.microsoft.com/office/powerpoint/2010/main" xmlns="" val="28236932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cxnSp>
        <p:nvCxnSpPr>
          <p:cNvPr id="5" name="Straight Connector 4"/>
          <p:cNvCxnSpPr/>
          <p:nvPr/>
        </p:nvCxnSpPr>
        <p:spPr>
          <a:xfrm>
            <a:off x="878906" y="78979"/>
            <a:ext cx="1940585" cy="1109105"/>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9816307">
            <a:off x="2949956" y="1527036"/>
            <a:ext cx="228600" cy="225743"/>
          </a:xfrm>
          <a:prstGeom prst="rect">
            <a:avLst/>
          </a:prstGeom>
        </p:spPr>
      </p:pic>
      <p:cxnSp>
        <p:nvCxnSpPr>
          <p:cNvPr id="7" name="Straight Connector 6"/>
          <p:cNvCxnSpPr>
            <a:endCxn id="6" idx="3"/>
          </p:cNvCxnSpPr>
          <p:nvPr/>
        </p:nvCxnSpPr>
        <p:spPr>
          <a:xfrm flipV="1">
            <a:off x="115997" y="1672169"/>
            <a:ext cx="2838606" cy="88884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6715206">
            <a:off x="3399029" y="1490822"/>
            <a:ext cx="228600" cy="225743"/>
          </a:xfrm>
          <a:prstGeom prst="rect">
            <a:avLst/>
          </a:prstGeom>
        </p:spPr>
      </p:pic>
      <p:cxnSp>
        <p:nvCxnSpPr>
          <p:cNvPr id="10" name="Straight Connector 9"/>
          <p:cNvCxnSpPr>
            <a:endCxn id="8" idx="3"/>
          </p:cNvCxnSpPr>
          <p:nvPr/>
        </p:nvCxnSpPr>
        <p:spPr>
          <a:xfrm flipH="1">
            <a:off x="3530395" y="78979"/>
            <a:ext cx="288933" cy="1411696"/>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7235282">
            <a:off x="4548211" y="2292314"/>
            <a:ext cx="228600" cy="225743"/>
          </a:xfrm>
          <a:prstGeom prst="rect">
            <a:avLst/>
          </a:prstGeom>
        </p:spPr>
      </p:pic>
      <p:cxnSp>
        <p:nvCxnSpPr>
          <p:cNvPr id="12" name="Straight Connector 11"/>
          <p:cNvCxnSpPr>
            <a:endCxn id="11" idx="3"/>
          </p:cNvCxnSpPr>
          <p:nvPr/>
        </p:nvCxnSpPr>
        <p:spPr>
          <a:xfrm flipV="1">
            <a:off x="2990757" y="2503580"/>
            <a:ext cx="1613591" cy="258103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402020" y="78979"/>
            <a:ext cx="1017089" cy="2156059"/>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041960">
            <a:off x="3558824" y="1579495"/>
            <a:ext cx="2939074" cy="707886"/>
          </a:xfrm>
          <a:prstGeom prst="rect">
            <a:avLst/>
          </a:prstGeom>
          <a:noFill/>
        </p:spPr>
        <p:txBody>
          <a:bodyPr wrap="none" rtlCol="0">
            <a:spAutoFit/>
          </a:bodyPr>
          <a:lstStyle/>
          <a:p>
            <a:r>
              <a:rPr lang="en-US" sz="2000" dirty="0" smtClean="0"/>
              <a:t>Max Error</a:t>
            </a:r>
          </a:p>
          <a:p>
            <a:r>
              <a:rPr lang="en-US" sz="2000" dirty="0" smtClean="0"/>
              <a:t>(spread of measurements)</a:t>
            </a:r>
            <a:endParaRPr lang="en-US" sz="2000" dirty="0"/>
          </a:p>
        </p:txBody>
      </p:sp>
      <p:sp>
        <p:nvSpPr>
          <p:cNvPr id="18" name="TextBox 17"/>
          <p:cNvSpPr txBox="1"/>
          <p:nvPr/>
        </p:nvSpPr>
        <p:spPr>
          <a:xfrm>
            <a:off x="2697582" y="799529"/>
            <a:ext cx="412292" cy="338554"/>
          </a:xfrm>
          <a:prstGeom prst="rect">
            <a:avLst/>
          </a:prstGeom>
          <a:noFill/>
        </p:spPr>
        <p:txBody>
          <a:bodyPr wrap="none" rtlCol="0">
            <a:spAutoFit/>
          </a:bodyPr>
          <a:lstStyle/>
          <a:p>
            <a:r>
              <a:rPr lang="en-US" sz="1600" dirty="0" smtClean="0"/>
              <a:t>13</a:t>
            </a:r>
            <a:endParaRPr lang="en-US" sz="1600" dirty="0"/>
          </a:p>
        </p:txBody>
      </p:sp>
      <p:sp>
        <p:nvSpPr>
          <p:cNvPr id="19" name="TextBox 18"/>
          <p:cNvSpPr txBox="1"/>
          <p:nvPr/>
        </p:nvSpPr>
        <p:spPr>
          <a:xfrm>
            <a:off x="3307183" y="1672169"/>
            <a:ext cx="412292" cy="338554"/>
          </a:xfrm>
          <a:prstGeom prst="rect">
            <a:avLst/>
          </a:prstGeom>
          <a:noFill/>
        </p:spPr>
        <p:txBody>
          <a:bodyPr wrap="none" rtlCol="0">
            <a:spAutoFit/>
          </a:bodyPr>
          <a:lstStyle/>
          <a:p>
            <a:r>
              <a:rPr lang="en-US" sz="1600" dirty="0" smtClean="0"/>
              <a:t>13</a:t>
            </a:r>
            <a:endParaRPr lang="en-US" sz="1600"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8439029">
            <a:off x="6218428" y="2213067"/>
            <a:ext cx="228600" cy="225743"/>
          </a:xfrm>
          <a:prstGeom prst="rect">
            <a:avLst/>
          </a:prstGeom>
        </p:spPr>
      </p:pic>
      <p:sp>
        <p:nvSpPr>
          <p:cNvPr id="21" name="TextBox 20"/>
          <p:cNvSpPr txBox="1"/>
          <p:nvPr/>
        </p:nvSpPr>
        <p:spPr>
          <a:xfrm>
            <a:off x="6357668" y="2250892"/>
            <a:ext cx="412292" cy="338554"/>
          </a:xfrm>
          <a:prstGeom prst="rect">
            <a:avLst/>
          </a:prstGeom>
          <a:noFill/>
        </p:spPr>
        <p:txBody>
          <a:bodyPr wrap="none" rtlCol="0">
            <a:spAutoFit/>
          </a:bodyPr>
          <a:lstStyle/>
          <a:p>
            <a:r>
              <a:rPr lang="en-US" sz="1600" dirty="0" smtClean="0"/>
              <a:t>13</a:t>
            </a:r>
            <a:endParaRPr lang="en-US" sz="1600"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3351479">
            <a:off x="2789428" y="1152469"/>
            <a:ext cx="228600" cy="225743"/>
          </a:xfrm>
          <a:prstGeom prst="rect">
            <a:avLst/>
          </a:prstGeom>
        </p:spPr>
      </p:pic>
      <p:sp>
        <p:nvSpPr>
          <p:cNvPr id="23" name="TextBox 22"/>
          <p:cNvSpPr txBox="1"/>
          <p:nvPr/>
        </p:nvSpPr>
        <p:spPr>
          <a:xfrm>
            <a:off x="2858111" y="1737252"/>
            <a:ext cx="412292" cy="338554"/>
          </a:xfrm>
          <a:prstGeom prst="rect">
            <a:avLst/>
          </a:prstGeom>
          <a:noFill/>
        </p:spPr>
        <p:txBody>
          <a:bodyPr wrap="none" rtlCol="0">
            <a:spAutoFit/>
          </a:bodyPr>
          <a:lstStyle/>
          <a:p>
            <a:r>
              <a:rPr lang="en-US" sz="1600" dirty="0" smtClean="0"/>
              <a:t>13</a:t>
            </a:r>
            <a:endParaRPr lang="en-US" sz="1600" dirty="0"/>
          </a:p>
        </p:txBody>
      </p:sp>
      <p:sp>
        <p:nvSpPr>
          <p:cNvPr id="24" name="TextBox 23"/>
          <p:cNvSpPr txBox="1"/>
          <p:nvPr/>
        </p:nvSpPr>
        <p:spPr>
          <a:xfrm>
            <a:off x="4524388" y="2503580"/>
            <a:ext cx="412292" cy="338554"/>
          </a:xfrm>
          <a:prstGeom prst="rect">
            <a:avLst/>
          </a:prstGeom>
          <a:noFill/>
        </p:spPr>
        <p:txBody>
          <a:bodyPr wrap="none" rtlCol="0">
            <a:spAutoFit/>
          </a:bodyPr>
          <a:lstStyle/>
          <a:p>
            <a:r>
              <a:rPr lang="en-US" sz="1600" dirty="0" smtClean="0"/>
              <a:t>13</a:t>
            </a:r>
            <a:endParaRPr lang="en-US" sz="1600" dirty="0"/>
          </a:p>
        </p:txBody>
      </p:sp>
      <p:cxnSp>
        <p:nvCxnSpPr>
          <p:cNvPr id="16" name="Straight Arrow Connector 15"/>
          <p:cNvCxnSpPr/>
          <p:nvPr/>
        </p:nvCxnSpPr>
        <p:spPr>
          <a:xfrm>
            <a:off x="2898475" y="1259457"/>
            <a:ext cx="3459193" cy="1095554"/>
          </a:xfrm>
          <a:prstGeom prst="straightConnector1">
            <a:avLst/>
          </a:prstGeom>
          <a:ln w="38100">
            <a:headEnd type="triangle" w="med" len="lg"/>
            <a:tailEnd type="triangle" w="med"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1838597843"/>
      </p:ext>
    </p:extLst>
  </p:cSld>
  <p:clrMapOvr>
    <a:masterClrMapping/>
  </p:clrMapOvr>
  <p:transition spd="slow">
    <p:cov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6" name="TextBox 5"/>
          <p:cNvSpPr txBox="1"/>
          <p:nvPr/>
        </p:nvSpPr>
        <p:spPr>
          <a:xfrm>
            <a:off x="3943440" y="96283"/>
            <a:ext cx="1314784"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Ranking</a:t>
            </a:r>
          </a:p>
        </p:txBody>
      </p:sp>
      <p:pic>
        <p:nvPicPr>
          <p:cNvPr id="2" name="Picture 1"/>
          <p:cNvPicPr>
            <a:picLocks noChangeAspect="1"/>
          </p:cNvPicPr>
          <p:nvPr/>
        </p:nvPicPr>
        <p:blipFill>
          <a:blip r:embed="rId5"/>
          <a:stretch>
            <a:fillRect/>
          </a:stretch>
        </p:blipFill>
        <p:spPr>
          <a:xfrm>
            <a:off x="332509" y="619503"/>
            <a:ext cx="1022466" cy="4336163"/>
          </a:xfrm>
          <a:prstGeom prst="rect">
            <a:avLst/>
          </a:prstGeom>
        </p:spPr>
      </p:pic>
      <p:sp>
        <p:nvSpPr>
          <p:cNvPr id="10" name="Oval 9"/>
          <p:cNvSpPr/>
          <p:nvPr/>
        </p:nvSpPr>
        <p:spPr>
          <a:xfrm>
            <a:off x="249382" y="988036"/>
            <a:ext cx="1305098" cy="38356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stretch>
            <a:fillRect/>
          </a:stretch>
        </p:blipFill>
        <p:spPr>
          <a:xfrm>
            <a:off x="2175399" y="636467"/>
            <a:ext cx="6206712" cy="3205890"/>
          </a:xfrm>
          <a:prstGeom prst="rect">
            <a:avLst/>
          </a:prstGeom>
        </p:spPr>
      </p:pic>
      <p:pic>
        <p:nvPicPr>
          <p:cNvPr id="8" name="Picture 7"/>
          <p:cNvPicPr>
            <a:picLocks noChangeAspect="1"/>
          </p:cNvPicPr>
          <p:nvPr/>
        </p:nvPicPr>
        <p:blipFill>
          <a:blip r:embed="rId7">
            <a:clrChange>
              <a:clrFrom>
                <a:srgbClr val="FFFFFF"/>
              </a:clrFrom>
              <a:clrTo>
                <a:srgbClr val="FFFFFF">
                  <a:alpha val="0"/>
                </a:srgbClr>
              </a:clrTo>
            </a:clrChange>
          </a:blip>
          <a:stretch>
            <a:fillRect/>
          </a:stretch>
        </p:blipFill>
        <p:spPr>
          <a:xfrm>
            <a:off x="2221847" y="3840206"/>
            <a:ext cx="6263563" cy="1874682"/>
          </a:xfrm>
          <a:prstGeom prst="rect">
            <a:avLst/>
          </a:prstGeom>
        </p:spPr>
      </p:pic>
    </p:spTree>
    <p:extLst>
      <p:ext uri="{BB962C8B-B14F-4D97-AF65-F5344CB8AC3E}">
        <p14:creationId xmlns:p14="http://schemas.microsoft.com/office/powerpoint/2010/main" xmlns="" val="11633405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2050" name="Picture 2" descr="http://images.tutorvista.com/cms/images/113/empiricle-rule.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28366" y="1107755"/>
            <a:ext cx="8013469" cy="403574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a:blip r:embed="rId6">
            <a:biLevel thresh="75000"/>
            <a:extLst>
              <a:ext uri="{BEBA8EAE-BF5A-486C-A8C5-ECC9F3942E4B}">
                <a14:imgProps xmlns:a14="http://schemas.microsoft.com/office/drawing/2010/main" xmlns="">
                  <a14:imgLayer r:embed="rId7">
                    <a14:imgEffect>
                      <a14:saturation sat="0"/>
                    </a14:imgEffect>
                  </a14:imgLayer>
                </a14:imgProps>
              </a:ext>
              <a:ext uri="{28A0092B-C50C-407E-A947-70E740481C1C}">
                <a14:useLocalDpi xmlns:a14="http://schemas.microsoft.com/office/drawing/2010/main" xmlns="" val="0"/>
              </a:ext>
            </a:extLst>
          </a:blip>
          <a:stretch>
            <a:fillRect/>
          </a:stretch>
        </p:blipFill>
        <p:spPr>
          <a:xfrm>
            <a:off x="4489170" y="981548"/>
            <a:ext cx="252413" cy="252413"/>
          </a:xfrm>
          <a:prstGeom prst="rect">
            <a:avLst/>
          </a:prstGeom>
        </p:spPr>
      </p:pic>
      <p:sp>
        <p:nvSpPr>
          <p:cNvPr id="12" name="TextBox 11"/>
          <p:cNvSpPr txBox="1"/>
          <p:nvPr/>
        </p:nvSpPr>
        <p:spPr>
          <a:xfrm>
            <a:off x="4435100" y="612216"/>
            <a:ext cx="466794" cy="369332"/>
          </a:xfrm>
          <a:prstGeom prst="rect">
            <a:avLst/>
          </a:prstGeom>
          <a:noFill/>
        </p:spPr>
        <p:txBody>
          <a:bodyPr wrap="none" rtlCol="0">
            <a:spAutoFit/>
          </a:bodyPr>
          <a:lstStyle/>
          <a:p>
            <a:r>
              <a:rPr lang="en-US" dirty="0" smtClean="0"/>
              <a:t>0%</a:t>
            </a:r>
            <a:endParaRPr lang="en-US" dirty="0"/>
          </a:p>
        </p:txBody>
      </p:sp>
      <p:cxnSp>
        <p:nvCxnSpPr>
          <p:cNvPr id="7" name="Straight Connector 6"/>
          <p:cNvCxnSpPr/>
          <p:nvPr/>
        </p:nvCxnSpPr>
        <p:spPr>
          <a:xfrm flipH="1" flipV="1">
            <a:off x="1421476" y="1728554"/>
            <a:ext cx="24939" cy="21031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7592290" y="1757155"/>
            <a:ext cx="24939" cy="21031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421476" y="2780114"/>
            <a:ext cx="617081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592290" y="2580059"/>
            <a:ext cx="811441" cy="400110"/>
          </a:xfrm>
          <a:prstGeom prst="rect">
            <a:avLst/>
          </a:prstGeom>
          <a:noFill/>
        </p:spPr>
        <p:txBody>
          <a:bodyPr wrap="none" rtlCol="0">
            <a:spAutoFit/>
          </a:bodyPr>
          <a:lstStyle/>
          <a:p>
            <a:r>
              <a:rPr lang="en-US" sz="2000" dirty="0" smtClean="0"/>
              <a:t>100%</a:t>
            </a:r>
            <a:endParaRPr lang="en-US" sz="2000" dirty="0"/>
          </a:p>
        </p:txBody>
      </p:sp>
      <p:pic>
        <p:nvPicPr>
          <p:cNvPr id="21" name="Picture 20"/>
          <p:cNvPicPr>
            <a:picLocks noChangeAspect="1"/>
          </p:cNvPicPr>
          <p:nvPr/>
        </p:nvPicPr>
        <p:blipFill>
          <a:blip r:embed="rId6">
            <a:biLevel thresh="75000"/>
            <a:extLst>
              <a:ext uri="{BEBA8EAE-BF5A-486C-A8C5-ECC9F3942E4B}">
                <a14:imgProps xmlns:a14="http://schemas.microsoft.com/office/drawing/2010/main" xmlns="">
                  <a14:imgLayer r:embed="rId7">
                    <a14:imgEffect>
                      <a14:saturation sat="0"/>
                    </a14:imgEffect>
                  </a14:imgLayer>
                </a14:imgProps>
              </a:ext>
              <a:ext uri="{28A0092B-C50C-407E-A947-70E740481C1C}">
                <a14:useLocalDpi xmlns:a14="http://schemas.microsoft.com/office/drawing/2010/main" xmlns="" val="0"/>
              </a:ext>
            </a:extLst>
          </a:blip>
          <a:stretch>
            <a:fillRect/>
          </a:stretch>
        </p:blipFill>
        <p:spPr>
          <a:xfrm>
            <a:off x="7491022" y="3535613"/>
            <a:ext cx="252413" cy="252413"/>
          </a:xfrm>
          <a:prstGeom prst="rect">
            <a:avLst/>
          </a:prstGeom>
        </p:spPr>
      </p:pic>
      <p:sp>
        <p:nvSpPr>
          <p:cNvPr id="22" name="TextBox 21"/>
          <p:cNvSpPr txBox="1"/>
          <p:nvPr/>
        </p:nvSpPr>
        <p:spPr>
          <a:xfrm>
            <a:off x="3957984" y="88996"/>
            <a:ext cx="1314784"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Ranking</a:t>
            </a:r>
          </a:p>
        </p:txBody>
      </p:sp>
    </p:spTree>
    <p:extLst>
      <p:ext uri="{BB962C8B-B14F-4D97-AF65-F5344CB8AC3E}">
        <p14:creationId xmlns:p14="http://schemas.microsoft.com/office/powerpoint/2010/main" xmlns="" val="21522412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2" name="Picture 1"/>
          <p:cNvPicPr>
            <a:picLocks noChangeAspect="1"/>
          </p:cNvPicPr>
          <p:nvPr/>
        </p:nvPicPr>
        <p:blipFill>
          <a:blip r:embed="rId5"/>
          <a:stretch>
            <a:fillRect/>
          </a:stretch>
        </p:blipFill>
        <p:spPr>
          <a:xfrm>
            <a:off x="1094035" y="531184"/>
            <a:ext cx="7013594" cy="4614774"/>
          </a:xfrm>
          <a:prstGeom prst="rect">
            <a:avLst/>
          </a:prstGeom>
        </p:spPr>
      </p:pic>
      <p:sp>
        <p:nvSpPr>
          <p:cNvPr id="7" name="TextBox 6"/>
          <p:cNvSpPr txBox="1"/>
          <p:nvPr/>
        </p:nvSpPr>
        <p:spPr>
          <a:xfrm>
            <a:off x="3596390" y="42242"/>
            <a:ext cx="200888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Trim Outliers</a:t>
            </a:r>
          </a:p>
        </p:txBody>
      </p:sp>
      <p:sp>
        <p:nvSpPr>
          <p:cNvPr id="8" name="Oval 7"/>
          <p:cNvSpPr/>
          <p:nvPr/>
        </p:nvSpPr>
        <p:spPr>
          <a:xfrm>
            <a:off x="2369127" y="2510444"/>
            <a:ext cx="1143158" cy="26967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extLst>
              <a:ext uri="{BEBA8EAE-BF5A-486C-A8C5-ECC9F3942E4B}">
                <a14:imgProps xmlns:a14="http://schemas.microsoft.com/office/drawing/2010/main" xmlns="">
                  <a14:imgLayer r:embed="rId7">
                    <a14:imgEffect>
                      <a14:artisticChalkSketch/>
                    </a14:imgEffect>
                  </a14:imgLayer>
                </a14:imgProps>
              </a:ext>
            </a:extLst>
          </a:blip>
          <a:stretch>
            <a:fillRect/>
          </a:stretch>
        </p:blipFill>
        <p:spPr>
          <a:xfrm>
            <a:off x="1094034" y="528725"/>
            <a:ext cx="7013594" cy="4614774"/>
          </a:xfrm>
          <a:prstGeom prst="rect">
            <a:avLst/>
          </a:prstGeom>
        </p:spPr>
      </p:pic>
      <p:pic>
        <p:nvPicPr>
          <p:cNvPr id="3" name="Picture 2"/>
          <p:cNvPicPr>
            <a:picLocks noChangeAspect="1"/>
          </p:cNvPicPr>
          <p:nvPr/>
        </p:nvPicPr>
        <p:blipFill>
          <a:blip r:embed="rId8"/>
          <a:stretch>
            <a:fillRect/>
          </a:stretch>
        </p:blipFill>
        <p:spPr>
          <a:xfrm>
            <a:off x="2563487" y="1051575"/>
            <a:ext cx="4237087" cy="3452159"/>
          </a:xfrm>
          <a:prstGeom prst="rect">
            <a:avLst/>
          </a:prstGeom>
          <a:ln w="38100">
            <a:solidFill>
              <a:schemeClr val="accent1"/>
            </a:solidFill>
          </a:ln>
        </p:spPr>
      </p:pic>
      <p:pic>
        <p:nvPicPr>
          <p:cNvPr id="4" name="Picture 3"/>
          <p:cNvPicPr>
            <a:picLocks noChangeAspect="1"/>
          </p:cNvPicPr>
          <p:nvPr/>
        </p:nvPicPr>
        <p:blipFill>
          <a:blip r:embed="rId9"/>
          <a:stretch>
            <a:fillRect/>
          </a:stretch>
        </p:blipFill>
        <p:spPr>
          <a:xfrm>
            <a:off x="2474044" y="746941"/>
            <a:ext cx="4415971" cy="4396558"/>
          </a:xfrm>
          <a:prstGeom prst="rect">
            <a:avLst/>
          </a:prstGeom>
          <a:ln w="38100">
            <a:solidFill>
              <a:schemeClr val="accent1"/>
            </a:solidFill>
          </a:ln>
        </p:spPr>
      </p:pic>
    </p:spTree>
    <p:extLst>
      <p:ext uri="{BB962C8B-B14F-4D97-AF65-F5344CB8AC3E}">
        <p14:creationId xmlns:p14="http://schemas.microsoft.com/office/powerpoint/2010/main" xmlns="" val="41386523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2" name="Picture 1"/>
          <p:cNvPicPr>
            <a:picLocks noChangeAspect="1"/>
          </p:cNvPicPr>
          <p:nvPr/>
        </p:nvPicPr>
        <p:blipFill>
          <a:blip r:embed="rId5"/>
          <a:stretch>
            <a:fillRect/>
          </a:stretch>
        </p:blipFill>
        <p:spPr>
          <a:xfrm>
            <a:off x="1055717" y="590204"/>
            <a:ext cx="7223760" cy="4553296"/>
          </a:xfrm>
          <a:prstGeom prst="rect">
            <a:avLst/>
          </a:prstGeom>
        </p:spPr>
      </p:pic>
      <p:sp>
        <p:nvSpPr>
          <p:cNvPr id="6" name="Oval 5"/>
          <p:cNvSpPr/>
          <p:nvPr/>
        </p:nvSpPr>
        <p:spPr>
          <a:xfrm>
            <a:off x="1313410" y="2675070"/>
            <a:ext cx="947651" cy="30088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127785" y="78979"/>
            <a:ext cx="94609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Solve</a:t>
            </a:r>
          </a:p>
        </p:txBody>
      </p:sp>
      <p:pic>
        <p:nvPicPr>
          <p:cNvPr id="3" name="Picture 2"/>
          <p:cNvPicPr>
            <a:picLocks noChangeAspect="1"/>
          </p:cNvPicPr>
          <p:nvPr/>
        </p:nvPicPr>
        <p:blipFill>
          <a:blip r:embed="rId6"/>
          <a:stretch>
            <a:fillRect/>
          </a:stretch>
        </p:blipFill>
        <p:spPr>
          <a:xfrm>
            <a:off x="1055717" y="590204"/>
            <a:ext cx="7223760" cy="4553296"/>
          </a:xfrm>
          <a:prstGeom prst="rect">
            <a:avLst/>
          </a:prstGeom>
        </p:spPr>
      </p:pic>
      <p:sp>
        <p:nvSpPr>
          <p:cNvPr id="10" name="Oval 9"/>
          <p:cNvSpPr/>
          <p:nvPr/>
        </p:nvSpPr>
        <p:spPr>
          <a:xfrm>
            <a:off x="3475236" y="4215864"/>
            <a:ext cx="1711906" cy="38356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963635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2" name="Picture 1"/>
          <p:cNvPicPr>
            <a:picLocks noChangeAspect="1"/>
          </p:cNvPicPr>
          <p:nvPr/>
        </p:nvPicPr>
        <p:blipFill>
          <a:blip r:embed="rId5"/>
          <a:stretch>
            <a:fillRect/>
          </a:stretch>
        </p:blipFill>
        <p:spPr>
          <a:xfrm>
            <a:off x="1300584" y="586694"/>
            <a:ext cx="6820951" cy="4556806"/>
          </a:xfrm>
          <a:prstGeom prst="rect">
            <a:avLst/>
          </a:prstGeom>
        </p:spPr>
      </p:pic>
      <p:sp>
        <p:nvSpPr>
          <p:cNvPr id="6" name="TextBox 5"/>
          <p:cNvSpPr txBox="1"/>
          <p:nvPr/>
        </p:nvSpPr>
        <p:spPr>
          <a:xfrm>
            <a:off x="2800119" y="63474"/>
            <a:ext cx="3821880"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Uncertainty Field Analysis</a:t>
            </a:r>
          </a:p>
        </p:txBody>
      </p:sp>
      <p:sp>
        <p:nvSpPr>
          <p:cNvPr id="7" name="Oval 6"/>
          <p:cNvSpPr/>
          <p:nvPr/>
        </p:nvSpPr>
        <p:spPr>
          <a:xfrm>
            <a:off x="1300584" y="2701636"/>
            <a:ext cx="2365328" cy="881149"/>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stretch>
            <a:fillRect/>
          </a:stretch>
        </p:blipFill>
        <p:spPr>
          <a:xfrm>
            <a:off x="1300583" y="586694"/>
            <a:ext cx="6820951" cy="4556806"/>
          </a:xfrm>
          <a:prstGeom prst="rect">
            <a:avLst/>
          </a:prstGeom>
        </p:spPr>
      </p:pic>
      <p:sp>
        <p:nvSpPr>
          <p:cNvPr id="10" name="Oval 9"/>
          <p:cNvSpPr/>
          <p:nvPr/>
        </p:nvSpPr>
        <p:spPr>
          <a:xfrm>
            <a:off x="2914697" y="4472883"/>
            <a:ext cx="3964278" cy="64976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067994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10" presetClass="exit" presetSubtype="0" fill="hold" grpId="1"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6" name="TextBox 5"/>
          <p:cNvSpPr txBox="1"/>
          <p:nvPr/>
        </p:nvSpPr>
        <p:spPr>
          <a:xfrm>
            <a:off x="2401108" y="42242"/>
            <a:ext cx="4722768"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Instrument Uncertainty Analysis</a:t>
            </a:r>
          </a:p>
        </p:txBody>
      </p:sp>
      <p:pic>
        <p:nvPicPr>
          <p:cNvPr id="7" name="Picture 6"/>
          <p:cNvPicPr>
            <a:picLocks noChangeAspect="1"/>
          </p:cNvPicPr>
          <p:nvPr/>
        </p:nvPicPr>
        <p:blipFill>
          <a:blip r:embed="rId5"/>
          <a:stretch>
            <a:fillRect/>
          </a:stretch>
        </p:blipFill>
        <p:spPr>
          <a:xfrm>
            <a:off x="1300584" y="586694"/>
            <a:ext cx="6820951" cy="4556806"/>
          </a:xfrm>
          <a:prstGeom prst="rect">
            <a:avLst/>
          </a:prstGeom>
        </p:spPr>
      </p:pic>
      <p:sp>
        <p:nvSpPr>
          <p:cNvPr id="8" name="Oval 7"/>
          <p:cNvSpPr/>
          <p:nvPr/>
        </p:nvSpPr>
        <p:spPr>
          <a:xfrm>
            <a:off x="1249982" y="3724102"/>
            <a:ext cx="1850833" cy="369063"/>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1199381" y="586694"/>
            <a:ext cx="6922154" cy="4556806"/>
          </a:xfrm>
          <a:prstGeom prst="rect">
            <a:avLst/>
          </a:prstGeom>
        </p:spPr>
      </p:pic>
      <p:pic>
        <p:nvPicPr>
          <p:cNvPr id="2" name="Picture 1"/>
          <p:cNvPicPr>
            <a:picLocks noChangeAspect="1"/>
          </p:cNvPicPr>
          <p:nvPr/>
        </p:nvPicPr>
        <p:blipFill>
          <a:blip r:embed="rId7"/>
          <a:stretch>
            <a:fillRect/>
          </a:stretch>
        </p:blipFill>
        <p:spPr>
          <a:xfrm>
            <a:off x="123565" y="586694"/>
            <a:ext cx="6709092" cy="4134162"/>
          </a:xfrm>
          <a:prstGeom prst="rect">
            <a:avLst/>
          </a:prstGeom>
          <a:ln w="38100">
            <a:solidFill>
              <a:schemeClr val="accent1"/>
            </a:solidFill>
          </a:ln>
        </p:spPr>
      </p:pic>
      <p:pic>
        <p:nvPicPr>
          <p:cNvPr id="3" name="Picture 2"/>
          <p:cNvPicPr>
            <a:picLocks noChangeAspect="1"/>
          </p:cNvPicPr>
          <p:nvPr/>
        </p:nvPicPr>
        <p:blipFill>
          <a:blip r:embed="rId8"/>
          <a:stretch>
            <a:fillRect/>
          </a:stretch>
        </p:blipFill>
        <p:spPr>
          <a:xfrm>
            <a:off x="5544688" y="1066959"/>
            <a:ext cx="2923809" cy="2657143"/>
          </a:xfrm>
          <a:prstGeom prst="rect">
            <a:avLst/>
          </a:prstGeom>
          <a:ln w="38100">
            <a:solidFill>
              <a:schemeClr val="accent1"/>
            </a:solidFill>
          </a:ln>
        </p:spPr>
      </p:pic>
    </p:spTree>
    <p:extLst>
      <p:ext uri="{BB962C8B-B14F-4D97-AF65-F5344CB8AC3E}">
        <p14:creationId xmlns:p14="http://schemas.microsoft.com/office/powerpoint/2010/main" xmlns="" val="19262587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724999" y="78979"/>
            <a:ext cx="7214705" cy="4700012"/>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0" y="2934392"/>
            <a:ext cx="2209107" cy="2209107"/>
          </a:xfrm>
          <a:prstGeom prst="rect">
            <a:avLst/>
          </a:prstGeom>
        </p:spPr>
      </p:pic>
    </p:spTree>
    <p:extLst>
      <p:ext uri="{BB962C8B-B14F-4D97-AF65-F5344CB8AC3E}">
        <p14:creationId xmlns:p14="http://schemas.microsoft.com/office/powerpoint/2010/main" xmlns="" val="2555835228"/>
      </p:ext>
    </p:extLst>
  </p:cSld>
  <p:clrMapOvr>
    <a:masterClrMapping/>
  </p:clrMapOvr>
  <p:transition spd="slow">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76" y="808632"/>
            <a:ext cx="2023910" cy="4334867"/>
          </a:xfrm>
          <a:prstGeom prst="rect">
            <a:avLst/>
          </a:prstGeom>
        </p:spPr>
      </p:pic>
      <p:grpSp>
        <p:nvGrpSpPr>
          <p:cNvPr id="49" name="Group 48"/>
          <p:cNvGrpSpPr/>
          <p:nvPr/>
        </p:nvGrpSpPr>
        <p:grpSpPr>
          <a:xfrm rot="834682">
            <a:off x="2595859" y="2486896"/>
            <a:ext cx="4821305" cy="965950"/>
            <a:chOff x="4512480" y="2019958"/>
            <a:chExt cx="4821305" cy="965950"/>
          </a:xfrm>
        </p:grpSpPr>
        <p:pic>
          <p:nvPicPr>
            <p:cNvPr id="45" name="Picture 4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12480" y="2023883"/>
              <a:ext cx="1697634" cy="962025"/>
            </a:xfrm>
            <a:prstGeom prst="rect">
              <a:avLst/>
            </a:prstGeom>
          </p:spPr>
        </p:pic>
        <p:pic>
          <p:nvPicPr>
            <p:cNvPr id="46" name="Picture 4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562623" y="2023883"/>
              <a:ext cx="1697634" cy="962025"/>
            </a:xfrm>
            <a:prstGeom prst="rect">
              <a:avLst/>
            </a:prstGeom>
          </p:spPr>
        </p:pic>
        <p:pic>
          <p:nvPicPr>
            <p:cNvPr id="47" name="Picture 4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96159" y="2023882"/>
              <a:ext cx="1697634" cy="962025"/>
            </a:xfrm>
            <a:prstGeom prst="rect">
              <a:avLst/>
            </a:prstGeom>
          </p:spPr>
        </p:pic>
        <p:pic>
          <p:nvPicPr>
            <p:cNvPr id="48" name="Picture 4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36151" y="2019958"/>
              <a:ext cx="1697634" cy="962025"/>
            </a:xfrm>
            <a:prstGeom prst="rect">
              <a:avLst/>
            </a:prstGeom>
          </p:spPr>
        </p:pic>
      </p:grpSp>
      <p:pic>
        <p:nvPicPr>
          <p:cNvPr id="42" name="Picture 4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8943" y="1715713"/>
            <a:ext cx="3610235" cy="3610235"/>
          </a:xfrm>
          <a:prstGeom prst="rect">
            <a:avLst/>
          </a:prstGeom>
        </p:spPr>
      </p:pic>
      <p:pic>
        <p:nvPicPr>
          <p:cNvPr id="5" name="Picture 4"/>
          <p:cNvPicPr>
            <a:picLocks noChangeAspect="1"/>
          </p:cNvPicPr>
          <p:nvPr/>
        </p:nvPicPr>
        <p:blipFill>
          <a:blip r:embed="rId6"/>
          <a:stretch>
            <a:fillRect/>
          </a:stretch>
        </p:blipFill>
        <p:spPr>
          <a:xfrm>
            <a:off x="1691172" y="2441803"/>
            <a:ext cx="2065322" cy="271799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042305" y="510123"/>
            <a:ext cx="2188468" cy="2623655"/>
          </a:xfrm>
          <a:prstGeom prst="rect">
            <a:avLst/>
          </a:prstGeom>
        </p:spPr>
      </p:pic>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11" name="Picture 10"/>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6064374" y="0"/>
            <a:ext cx="1955862" cy="2151448"/>
          </a:xfrm>
          <a:prstGeom prst="rect">
            <a:avLst/>
          </a:prstGeom>
        </p:spPr>
      </p:pic>
      <p:sp>
        <p:nvSpPr>
          <p:cNvPr id="50" name="TextBox 49"/>
          <p:cNvSpPr txBox="1"/>
          <p:nvPr/>
        </p:nvSpPr>
        <p:spPr>
          <a:xfrm>
            <a:off x="2468572" y="7964"/>
            <a:ext cx="4081567"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Temperature Compensation</a:t>
            </a:r>
            <a:endParaRPr lang="en-US" sz="2800" dirty="0" smtClean="0">
              <a:solidFill>
                <a:schemeClr val="tx1">
                  <a:lumMod val="50000"/>
                </a:schemeClr>
              </a:solidFill>
              <a:latin typeface="Oswald Regular" panose="020B0604020202020204" charset="0"/>
            </a:endParaRPr>
          </a:p>
        </p:txBody>
      </p:sp>
      <p:pic>
        <p:nvPicPr>
          <p:cNvPr id="51" name="Picture 50"/>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4545658" y="4551423"/>
            <a:ext cx="682148" cy="687954"/>
          </a:xfrm>
          <a:prstGeom prst="rect">
            <a:avLst/>
          </a:prstGeom>
          <a:noFill/>
        </p:spPr>
      </p:pic>
      <p:sp>
        <p:nvSpPr>
          <p:cNvPr id="60" name="Freeform 59"/>
          <p:cNvSpPr/>
          <p:nvPr/>
        </p:nvSpPr>
        <p:spPr>
          <a:xfrm>
            <a:off x="2847048" y="4744377"/>
            <a:ext cx="2188058" cy="316814"/>
          </a:xfrm>
          <a:custGeom>
            <a:avLst/>
            <a:gdLst>
              <a:gd name="connsiteX0" fmla="*/ 0 w 2188058"/>
              <a:gd name="connsiteY0" fmla="*/ 153528 h 316814"/>
              <a:gd name="connsiteX1" fmla="*/ 65314 w 2188058"/>
              <a:gd name="connsiteY1" fmla="*/ 142642 h 316814"/>
              <a:gd name="connsiteX2" fmla="*/ 87086 w 2188058"/>
              <a:gd name="connsiteY2" fmla="*/ 120871 h 316814"/>
              <a:gd name="connsiteX3" fmla="*/ 163286 w 2188058"/>
              <a:gd name="connsiteY3" fmla="*/ 99099 h 316814"/>
              <a:gd name="connsiteX4" fmla="*/ 228600 w 2188058"/>
              <a:gd name="connsiteY4" fmla="*/ 55557 h 316814"/>
              <a:gd name="connsiteX5" fmla="*/ 261257 w 2188058"/>
              <a:gd name="connsiteY5" fmla="*/ 44671 h 316814"/>
              <a:gd name="connsiteX6" fmla="*/ 315686 w 2188058"/>
              <a:gd name="connsiteY6" fmla="*/ 1128 h 316814"/>
              <a:gd name="connsiteX7" fmla="*/ 424543 w 2188058"/>
              <a:gd name="connsiteY7" fmla="*/ 12014 h 316814"/>
              <a:gd name="connsiteX8" fmla="*/ 664029 w 2188058"/>
              <a:gd name="connsiteY8" fmla="*/ 1128 h 316814"/>
              <a:gd name="connsiteX9" fmla="*/ 740229 w 2188058"/>
              <a:gd name="connsiteY9" fmla="*/ 33785 h 316814"/>
              <a:gd name="connsiteX10" fmla="*/ 827314 w 2188058"/>
              <a:gd name="connsiteY10" fmla="*/ 88214 h 316814"/>
              <a:gd name="connsiteX11" fmla="*/ 870857 w 2188058"/>
              <a:gd name="connsiteY11" fmla="*/ 131757 h 316814"/>
              <a:gd name="connsiteX12" fmla="*/ 947057 w 2188058"/>
              <a:gd name="connsiteY12" fmla="*/ 142642 h 316814"/>
              <a:gd name="connsiteX13" fmla="*/ 968829 w 2188058"/>
              <a:gd name="connsiteY13" fmla="*/ 175299 h 316814"/>
              <a:gd name="connsiteX14" fmla="*/ 979714 w 2188058"/>
              <a:gd name="connsiteY14" fmla="*/ 218842 h 316814"/>
              <a:gd name="connsiteX15" fmla="*/ 1066800 w 2188058"/>
              <a:gd name="connsiteY15" fmla="*/ 251499 h 316814"/>
              <a:gd name="connsiteX16" fmla="*/ 1110343 w 2188058"/>
              <a:gd name="connsiteY16" fmla="*/ 273271 h 316814"/>
              <a:gd name="connsiteX17" fmla="*/ 1197429 w 2188058"/>
              <a:gd name="connsiteY17" fmla="*/ 295042 h 316814"/>
              <a:gd name="connsiteX18" fmla="*/ 1251857 w 2188058"/>
              <a:gd name="connsiteY18" fmla="*/ 316814 h 316814"/>
              <a:gd name="connsiteX19" fmla="*/ 1426029 w 2188058"/>
              <a:gd name="connsiteY19" fmla="*/ 305928 h 316814"/>
              <a:gd name="connsiteX20" fmla="*/ 1502229 w 2188058"/>
              <a:gd name="connsiteY20" fmla="*/ 295042 h 316814"/>
              <a:gd name="connsiteX21" fmla="*/ 1534886 w 2188058"/>
              <a:gd name="connsiteY21" fmla="*/ 262385 h 316814"/>
              <a:gd name="connsiteX22" fmla="*/ 1578429 w 2188058"/>
              <a:gd name="connsiteY22" fmla="*/ 229728 h 316814"/>
              <a:gd name="connsiteX23" fmla="*/ 1556657 w 2188058"/>
              <a:gd name="connsiteY23" fmla="*/ 120871 h 316814"/>
              <a:gd name="connsiteX24" fmla="*/ 1545772 w 2188058"/>
              <a:gd name="connsiteY24" fmla="*/ 88214 h 316814"/>
              <a:gd name="connsiteX25" fmla="*/ 1469572 w 2188058"/>
              <a:gd name="connsiteY25" fmla="*/ 66442 h 316814"/>
              <a:gd name="connsiteX26" fmla="*/ 1382486 w 2188058"/>
              <a:gd name="connsiteY26" fmla="*/ 33785 h 316814"/>
              <a:gd name="connsiteX27" fmla="*/ 1360714 w 2188058"/>
              <a:gd name="connsiteY27" fmla="*/ 55557 h 316814"/>
              <a:gd name="connsiteX28" fmla="*/ 1393372 w 2188058"/>
              <a:gd name="connsiteY28" fmla="*/ 164414 h 316814"/>
              <a:gd name="connsiteX29" fmla="*/ 1404257 w 2188058"/>
              <a:gd name="connsiteY29" fmla="*/ 197071 h 316814"/>
              <a:gd name="connsiteX30" fmla="*/ 1436914 w 2188058"/>
              <a:gd name="connsiteY30" fmla="*/ 218842 h 316814"/>
              <a:gd name="connsiteX31" fmla="*/ 1480457 w 2188058"/>
              <a:gd name="connsiteY31" fmla="*/ 251499 h 316814"/>
              <a:gd name="connsiteX32" fmla="*/ 1491343 w 2188058"/>
              <a:gd name="connsiteY32" fmla="*/ 284157 h 316814"/>
              <a:gd name="connsiteX33" fmla="*/ 1600200 w 2188058"/>
              <a:gd name="connsiteY33" fmla="*/ 305928 h 316814"/>
              <a:gd name="connsiteX34" fmla="*/ 2133600 w 2188058"/>
              <a:gd name="connsiteY34" fmla="*/ 273271 h 316814"/>
              <a:gd name="connsiteX35" fmla="*/ 2177143 w 2188058"/>
              <a:gd name="connsiteY35" fmla="*/ 251499 h 316814"/>
              <a:gd name="connsiteX36" fmla="*/ 2188029 w 2188058"/>
              <a:gd name="connsiteY36" fmla="*/ 207957 h 31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88058" h="316814">
                <a:moveTo>
                  <a:pt x="0" y="153528"/>
                </a:moveTo>
                <a:cubicBezTo>
                  <a:pt x="21771" y="149899"/>
                  <a:pt x="44648" y="150392"/>
                  <a:pt x="65314" y="142642"/>
                </a:cubicBezTo>
                <a:cubicBezTo>
                  <a:pt x="74924" y="139038"/>
                  <a:pt x="77906" y="125461"/>
                  <a:pt x="87086" y="120871"/>
                </a:cubicBezTo>
                <a:cubicBezTo>
                  <a:pt x="143457" y="92686"/>
                  <a:pt x="115135" y="125850"/>
                  <a:pt x="163286" y="99099"/>
                </a:cubicBezTo>
                <a:cubicBezTo>
                  <a:pt x="186159" y="86392"/>
                  <a:pt x="203777" y="63832"/>
                  <a:pt x="228600" y="55557"/>
                </a:cubicBezTo>
                <a:cubicBezTo>
                  <a:pt x="239486" y="51928"/>
                  <a:pt x="250994" y="49803"/>
                  <a:pt x="261257" y="44671"/>
                </a:cubicBezTo>
                <a:cubicBezTo>
                  <a:pt x="288719" y="30939"/>
                  <a:pt x="295437" y="21376"/>
                  <a:pt x="315686" y="1128"/>
                </a:cubicBezTo>
                <a:cubicBezTo>
                  <a:pt x="351972" y="4757"/>
                  <a:pt x="388076" y="12014"/>
                  <a:pt x="424543" y="12014"/>
                </a:cubicBezTo>
                <a:cubicBezTo>
                  <a:pt x="504454" y="12014"/>
                  <a:pt x="584307" y="-4370"/>
                  <a:pt x="664029" y="1128"/>
                </a:cubicBezTo>
                <a:cubicBezTo>
                  <a:pt x="691598" y="3029"/>
                  <a:pt x="715072" y="22350"/>
                  <a:pt x="740229" y="33785"/>
                </a:cubicBezTo>
                <a:cubicBezTo>
                  <a:pt x="778506" y="51184"/>
                  <a:pt x="794819" y="59781"/>
                  <a:pt x="827314" y="88214"/>
                </a:cubicBezTo>
                <a:cubicBezTo>
                  <a:pt x="842762" y="101731"/>
                  <a:pt x="850537" y="128854"/>
                  <a:pt x="870857" y="131757"/>
                </a:cubicBezTo>
                <a:lnTo>
                  <a:pt x="947057" y="142642"/>
                </a:lnTo>
                <a:cubicBezTo>
                  <a:pt x="954314" y="153528"/>
                  <a:pt x="963675" y="163274"/>
                  <a:pt x="968829" y="175299"/>
                </a:cubicBezTo>
                <a:cubicBezTo>
                  <a:pt x="974722" y="189050"/>
                  <a:pt x="971415" y="206394"/>
                  <a:pt x="979714" y="218842"/>
                </a:cubicBezTo>
                <a:cubicBezTo>
                  <a:pt x="996964" y="244717"/>
                  <a:pt x="1043103" y="246760"/>
                  <a:pt x="1066800" y="251499"/>
                </a:cubicBezTo>
                <a:cubicBezTo>
                  <a:pt x="1081314" y="258756"/>
                  <a:pt x="1094948" y="268139"/>
                  <a:pt x="1110343" y="273271"/>
                </a:cubicBezTo>
                <a:cubicBezTo>
                  <a:pt x="1138730" y="282733"/>
                  <a:pt x="1169647" y="283929"/>
                  <a:pt x="1197429" y="295042"/>
                </a:cubicBezTo>
                <a:lnTo>
                  <a:pt x="1251857" y="316814"/>
                </a:lnTo>
                <a:cubicBezTo>
                  <a:pt x="1309914" y="313185"/>
                  <a:pt x="1368077" y="310967"/>
                  <a:pt x="1426029" y="305928"/>
                </a:cubicBezTo>
                <a:cubicBezTo>
                  <a:pt x="1451590" y="303705"/>
                  <a:pt x="1478406" y="304571"/>
                  <a:pt x="1502229" y="295042"/>
                </a:cubicBezTo>
                <a:cubicBezTo>
                  <a:pt x="1516523" y="289325"/>
                  <a:pt x="1523197" y="272404"/>
                  <a:pt x="1534886" y="262385"/>
                </a:cubicBezTo>
                <a:cubicBezTo>
                  <a:pt x="1548661" y="250578"/>
                  <a:pt x="1563915" y="240614"/>
                  <a:pt x="1578429" y="229728"/>
                </a:cubicBezTo>
                <a:cubicBezTo>
                  <a:pt x="1598520" y="169451"/>
                  <a:pt x="1592707" y="210998"/>
                  <a:pt x="1556657" y="120871"/>
                </a:cubicBezTo>
                <a:cubicBezTo>
                  <a:pt x="1552396" y="110217"/>
                  <a:pt x="1553886" y="96328"/>
                  <a:pt x="1545772" y="88214"/>
                </a:cubicBezTo>
                <a:cubicBezTo>
                  <a:pt x="1540509" y="82951"/>
                  <a:pt x="1470024" y="66612"/>
                  <a:pt x="1469572" y="66442"/>
                </a:cubicBezTo>
                <a:cubicBezTo>
                  <a:pt x="1355727" y="23750"/>
                  <a:pt x="1494251" y="61727"/>
                  <a:pt x="1382486" y="33785"/>
                </a:cubicBezTo>
                <a:cubicBezTo>
                  <a:pt x="1375229" y="41042"/>
                  <a:pt x="1361735" y="45345"/>
                  <a:pt x="1360714" y="55557"/>
                </a:cubicBezTo>
                <a:cubicBezTo>
                  <a:pt x="1352977" y="132930"/>
                  <a:pt x="1357895" y="128937"/>
                  <a:pt x="1393372" y="164414"/>
                </a:cubicBezTo>
                <a:cubicBezTo>
                  <a:pt x="1397000" y="175300"/>
                  <a:pt x="1397089" y="188111"/>
                  <a:pt x="1404257" y="197071"/>
                </a:cubicBezTo>
                <a:cubicBezTo>
                  <a:pt x="1412430" y="207287"/>
                  <a:pt x="1426268" y="211238"/>
                  <a:pt x="1436914" y="218842"/>
                </a:cubicBezTo>
                <a:cubicBezTo>
                  <a:pt x="1451678" y="229387"/>
                  <a:pt x="1465943" y="240613"/>
                  <a:pt x="1480457" y="251499"/>
                </a:cubicBezTo>
                <a:cubicBezTo>
                  <a:pt x="1484086" y="262385"/>
                  <a:pt x="1480897" y="279409"/>
                  <a:pt x="1491343" y="284157"/>
                </a:cubicBezTo>
                <a:cubicBezTo>
                  <a:pt x="1525030" y="299470"/>
                  <a:pt x="1600200" y="305928"/>
                  <a:pt x="1600200" y="305928"/>
                </a:cubicBezTo>
                <a:cubicBezTo>
                  <a:pt x="1788997" y="301433"/>
                  <a:pt x="1961909" y="335704"/>
                  <a:pt x="2133600" y="273271"/>
                </a:cubicBezTo>
                <a:cubicBezTo>
                  <a:pt x="2148851" y="267725"/>
                  <a:pt x="2162629" y="258756"/>
                  <a:pt x="2177143" y="251499"/>
                </a:cubicBezTo>
                <a:cubicBezTo>
                  <a:pt x="2189176" y="215400"/>
                  <a:pt x="2188029" y="230317"/>
                  <a:pt x="2188029" y="207957"/>
                </a:cubicBezTo>
              </a:path>
            </a:pathLst>
          </a:custGeom>
          <a:no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ight Arrow 60"/>
          <p:cNvSpPr/>
          <p:nvPr/>
        </p:nvSpPr>
        <p:spPr>
          <a:xfrm rot="16200000">
            <a:off x="4267445" y="3600569"/>
            <a:ext cx="1215381" cy="5533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rot="18897962">
            <a:off x="6198328" y="2790543"/>
            <a:ext cx="2173392" cy="2173392"/>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6508813" y="3013490"/>
            <a:ext cx="1552422" cy="1537933"/>
          </a:xfrm>
          <a:prstGeom prst="rect">
            <a:avLst/>
          </a:prstGeom>
        </p:spPr>
      </p:pic>
    </p:spTree>
    <p:extLst>
      <p:ext uri="{BB962C8B-B14F-4D97-AF65-F5344CB8AC3E}">
        <p14:creationId xmlns:p14="http://schemas.microsoft.com/office/powerpoint/2010/main" xmlns="" val="15163436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childTnLst>
                                </p:cTn>
                              </p:par>
                              <p:par>
                                <p:cTn id="7" presetID="35" presetClass="path" presetSubtype="0" accel="50000" decel="50000" fill="hold" nodeType="withEffect">
                                  <p:stCondLst>
                                    <p:cond delay="1000"/>
                                  </p:stCondLst>
                                  <p:childTnLst>
                                    <p:animMotion origin="layout" path="M 3.05556E-6 -2.34568E-6 L -1.01059 0.00124 " pathEditMode="relative" rAng="0" ptsTypes="AA">
                                      <p:cBhvr>
                                        <p:cTn id="8" dur="7000" fill="hold"/>
                                        <p:tgtEl>
                                          <p:spTgt spid="16"/>
                                        </p:tgtEl>
                                        <p:attrNameLst>
                                          <p:attrName>ppt_x</p:attrName>
                                          <p:attrName>ppt_y</p:attrName>
                                        </p:attrNameLst>
                                      </p:cBhvr>
                                      <p:rCtr x="-50538" y="62"/>
                                    </p:animMotion>
                                  </p:childTnLst>
                                </p:cTn>
                              </p:par>
                              <p:par>
                                <p:cTn id="9" presetID="26" presetClass="entr" presetSubtype="0" fill="hold" nodeType="withEffect">
                                  <p:stCondLst>
                                    <p:cond delay="630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2030">
                                          <p:stCondLst>
                                            <p:cond delay="0"/>
                                          </p:stCondLst>
                                        </p:cTn>
                                        <p:tgtEl>
                                          <p:spTgt spid="11"/>
                                        </p:tgtEl>
                                      </p:cBhvr>
                                    </p:animEffect>
                                    <p:anim calcmode="lin" valueType="num">
                                      <p:cBhvr>
                                        <p:cTn id="12" dur="637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232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2324" tmFilter="0, 0; 0.125,0.2665; 0.25,0.4; 0.375,0.465; 0.5,0.5;  0.625,0.535; 0.75,0.6; 0.875,0.7335; 1,1">
                                          <p:stCondLst>
                                            <p:cond delay="2324"/>
                                          </p:stCondLst>
                                        </p:cTn>
                                        <p:tgtEl>
                                          <p:spTgt spid="11"/>
                                        </p:tgtEl>
                                        <p:attrNameLst>
                                          <p:attrName>ppt_y</p:attrName>
                                        </p:attrNameLst>
                                      </p:cBhvr>
                                      <p:tavLst>
                                        <p:tav tm="0" fmla="#ppt_y-sin(pi*$)/9">
                                          <p:val>
                                            <p:fltVal val="0"/>
                                          </p:val>
                                        </p:tav>
                                        <p:tav tm="100000">
                                          <p:val>
                                            <p:fltVal val="1"/>
                                          </p:val>
                                        </p:tav>
                                      </p:tavLst>
                                    </p:anim>
                                    <p:anim calcmode="lin" valueType="num">
                                      <p:cBhvr>
                                        <p:cTn id="15" dur="1162" tmFilter="0, 0; 0.125,0.2665; 0.25,0.4; 0.375,0.465; 0.5,0.5;  0.625,0.535; 0.75,0.6; 0.875,0.7335; 1,1">
                                          <p:stCondLst>
                                            <p:cond delay="4634"/>
                                          </p:stCondLst>
                                        </p:cTn>
                                        <p:tgtEl>
                                          <p:spTgt spid="11"/>
                                        </p:tgtEl>
                                        <p:attrNameLst>
                                          <p:attrName>ppt_y</p:attrName>
                                        </p:attrNameLst>
                                      </p:cBhvr>
                                      <p:tavLst>
                                        <p:tav tm="0" fmla="#ppt_y-sin(pi*$)/27">
                                          <p:val>
                                            <p:fltVal val="0"/>
                                          </p:val>
                                        </p:tav>
                                        <p:tav tm="100000">
                                          <p:val>
                                            <p:fltVal val="1"/>
                                          </p:val>
                                        </p:tav>
                                      </p:tavLst>
                                    </p:anim>
                                    <p:anim calcmode="lin" valueType="num">
                                      <p:cBhvr>
                                        <p:cTn id="16" dur="574" tmFilter="0, 0; 0.125,0.2665; 0.25,0.4; 0.375,0.465; 0.5,0.5;  0.625,0.535; 0.75,0.6; 0.875,0.7335; 1,1">
                                          <p:stCondLst>
                                            <p:cond delay="5796"/>
                                          </p:stCondLst>
                                        </p:cTn>
                                        <p:tgtEl>
                                          <p:spTgt spid="11"/>
                                        </p:tgtEl>
                                        <p:attrNameLst>
                                          <p:attrName>ppt_y</p:attrName>
                                        </p:attrNameLst>
                                      </p:cBhvr>
                                      <p:tavLst>
                                        <p:tav tm="0" fmla="#ppt_y-sin(pi*$)/81">
                                          <p:val>
                                            <p:fltVal val="0"/>
                                          </p:val>
                                        </p:tav>
                                        <p:tav tm="100000">
                                          <p:val>
                                            <p:fltVal val="1"/>
                                          </p:val>
                                        </p:tav>
                                      </p:tavLst>
                                    </p:anim>
                                    <p:animScale>
                                      <p:cBhvr>
                                        <p:cTn id="17" dur="91">
                                          <p:stCondLst>
                                            <p:cond delay="2275"/>
                                          </p:stCondLst>
                                        </p:cTn>
                                        <p:tgtEl>
                                          <p:spTgt spid="11"/>
                                        </p:tgtEl>
                                      </p:cBhvr>
                                      <p:to x="100000" y="60000"/>
                                    </p:animScale>
                                    <p:animScale>
                                      <p:cBhvr>
                                        <p:cTn id="18" dur="581" decel="50000">
                                          <p:stCondLst>
                                            <p:cond delay="2366"/>
                                          </p:stCondLst>
                                        </p:cTn>
                                        <p:tgtEl>
                                          <p:spTgt spid="11"/>
                                        </p:tgtEl>
                                      </p:cBhvr>
                                      <p:to x="100000" y="100000"/>
                                    </p:animScale>
                                    <p:animScale>
                                      <p:cBhvr>
                                        <p:cTn id="19" dur="91">
                                          <p:stCondLst>
                                            <p:cond delay="4592"/>
                                          </p:stCondLst>
                                        </p:cTn>
                                        <p:tgtEl>
                                          <p:spTgt spid="11"/>
                                        </p:tgtEl>
                                      </p:cBhvr>
                                      <p:to x="100000" y="80000"/>
                                    </p:animScale>
                                    <p:animScale>
                                      <p:cBhvr>
                                        <p:cTn id="20" dur="581" decel="50000">
                                          <p:stCondLst>
                                            <p:cond delay="4683"/>
                                          </p:stCondLst>
                                        </p:cTn>
                                        <p:tgtEl>
                                          <p:spTgt spid="11"/>
                                        </p:tgtEl>
                                      </p:cBhvr>
                                      <p:to x="100000" y="100000"/>
                                    </p:animScale>
                                    <p:animScale>
                                      <p:cBhvr>
                                        <p:cTn id="21" dur="91">
                                          <p:stCondLst>
                                            <p:cond delay="5747"/>
                                          </p:stCondLst>
                                        </p:cTn>
                                        <p:tgtEl>
                                          <p:spTgt spid="11"/>
                                        </p:tgtEl>
                                      </p:cBhvr>
                                      <p:to x="100000" y="90000"/>
                                    </p:animScale>
                                    <p:animScale>
                                      <p:cBhvr>
                                        <p:cTn id="22" dur="581" decel="50000">
                                          <p:stCondLst>
                                            <p:cond delay="5838"/>
                                          </p:stCondLst>
                                        </p:cTn>
                                        <p:tgtEl>
                                          <p:spTgt spid="11"/>
                                        </p:tgtEl>
                                      </p:cBhvr>
                                      <p:to x="100000" y="100000"/>
                                    </p:animScale>
                                    <p:animScale>
                                      <p:cBhvr>
                                        <p:cTn id="23" dur="91">
                                          <p:stCondLst>
                                            <p:cond delay="6328"/>
                                          </p:stCondLst>
                                        </p:cTn>
                                        <p:tgtEl>
                                          <p:spTgt spid="11"/>
                                        </p:tgtEl>
                                      </p:cBhvr>
                                      <p:to x="100000" y="95000"/>
                                    </p:animScale>
                                    <p:animScale>
                                      <p:cBhvr>
                                        <p:cTn id="24" dur="581" decel="50000">
                                          <p:stCondLst>
                                            <p:cond delay="6419"/>
                                          </p:stCondLst>
                                        </p:cTn>
                                        <p:tgtEl>
                                          <p:spTgt spid="11"/>
                                        </p:tgtEl>
                                      </p:cBhvr>
                                      <p:to x="100000" y="100000"/>
                                    </p:animScale>
                                  </p:childTnLst>
                                </p:cTn>
                              </p:par>
                              <p:par>
                                <p:cTn id="25" presetID="42" presetClass="entr" presetSubtype="0" fill="hold" nodeType="withEffect">
                                  <p:stCondLst>
                                    <p:cond delay="76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26" presetClass="emph" presetSubtype="0" fill="hold" nodeType="withEffect">
                                  <p:stCondLst>
                                    <p:cond delay="1700"/>
                                  </p:stCondLst>
                                  <p:childTnLst>
                                    <p:animEffect transition="out" filter="fade">
                                      <p:cBhvr>
                                        <p:cTn id="31" dur="12700" tmFilter="0, 0; .2, .5; .8, .5; 1, 0"/>
                                        <p:tgtEl>
                                          <p:spTgt spid="49"/>
                                        </p:tgtEl>
                                      </p:cBhvr>
                                    </p:animEffect>
                                    <p:animScale>
                                      <p:cBhvr>
                                        <p:cTn id="32" dur="6350" autoRev="1" fill="hold"/>
                                        <p:tgtEl>
                                          <p:spTgt spid="49"/>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6300"/>
                                        <p:tgtEl>
                                          <p:spTgt spid="61"/>
                                        </p:tgtEl>
                                      </p:cBhvr>
                                    </p:animEffect>
                                    <p:anim calcmode="lin" valueType="num">
                                      <p:cBhvr>
                                        <p:cTn id="38" dur="6300" fill="hold"/>
                                        <p:tgtEl>
                                          <p:spTgt spid="61"/>
                                        </p:tgtEl>
                                        <p:attrNameLst>
                                          <p:attrName>ppt_w</p:attrName>
                                        </p:attrNameLst>
                                      </p:cBhvr>
                                      <p:tavLst>
                                        <p:tav tm="0" fmla="#ppt_w*sin(2.5*pi*$)">
                                          <p:val>
                                            <p:fltVal val="0"/>
                                          </p:val>
                                        </p:tav>
                                        <p:tav tm="100000">
                                          <p:val>
                                            <p:fltVal val="1"/>
                                          </p:val>
                                        </p:tav>
                                      </p:tavLst>
                                    </p:anim>
                                    <p:anim calcmode="lin" valueType="num">
                                      <p:cBhvr>
                                        <p:cTn id="39" dur="6300" fill="hold"/>
                                        <p:tgtEl>
                                          <p:spTgt spid="61"/>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circle(in)">
                                      <p:cBhvr>
                                        <p:cTn id="4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1841903" y="42242"/>
            <a:ext cx="5517857"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Auto-Correspond to Proximity Triggers</a:t>
            </a:r>
          </a:p>
        </p:txBody>
      </p:sp>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341731" y="881149"/>
            <a:ext cx="3667336" cy="4083488"/>
          </a:xfrm>
          <a:prstGeom prst="rect">
            <a:avLst/>
          </a:prstGeom>
        </p:spPr>
      </p:pic>
      <p:pic>
        <p:nvPicPr>
          <p:cNvPr id="20" name="Picture 19"/>
          <p:cNvPicPr>
            <a:picLocks noChangeAspect="1"/>
          </p:cNvPicPr>
          <p:nvPr/>
        </p:nvPicPr>
        <p:blipFill>
          <a:blip r:embed="rId6">
            <a:clrChange>
              <a:clrFrom>
                <a:srgbClr val="FFFFFF"/>
              </a:clrFrom>
              <a:clrTo>
                <a:srgbClr val="FFFFFF">
                  <a:alpha val="0"/>
                </a:srgbClr>
              </a:clrTo>
            </a:clrChange>
          </a:blip>
          <a:stretch>
            <a:fillRect/>
          </a:stretch>
        </p:blipFill>
        <p:spPr>
          <a:xfrm>
            <a:off x="4403917" y="1664088"/>
            <a:ext cx="4674181" cy="2232052"/>
          </a:xfrm>
          <a:prstGeom prst="rect">
            <a:avLst/>
          </a:prstGeom>
        </p:spPr>
      </p:pic>
      <p:grpSp>
        <p:nvGrpSpPr>
          <p:cNvPr id="21" name="Group 20"/>
          <p:cNvGrpSpPr/>
          <p:nvPr/>
        </p:nvGrpSpPr>
        <p:grpSpPr>
          <a:xfrm>
            <a:off x="7886608" y="2225283"/>
            <a:ext cx="761999" cy="949404"/>
            <a:chOff x="7821828" y="3842578"/>
            <a:chExt cx="378941" cy="461693"/>
          </a:xfrm>
        </p:grpSpPr>
        <p:sp>
          <p:nvSpPr>
            <p:cNvPr id="22" name="Rectangle 21"/>
            <p:cNvSpPr/>
            <p:nvPr/>
          </p:nvSpPr>
          <p:spPr>
            <a:xfrm>
              <a:off x="7821828" y="4172465"/>
              <a:ext cx="378941" cy="13180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rot="12923311">
              <a:off x="7844155" y="3842578"/>
              <a:ext cx="334286" cy="329887"/>
            </a:xfrm>
            <a:prstGeom prst="rect">
              <a:avLst/>
            </a:prstGeom>
          </p:spPr>
        </p:pic>
      </p:grpSp>
    </p:spTree>
    <p:extLst>
      <p:ext uri="{BB962C8B-B14F-4D97-AF65-F5344CB8AC3E}">
        <p14:creationId xmlns:p14="http://schemas.microsoft.com/office/powerpoint/2010/main" xmlns="" val="22982292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35" presetClass="path" presetSubtype="0" accel="50000" decel="50000" autoRev="1" fill="hold" nodeType="withEffect">
                                  <p:stCondLst>
                                    <p:cond delay="0"/>
                                  </p:stCondLst>
                                  <p:childTnLst>
                                    <p:animMotion origin="layout" path="M 3.33333E-6 0 L -0.30417 -0.00185 " pathEditMode="relative" rAng="0" ptsTypes="AA">
                                      <p:cBhvr>
                                        <p:cTn id="8" dur="2000" fill="hold"/>
                                        <p:tgtEl>
                                          <p:spTgt spid="21"/>
                                        </p:tgtEl>
                                        <p:attrNameLst>
                                          <p:attrName>ppt_x</p:attrName>
                                          <p:attrName>ppt_y</p:attrName>
                                        </p:attrNameLst>
                                      </p:cBhvr>
                                      <p:rCtr x="-15208" y="-93"/>
                                    </p:animMotion>
                                  </p:childTnLst>
                                </p:cTn>
                              </p:par>
                            </p:childTnLst>
                          </p:cTn>
                        </p:par>
                        <p:par>
                          <p:cTn id="9" fill="hold">
                            <p:stCondLst>
                              <p:cond delay="4000"/>
                            </p:stCondLst>
                            <p:childTnLst>
                              <p:par>
                                <p:cTn id="10" presetID="35" presetClass="path" presetSubtype="0" accel="50000" decel="50000" autoRev="1" fill="hold" nodeType="afterEffect">
                                  <p:stCondLst>
                                    <p:cond delay="0"/>
                                  </p:stCondLst>
                                  <p:childTnLst>
                                    <p:animMotion origin="layout" path="M 3.33333E-6 0 L -0.25 0 " pathEditMode="relative" rAng="0" ptsTypes="AA">
                                      <p:cBhvr>
                                        <p:cTn id="11" dur="2000" fill="hold"/>
                                        <p:tgtEl>
                                          <p:spTgt spid="21"/>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1028" name="Picture 4" descr="https://s-media-cache-ak0.pinimg.com/236x/09/98/9e/09989e240d00723eb328d3022175cf21.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l="9642" t="14963" r="8264" b="5555"/>
          <a:stretch/>
        </p:blipFill>
        <p:spPr bwMode="auto">
          <a:xfrm>
            <a:off x="5934988" y="642346"/>
            <a:ext cx="3514111" cy="433113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7537564" y="1953320"/>
            <a:ext cx="303415" cy="244486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410794" y="4291686"/>
            <a:ext cx="556954" cy="54864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2157209" y="1098001"/>
            <a:ext cx="1364413" cy="1216152"/>
            <a:chOff x="123565" y="1377916"/>
            <a:chExt cx="1364413" cy="1216152"/>
          </a:xfrm>
        </p:grpSpPr>
        <p:sp>
          <p:nvSpPr>
            <p:cNvPr id="5" name="Cube 4"/>
            <p:cNvSpPr/>
            <p:nvPr/>
          </p:nvSpPr>
          <p:spPr>
            <a:xfrm>
              <a:off x="123565" y="1377916"/>
              <a:ext cx="1364413" cy="1216152"/>
            </a:xfrm>
            <a:prstGeom prst="cube">
              <a:avLst/>
            </a:prstGeom>
            <a:solidFill>
              <a:schemeClr val="accent5">
                <a:lumMod val="20000"/>
                <a:lumOff val="80000"/>
              </a:schemeClr>
            </a:soli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8" name="Straight Arrow Connector 17"/>
            <p:cNvCxnSpPr/>
            <p:nvPr/>
          </p:nvCxnSpPr>
          <p:spPr>
            <a:xfrm>
              <a:off x="275583" y="1514556"/>
              <a:ext cx="1060375"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2178776" y="1517855"/>
            <a:ext cx="1115783" cy="830997"/>
          </a:xfrm>
          <a:prstGeom prst="rect">
            <a:avLst/>
          </a:prstGeom>
          <a:noFill/>
        </p:spPr>
        <p:txBody>
          <a:bodyPr wrap="square" rtlCol="0">
            <a:spAutoFit/>
          </a:bodyPr>
          <a:lstStyle/>
          <a:p>
            <a:pPr algn="ctr"/>
            <a:r>
              <a:rPr lang="en-US" sz="2400" b="1" dirty="0" smtClean="0">
                <a:solidFill>
                  <a:srgbClr val="000000"/>
                </a:solidFill>
                <a:latin typeface="Oswald Regular" panose="020B0604020202020204" charset="0"/>
              </a:rPr>
              <a:t>2.00 m </a:t>
            </a:r>
          </a:p>
          <a:p>
            <a:pPr algn="ctr"/>
            <a:r>
              <a:rPr lang="en-US" sz="2400" b="1" dirty="0" smtClean="0">
                <a:solidFill>
                  <a:srgbClr val="000000"/>
                </a:solidFill>
                <a:latin typeface="Oswald Regular" panose="020B0604020202020204" charset="0"/>
              </a:rPr>
              <a:t>6.56 </a:t>
            </a:r>
            <a:r>
              <a:rPr lang="en-US" sz="2400" b="1" dirty="0" err="1" smtClean="0">
                <a:solidFill>
                  <a:srgbClr val="000000"/>
                </a:solidFill>
                <a:latin typeface="Oswald Regular" panose="020B0604020202020204" charset="0"/>
              </a:rPr>
              <a:t>ft</a:t>
            </a:r>
            <a:r>
              <a:rPr lang="en-US" sz="2400" b="1" dirty="0" smtClean="0">
                <a:solidFill>
                  <a:srgbClr val="000000"/>
                </a:solidFill>
                <a:latin typeface="Oswald Regular" panose="020B0604020202020204" charset="0"/>
              </a:rPr>
              <a:t> </a:t>
            </a:r>
            <a:endParaRPr lang="en-US" sz="2400" b="1" dirty="0">
              <a:solidFill>
                <a:srgbClr val="000000"/>
              </a:solidFill>
              <a:latin typeface="Oswald Regular" panose="020B0604020202020204" charset="0"/>
            </a:endParaRPr>
          </a:p>
        </p:txBody>
      </p:sp>
      <p:grpSp>
        <p:nvGrpSpPr>
          <p:cNvPr id="32" name="Group 31"/>
          <p:cNvGrpSpPr/>
          <p:nvPr/>
        </p:nvGrpSpPr>
        <p:grpSpPr>
          <a:xfrm>
            <a:off x="477634" y="3572415"/>
            <a:ext cx="5153891" cy="1216152"/>
            <a:chOff x="123565" y="3624174"/>
            <a:chExt cx="5153891" cy="1216152"/>
          </a:xfrm>
        </p:grpSpPr>
        <p:sp>
          <p:nvSpPr>
            <p:cNvPr id="19" name="Cube 18"/>
            <p:cNvSpPr/>
            <p:nvPr/>
          </p:nvSpPr>
          <p:spPr>
            <a:xfrm>
              <a:off x="123565" y="3624174"/>
              <a:ext cx="5153891" cy="1216152"/>
            </a:xfrm>
            <a:prstGeom prst="cube">
              <a:avLst/>
            </a:prstGeom>
            <a:solidFill>
              <a:schemeClr val="accent5">
                <a:lumMod val="20000"/>
                <a:lumOff val="80000"/>
              </a:schemeClr>
            </a:soli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30" name="Straight Arrow Connector 29"/>
            <p:cNvCxnSpPr/>
            <p:nvPr/>
          </p:nvCxnSpPr>
          <p:spPr>
            <a:xfrm>
              <a:off x="275583" y="3770076"/>
              <a:ext cx="4845057"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1958064" y="3982689"/>
            <a:ext cx="1184232" cy="830997"/>
          </a:xfrm>
          <a:prstGeom prst="rect">
            <a:avLst/>
          </a:prstGeom>
          <a:noFill/>
        </p:spPr>
        <p:txBody>
          <a:bodyPr wrap="square" rtlCol="0">
            <a:spAutoFit/>
          </a:bodyPr>
          <a:lstStyle/>
          <a:p>
            <a:pPr algn="ctr"/>
            <a:r>
              <a:rPr lang="en-US" sz="2400" b="1" dirty="0" smtClean="0">
                <a:solidFill>
                  <a:srgbClr val="000000"/>
                </a:solidFill>
                <a:latin typeface="Oswald Regular" panose="020B0604020202020204" charset="0"/>
              </a:rPr>
              <a:t>10.00 m</a:t>
            </a:r>
          </a:p>
          <a:p>
            <a:pPr algn="ctr"/>
            <a:r>
              <a:rPr lang="en-US" sz="2400" b="1" dirty="0" smtClean="0">
                <a:solidFill>
                  <a:srgbClr val="000000"/>
                </a:solidFill>
                <a:latin typeface="Oswald Regular" panose="020B0604020202020204" charset="0"/>
              </a:rPr>
              <a:t>32.81 </a:t>
            </a:r>
            <a:r>
              <a:rPr lang="en-US" sz="2400" b="1" dirty="0" err="1" smtClean="0">
                <a:solidFill>
                  <a:srgbClr val="000000"/>
                </a:solidFill>
                <a:latin typeface="Oswald Regular" panose="020B0604020202020204" charset="0"/>
              </a:rPr>
              <a:t>ft</a:t>
            </a:r>
            <a:r>
              <a:rPr lang="en-US" sz="2400" b="1" dirty="0" smtClean="0">
                <a:solidFill>
                  <a:srgbClr val="000000"/>
                </a:solidFill>
                <a:latin typeface="Oswald Regular" panose="020B0604020202020204" charset="0"/>
              </a:rPr>
              <a:t> </a:t>
            </a:r>
            <a:endParaRPr lang="en-US" sz="2400" b="1" dirty="0">
              <a:solidFill>
                <a:srgbClr val="000000"/>
              </a:solidFill>
              <a:latin typeface="Oswald Regular" panose="020B0604020202020204" charset="0"/>
            </a:endParaRPr>
          </a:p>
        </p:txBody>
      </p:sp>
      <p:grpSp>
        <p:nvGrpSpPr>
          <p:cNvPr id="1038" name="Group 1037"/>
          <p:cNvGrpSpPr/>
          <p:nvPr/>
        </p:nvGrpSpPr>
        <p:grpSpPr>
          <a:xfrm>
            <a:off x="6241694" y="1618786"/>
            <a:ext cx="2836404" cy="646331"/>
            <a:chOff x="6241694" y="1618786"/>
            <a:chExt cx="2836404" cy="646331"/>
          </a:xfrm>
        </p:grpSpPr>
        <p:sp>
          <p:nvSpPr>
            <p:cNvPr id="37" name="TextBox 36"/>
            <p:cNvSpPr txBox="1"/>
            <p:nvPr/>
          </p:nvSpPr>
          <p:spPr>
            <a:xfrm>
              <a:off x="6385045" y="1618786"/>
              <a:ext cx="612759" cy="646331"/>
            </a:xfrm>
            <a:prstGeom prst="rect">
              <a:avLst/>
            </a:prstGeom>
            <a:noFill/>
          </p:spPr>
          <p:txBody>
            <a:bodyPr wrap="square" rtlCol="0">
              <a:spAutoFit/>
            </a:bodyPr>
            <a:lstStyle/>
            <a:p>
              <a:r>
                <a:rPr lang="en-US" dirty="0" smtClean="0">
                  <a:latin typeface="Oswald Regular" panose="020B0604020202020204" charset="0"/>
                </a:rPr>
                <a:t>68</a:t>
              </a:r>
              <a:r>
                <a:rPr lang="en-US" dirty="0">
                  <a:latin typeface="Oswald Regular" panose="020B0604020202020204" charset="0"/>
                </a:rPr>
                <a:t>°</a:t>
              </a:r>
            </a:p>
            <a:p>
              <a:endParaRPr lang="en-US" dirty="0">
                <a:latin typeface="Oswald Regular" panose="020B0604020202020204" charset="0"/>
              </a:endParaRPr>
            </a:p>
          </p:txBody>
        </p:sp>
        <p:cxnSp>
          <p:nvCxnSpPr>
            <p:cNvPr id="41" name="Straight Arrow Connector 40"/>
            <p:cNvCxnSpPr/>
            <p:nvPr/>
          </p:nvCxnSpPr>
          <p:spPr>
            <a:xfrm>
              <a:off x="6241694" y="1941814"/>
              <a:ext cx="2826327"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8468498" y="1618786"/>
              <a:ext cx="609600" cy="369332"/>
            </a:xfrm>
            <a:prstGeom prst="rect">
              <a:avLst/>
            </a:prstGeom>
            <a:noFill/>
          </p:spPr>
          <p:txBody>
            <a:bodyPr wrap="square" rtlCol="0">
              <a:spAutoFit/>
            </a:bodyPr>
            <a:lstStyle/>
            <a:p>
              <a:pPr algn="r"/>
              <a:r>
                <a:rPr lang="en-US" dirty="0">
                  <a:latin typeface="Oswald Regular" panose="020B0604020202020204" charset="0"/>
                </a:rPr>
                <a:t>20 </a:t>
              </a:r>
              <a:r>
                <a:rPr lang="en-US" dirty="0" smtClean="0">
                  <a:latin typeface="Oswald Regular" panose="020B0604020202020204" charset="0"/>
                </a:rPr>
                <a:t>°</a:t>
              </a:r>
              <a:endParaRPr lang="en-US" dirty="0">
                <a:latin typeface="Oswald Regular" panose="020B0604020202020204" charset="0"/>
              </a:endParaRPr>
            </a:p>
          </p:txBody>
        </p:sp>
      </p:grpSp>
      <p:grpSp>
        <p:nvGrpSpPr>
          <p:cNvPr id="1039" name="Group 1038"/>
          <p:cNvGrpSpPr/>
          <p:nvPr/>
        </p:nvGrpSpPr>
        <p:grpSpPr>
          <a:xfrm>
            <a:off x="6241693" y="1287460"/>
            <a:ext cx="2826327" cy="648602"/>
            <a:chOff x="6251771" y="1252351"/>
            <a:chExt cx="2826327" cy="648602"/>
          </a:xfrm>
        </p:grpSpPr>
        <p:grpSp>
          <p:nvGrpSpPr>
            <p:cNvPr id="44" name="Group 43"/>
            <p:cNvGrpSpPr/>
            <p:nvPr/>
          </p:nvGrpSpPr>
          <p:grpSpPr>
            <a:xfrm>
              <a:off x="6371552" y="1252351"/>
              <a:ext cx="2706546" cy="648602"/>
              <a:chOff x="6371552" y="1252351"/>
              <a:chExt cx="2706546" cy="648602"/>
            </a:xfrm>
          </p:grpSpPr>
          <p:sp>
            <p:nvSpPr>
              <p:cNvPr id="48" name="TextBox 47"/>
              <p:cNvSpPr txBox="1"/>
              <p:nvPr/>
            </p:nvSpPr>
            <p:spPr>
              <a:xfrm>
                <a:off x="6371552" y="1254622"/>
                <a:ext cx="612759" cy="646331"/>
              </a:xfrm>
              <a:prstGeom prst="rect">
                <a:avLst/>
              </a:prstGeom>
              <a:noFill/>
            </p:spPr>
            <p:txBody>
              <a:bodyPr wrap="square" rtlCol="0">
                <a:spAutoFit/>
              </a:bodyPr>
              <a:lstStyle/>
              <a:p>
                <a:r>
                  <a:rPr lang="en-US" dirty="0" smtClean="0">
                    <a:latin typeface="Oswald Regular" panose="020B0604020202020204" charset="0"/>
                  </a:rPr>
                  <a:t>84°</a:t>
                </a:r>
                <a:endParaRPr lang="en-US" dirty="0">
                  <a:latin typeface="Oswald Regular" panose="020B0604020202020204" charset="0"/>
                </a:endParaRPr>
              </a:p>
              <a:p>
                <a:endParaRPr lang="en-US" dirty="0">
                  <a:latin typeface="Oswald Regular" panose="020B0604020202020204" charset="0"/>
                </a:endParaRPr>
              </a:p>
            </p:txBody>
          </p:sp>
          <p:sp>
            <p:nvSpPr>
              <p:cNvPr id="49" name="TextBox 48"/>
              <p:cNvSpPr txBox="1"/>
              <p:nvPr/>
            </p:nvSpPr>
            <p:spPr>
              <a:xfrm>
                <a:off x="8468498" y="1252351"/>
                <a:ext cx="609600" cy="369332"/>
              </a:xfrm>
              <a:prstGeom prst="rect">
                <a:avLst/>
              </a:prstGeom>
              <a:noFill/>
            </p:spPr>
            <p:txBody>
              <a:bodyPr wrap="square" rtlCol="0">
                <a:spAutoFit/>
              </a:bodyPr>
              <a:lstStyle/>
              <a:p>
                <a:pPr algn="r"/>
                <a:r>
                  <a:rPr lang="en-US" dirty="0" smtClean="0">
                    <a:latin typeface="Oswald Regular" panose="020B0604020202020204" charset="0"/>
                  </a:rPr>
                  <a:t>30 °</a:t>
                </a:r>
                <a:endParaRPr lang="en-US" dirty="0">
                  <a:latin typeface="Oswald Regular" panose="020B0604020202020204" charset="0"/>
                </a:endParaRPr>
              </a:p>
            </p:txBody>
          </p:sp>
        </p:grpSp>
        <p:cxnSp>
          <p:nvCxnSpPr>
            <p:cNvPr id="80" name="Straight Arrow Connector 79"/>
            <p:cNvCxnSpPr/>
            <p:nvPr/>
          </p:nvCxnSpPr>
          <p:spPr>
            <a:xfrm>
              <a:off x="6251771" y="1571148"/>
              <a:ext cx="2826327"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pic>
        <p:nvPicPr>
          <p:cNvPr id="67" name="Picture 6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029912" y="3415170"/>
            <a:ext cx="1470978" cy="1470978"/>
          </a:xfrm>
          <a:prstGeom prst="rect">
            <a:avLst/>
          </a:prstGeom>
        </p:spPr>
      </p:pic>
      <p:sp>
        <p:nvSpPr>
          <p:cNvPr id="35" name="Cube 34"/>
          <p:cNvSpPr/>
          <p:nvPr/>
        </p:nvSpPr>
        <p:spPr>
          <a:xfrm>
            <a:off x="3199146" y="1098001"/>
            <a:ext cx="452508" cy="1216152"/>
          </a:xfrm>
          <a:prstGeom prst="cube">
            <a:avLst>
              <a:gd name="adj" fmla="val 67685"/>
            </a:avLst>
          </a:prstGeom>
          <a:solidFill>
            <a:srgbClr val="F8A764"/>
          </a:soli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6" name="Cube 35"/>
          <p:cNvSpPr/>
          <p:nvPr/>
        </p:nvSpPr>
        <p:spPr>
          <a:xfrm>
            <a:off x="5295906" y="3572415"/>
            <a:ext cx="601323" cy="1213597"/>
          </a:xfrm>
          <a:prstGeom prst="cube">
            <a:avLst>
              <a:gd name="adj" fmla="val 50114"/>
            </a:avLst>
          </a:prstGeom>
          <a:solidFill>
            <a:srgbClr val="F8A764"/>
          </a:soli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xmlns="" Requires="a14">
          <p:sp>
            <p:nvSpPr>
              <p:cNvPr id="2" name="Rectangle 1"/>
              <p:cNvSpPr/>
              <p:nvPr/>
            </p:nvSpPr>
            <p:spPr>
              <a:xfrm>
                <a:off x="4662701" y="2047903"/>
                <a:ext cx="1303784" cy="1200329"/>
              </a:xfrm>
              <a:prstGeom prst="rect">
                <a:avLst/>
              </a:prstGeom>
              <a:noFill/>
              <a:ln>
                <a:solidFill>
                  <a:srgbClr val="FF0000"/>
                </a:solidFill>
              </a:ln>
            </p:spPr>
            <p:txBody>
              <a:bodyPr wrap="square" lIns="91440" tIns="45720" rIns="91440" bIns="45720">
                <a:spAutoFit/>
              </a:bodyPr>
              <a:lstStyle/>
              <a:p>
                <a:pPr algn="ctr"/>
                <a14:m>
                  <m:oMathPara xmlns:m="http://schemas.openxmlformats.org/officeDocument/2006/math">
                    <m:oMathParaPr>
                      <m:jc m:val="center"/>
                    </m:oMathParaPr>
                    <m:oMath xmlns:m="http://schemas.openxmlformats.org/officeDocument/2006/math">
                      <m:r>
                        <a:rPr lang="en-US" sz="2400" b="1" i="1" cap="none" spc="0" dirty="0" smtClean="0">
                          <a:ln w="0"/>
                          <a:solidFill>
                            <a:srgbClr val="FF0000"/>
                          </a:solidFill>
                          <a:effectLst>
                            <a:outerShdw blurRad="50800" dist="38100" dir="18900000" algn="bl" rotWithShape="0">
                              <a:prstClr val="black">
                                <a:alpha val="40000"/>
                              </a:prstClr>
                            </a:outerShdw>
                          </a:effectLst>
                          <a:latin typeface="Cambria Math" panose="02040503050406030204" pitchFamily="18" charset="0"/>
                          <a:ea typeface="Cambria Math" panose="02040503050406030204" pitchFamily="18" charset="0"/>
                        </a:rPr>
                        <m:t>∆</m:t>
                      </m:r>
                      <m:r>
                        <a:rPr lang="en-US" sz="2400" b="1" i="1" cap="none" spc="0" dirty="0" smtClean="0">
                          <a:ln w="0"/>
                          <a:solidFill>
                            <a:srgbClr val="FF0000"/>
                          </a:solidFill>
                          <a:effectLst>
                            <a:outerShdw blurRad="50800" dist="38100" dir="18900000" algn="bl" rotWithShape="0">
                              <a:prstClr val="black">
                                <a:alpha val="40000"/>
                              </a:prstClr>
                            </a:outerShdw>
                          </a:effectLst>
                          <a:latin typeface="Cambria Math" panose="02040503050406030204" pitchFamily="18" charset="0"/>
                          <a:ea typeface="Cambria Math" panose="02040503050406030204" pitchFamily="18" charset="0"/>
                        </a:rPr>
                        <m:t>𝑳</m:t>
                      </m:r>
                    </m:oMath>
                  </m:oMathPara>
                </a14:m>
                <a:endParaRPr lang="en-US" sz="2400" b="1" cap="none" spc="0" dirty="0" smtClean="0">
                  <a:ln w="0"/>
                  <a:solidFill>
                    <a:srgbClr val="FF0000"/>
                  </a:solidFill>
                  <a:effectLst>
                    <a:outerShdw blurRad="50800" dist="38100" dir="18900000" algn="bl" rotWithShape="0">
                      <a:prstClr val="black">
                        <a:alpha val="40000"/>
                      </a:prstClr>
                    </a:outerShdw>
                  </a:effectLst>
                </a:endParaRPr>
              </a:p>
              <a:p>
                <a:pPr algn="ctr"/>
                <a:r>
                  <a:rPr lang="en-US" sz="2400" b="1" dirty="0" smtClean="0">
                    <a:ln w="0"/>
                    <a:solidFill>
                      <a:srgbClr val="000000"/>
                    </a:solidFill>
                    <a:effectLst>
                      <a:outerShdw blurRad="50800" dist="38100" dir="18900000" algn="bl" rotWithShape="0">
                        <a:prstClr val="black">
                          <a:alpha val="40000"/>
                        </a:prstClr>
                      </a:outerShdw>
                    </a:effectLst>
                  </a:rPr>
                  <a:t>2.36</a:t>
                </a:r>
                <a:r>
                  <a:rPr lang="en-US" sz="2400" b="1" cap="none" spc="0" dirty="0" smtClean="0">
                    <a:ln w="0"/>
                    <a:solidFill>
                      <a:srgbClr val="000000"/>
                    </a:solidFill>
                    <a:effectLst>
                      <a:outerShdw blurRad="50800" dist="38100" dir="18900000" algn="bl" rotWithShape="0">
                        <a:prstClr val="black">
                          <a:alpha val="40000"/>
                        </a:prstClr>
                      </a:outerShdw>
                    </a:effectLst>
                  </a:rPr>
                  <a:t> mm</a:t>
                </a:r>
              </a:p>
              <a:p>
                <a:pPr algn="ctr"/>
                <a:r>
                  <a:rPr lang="en-US" sz="2400" b="1" dirty="0" smtClean="0">
                    <a:ln w="0"/>
                    <a:solidFill>
                      <a:srgbClr val="000000"/>
                    </a:solidFill>
                    <a:effectLst>
                      <a:outerShdw blurRad="50800" dist="38100" dir="18900000" algn="bl" rotWithShape="0">
                        <a:prstClr val="black">
                          <a:alpha val="40000"/>
                        </a:prstClr>
                      </a:outerShdw>
                    </a:effectLst>
                  </a:rPr>
                  <a:t>.09 in.</a:t>
                </a:r>
                <a:r>
                  <a:rPr lang="en-US" sz="2400" b="1" cap="none" spc="0" dirty="0" smtClean="0">
                    <a:ln w="0"/>
                    <a:solidFill>
                      <a:srgbClr val="000000"/>
                    </a:solidFill>
                    <a:effectLst>
                      <a:outerShdw blurRad="50800" dist="38100" dir="18900000" algn="bl" rotWithShape="0">
                        <a:prstClr val="black">
                          <a:alpha val="40000"/>
                        </a:prstClr>
                      </a:outerShdw>
                    </a:effectLst>
                  </a:rPr>
                  <a:t> </a:t>
                </a:r>
                <a:endParaRPr lang="en-US" sz="2400" b="1" cap="none" spc="0" dirty="0">
                  <a:ln w="0"/>
                  <a:solidFill>
                    <a:srgbClr val="000000"/>
                  </a:solidFill>
                  <a:effectLst>
                    <a:outerShdw blurRad="50800" dist="38100" dir="18900000" algn="bl" rotWithShape="0">
                      <a:prstClr val="black">
                        <a:alpha val="40000"/>
                      </a:prstClr>
                    </a:outerShdw>
                  </a:effectLst>
                </a:endParaRPr>
              </a:p>
            </p:txBody>
          </p:sp>
        </mc:Choice>
        <mc:Fallback>
          <p:sp>
            <p:nvSpPr>
              <p:cNvPr id="2" name="Rectangle 1"/>
              <p:cNvSpPr>
                <a:spLocks noRot="1" noChangeAspect="1" noMove="1" noResize="1" noEditPoints="1" noAdjustHandles="1" noChangeArrowheads="1" noChangeShapeType="1" noTextEdit="1"/>
              </p:cNvSpPr>
              <p:nvPr/>
            </p:nvSpPr>
            <p:spPr>
              <a:xfrm>
                <a:off x="4662701" y="2047903"/>
                <a:ext cx="1303784" cy="1200329"/>
              </a:xfrm>
              <a:prstGeom prst="rect">
                <a:avLst/>
              </a:prstGeom>
              <a:blipFill rotWithShape="0">
                <a:blip r:embed="rId7"/>
                <a:stretch>
                  <a:fillRect l="-6944" r="-8796" b="-11055"/>
                </a:stretch>
              </a:blipFill>
              <a:ln>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39" name="Rectangle 38"/>
              <p:cNvSpPr/>
              <p:nvPr/>
            </p:nvSpPr>
            <p:spPr>
              <a:xfrm>
                <a:off x="3849781" y="291974"/>
                <a:ext cx="1235190" cy="1200329"/>
              </a:xfrm>
              <a:prstGeom prst="rect">
                <a:avLst/>
              </a:prstGeom>
              <a:noFill/>
              <a:ln>
                <a:solidFill>
                  <a:srgbClr val="FF0000"/>
                </a:solidFill>
              </a:ln>
            </p:spPr>
            <p:txBody>
              <a:bodyPr wrap="square" lIns="91440" tIns="45720" rIns="91440" bIns="45720">
                <a:spAutoFit/>
              </a:bodyPr>
              <a:lstStyle/>
              <a:p>
                <a:pPr algn="ctr"/>
                <a14:m>
                  <m:oMathPara xmlns:m="http://schemas.openxmlformats.org/officeDocument/2006/math">
                    <m:oMathParaPr>
                      <m:jc m:val="center"/>
                    </m:oMathParaPr>
                    <m:oMath xmlns:m="http://schemas.openxmlformats.org/officeDocument/2006/math">
                      <m:r>
                        <a:rPr lang="en-US" sz="2400" b="1" i="1" cap="none" spc="0" dirty="0" smtClean="0">
                          <a:ln w="0"/>
                          <a:solidFill>
                            <a:srgbClr val="FF0000"/>
                          </a:solidFill>
                          <a:effectLst>
                            <a:outerShdw blurRad="50800" dist="38100" dir="18900000" algn="bl" rotWithShape="0">
                              <a:prstClr val="black">
                                <a:alpha val="40000"/>
                              </a:prstClr>
                            </a:outerShdw>
                          </a:effectLst>
                          <a:latin typeface="Cambria Math" panose="02040503050406030204" pitchFamily="18" charset="0"/>
                          <a:ea typeface="Cambria Math" panose="02040503050406030204" pitchFamily="18" charset="0"/>
                        </a:rPr>
                        <m:t>∆</m:t>
                      </m:r>
                      <m:r>
                        <a:rPr lang="en-US" sz="2400" b="1" i="1" cap="none" spc="0" dirty="0" smtClean="0">
                          <a:ln w="0"/>
                          <a:solidFill>
                            <a:srgbClr val="FF0000"/>
                          </a:solidFill>
                          <a:effectLst>
                            <a:outerShdw blurRad="50800" dist="38100" dir="18900000" algn="bl" rotWithShape="0">
                              <a:prstClr val="black">
                                <a:alpha val="40000"/>
                              </a:prstClr>
                            </a:outerShdw>
                          </a:effectLst>
                          <a:latin typeface="Cambria Math" panose="02040503050406030204" pitchFamily="18" charset="0"/>
                          <a:ea typeface="Cambria Math" panose="02040503050406030204" pitchFamily="18" charset="0"/>
                        </a:rPr>
                        <m:t>𝑳</m:t>
                      </m:r>
                    </m:oMath>
                  </m:oMathPara>
                </a14:m>
                <a:endParaRPr lang="en-US" sz="2400" b="1" cap="none" spc="0" dirty="0" smtClean="0">
                  <a:ln w="0"/>
                  <a:solidFill>
                    <a:srgbClr val="FF0000"/>
                  </a:solidFill>
                  <a:effectLst>
                    <a:outerShdw blurRad="50800" dist="38100" dir="18900000" algn="bl" rotWithShape="0">
                      <a:prstClr val="black">
                        <a:alpha val="40000"/>
                      </a:prstClr>
                    </a:outerShdw>
                  </a:effectLst>
                </a:endParaRPr>
              </a:p>
              <a:p>
                <a:pPr algn="ctr"/>
                <a:r>
                  <a:rPr lang="en-US" sz="2400" b="1" cap="none" spc="0" dirty="0" smtClean="0">
                    <a:ln w="0"/>
                    <a:solidFill>
                      <a:srgbClr val="000000"/>
                    </a:solidFill>
                    <a:effectLst>
                      <a:outerShdw blurRad="50800" dist="38100" dir="18900000" algn="bl" rotWithShape="0">
                        <a:prstClr val="black">
                          <a:alpha val="40000"/>
                        </a:prstClr>
                      </a:outerShdw>
                    </a:effectLst>
                  </a:rPr>
                  <a:t>.47 mm</a:t>
                </a:r>
              </a:p>
              <a:p>
                <a:pPr algn="ctr"/>
                <a:r>
                  <a:rPr lang="en-US" sz="2400" b="1" dirty="0" smtClean="0">
                    <a:ln w="0"/>
                    <a:solidFill>
                      <a:srgbClr val="000000"/>
                    </a:solidFill>
                    <a:effectLst>
                      <a:outerShdw blurRad="50800" dist="38100" dir="18900000" algn="bl" rotWithShape="0">
                        <a:prstClr val="black">
                          <a:alpha val="40000"/>
                        </a:prstClr>
                      </a:outerShdw>
                    </a:effectLst>
                  </a:rPr>
                  <a:t>.02 in.</a:t>
                </a:r>
                <a:r>
                  <a:rPr lang="en-US" sz="2400" b="1" cap="none" spc="0" dirty="0" smtClean="0">
                    <a:ln w="0"/>
                    <a:solidFill>
                      <a:srgbClr val="000000"/>
                    </a:solidFill>
                    <a:effectLst>
                      <a:outerShdw blurRad="50800" dist="38100" dir="18900000" algn="bl" rotWithShape="0">
                        <a:prstClr val="black">
                          <a:alpha val="40000"/>
                        </a:prstClr>
                      </a:outerShdw>
                    </a:effectLst>
                  </a:rPr>
                  <a:t> </a:t>
                </a:r>
                <a:endParaRPr lang="en-US" sz="2400" b="1" cap="none" spc="0" dirty="0">
                  <a:ln w="0"/>
                  <a:solidFill>
                    <a:srgbClr val="000000"/>
                  </a:solidFill>
                  <a:effectLst>
                    <a:outerShdw blurRad="50800" dist="38100" dir="18900000" algn="bl" rotWithShape="0">
                      <a:prstClr val="black">
                        <a:alpha val="40000"/>
                      </a:prstClr>
                    </a:outerShdw>
                  </a:effectLst>
                </a:endParaRPr>
              </a:p>
            </p:txBody>
          </p:sp>
        </mc:Choice>
        <mc:Fallback>
          <p:sp>
            <p:nvSpPr>
              <p:cNvPr id="39" name="Rectangle 38"/>
              <p:cNvSpPr>
                <a:spLocks noRot="1" noChangeAspect="1" noMove="1" noResize="1" noEditPoints="1" noAdjustHandles="1" noChangeArrowheads="1" noChangeShapeType="1" noTextEdit="1"/>
              </p:cNvSpPr>
              <p:nvPr/>
            </p:nvSpPr>
            <p:spPr>
              <a:xfrm>
                <a:off x="3849781" y="291974"/>
                <a:ext cx="1235190" cy="1200329"/>
              </a:xfrm>
              <a:prstGeom prst="rect">
                <a:avLst/>
              </a:prstGeom>
              <a:blipFill rotWithShape="0">
                <a:blip r:embed="rId8"/>
                <a:stretch>
                  <a:fillRect l="-4902" r="-5882" b="-11055"/>
                </a:stretch>
              </a:blipFill>
              <a:ln>
                <a:solidFill>
                  <a:srgbClr val="FF0000"/>
                </a:solidFill>
              </a:ln>
            </p:spPr>
            <p:txBody>
              <a:bodyPr/>
              <a:lstStyle/>
              <a:p>
                <a:r>
                  <a:rPr lang="en-US">
                    <a:noFill/>
                  </a:rPr>
                  <a:t> </a:t>
                </a:r>
              </a:p>
            </p:txBody>
          </p:sp>
        </mc:Fallback>
      </mc:AlternateContent>
      <p:cxnSp>
        <p:nvCxnSpPr>
          <p:cNvPr id="21" name="Elbow Connector 20"/>
          <p:cNvCxnSpPr>
            <a:stCxn id="39" idx="2"/>
            <a:endCxn id="35" idx="4"/>
          </p:cNvCxnSpPr>
          <p:nvPr/>
        </p:nvCxnSpPr>
        <p:spPr>
          <a:xfrm rot="5400000">
            <a:off x="3722918" y="1114759"/>
            <a:ext cx="366914" cy="1122002"/>
          </a:xfrm>
          <a:prstGeom prst="bentConnector2">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2" idx="2"/>
            <a:endCxn id="36" idx="4"/>
          </p:cNvCxnSpPr>
          <p:nvPr/>
        </p:nvCxnSpPr>
        <p:spPr>
          <a:xfrm rot="16200000" flipH="1">
            <a:off x="4914410" y="3648414"/>
            <a:ext cx="1081655" cy="281289"/>
          </a:xfrm>
          <a:prstGeom prst="bentConnector4">
            <a:avLst>
              <a:gd name="adj1" fmla="val 14985"/>
              <a:gd name="adj2" fmla="val 313020"/>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2309227" y="1234641"/>
            <a:ext cx="1060375"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636778" y="3718317"/>
            <a:ext cx="4845057" cy="5764"/>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547641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1"/>
                                        </p:tgtEl>
                                      </p:cBhvr>
                                      <p:by x="120000" y="100000"/>
                                    </p:animScale>
                                  </p:childTnLst>
                                </p:cTn>
                              </p:par>
                              <p:par>
                                <p:cTn id="9" presetID="6" presetClass="emph" presetSubtype="0" fill="hold" nodeType="withEffect">
                                  <p:stCondLst>
                                    <p:cond delay="0"/>
                                  </p:stCondLst>
                                  <p:childTnLst>
                                    <p:animScale>
                                      <p:cBhvr>
                                        <p:cTn id="10" dur="2000" fill="hold"/>
                                        <p:tgtEl>
                                          <p:spTgt spid="61"/>
                                        </p:tgtEl>
                                      </p:cBhvr>
                                      <p:by x="121000" y="121000"/>
                                    </p:animScale>
                                  </p:childTnLst>
                                </p:cTn>
                              </p:par>
                              <p:par>
                                <p:cTn id="11" presetID="6" presetClass="emph" presetSubtype="0" fill="hold" nodeType="withEffect">
                                  <p:stCondLst>
                                    <p:cond delay="1000"/>
                                  </p:stCondLst>
                                  <p:childTnLst>
                                    <p:animScale>
                                      <p:cBhvr>
                                        <p:cTn id="12" dur="2000" fill="hold"/>
                                        <p:tgtEl>
                                          <p:spTgt spid="32"/>
                                        </p:tgtEl>
                                      </p:cBhvr>
                                      <p:by x="110000" y="100000"/>
                                    </p:animScale>
                                  </p:childTnLst>
                                </p:cTn>
                              </p:par>
                              <p:par>
                                <p:cTn id="13" presetID="6" presetClass="emph" presetSubtype="0" fill="hold" nodeType="withEffect">
                                  <p:stCondLst>
                                    <p:cond delay="1000"/>
                                  </p:stCondLst>
                                  <p:childTnLst>
                                    <p:animScale>
                                      <p:cBhvr>
                                        <p:cTn id="14" dur="2000" fill="hold"/>
                                        <p:tgtEl>
                                          <p:spTgt spid="63"/>
                                        </p:tgtEl>
                                      </p:cBhvr>
                                      <p:by x="111000" y="111000"/>
                                    </p:animScale>
                                  </p:childTnLst>
                                </p:cTn>
                              </p:par>
                              <p:par>
                                <p:cTn id="15" presetID="6" presetClass="emph" presetSubtype="0" fill="hold" grpId="0" nodeType="withEffect">
                                  <p:stCondLst>
                                    <p:cond delay="1000"/>
                                  </p:stCondLst>
                                  <p:childTnLst>
                                    <p:animScale>
                                      <p:cBhvr>
                                        <p:cTn id="16" dur="2000" fill="hold"/>
                                        <p:tgtEl>
                                          <p:spTgt spid="14"/>
                                        </p:tgtEl>
                                      </p:cBhvr>
                                      <p:by x="100000" y="127000"/>
                                    </p:animScale>
                                  </p:childTnLst>
                                </p:cTn>
                              </p:par>
                              <p:par>
                                <p:cTn id="17" presetID="47" presetClass="exit" presetSubtype="0" fill="hold" nodeType="withEffect">
                                  <p:stCondLst>
                                    <p:cond delay="0"/>
                                  </p:stCondLst>
                                  <p:childTnLst>
                                    <p:animEffect transition="out" filter="fade">
                                      <p:cBhvr>
                                        <p:cTn id="18" dur="1000"/>
                                        <p:tgtEl>
                                          <p:spTgt spid="1038"/>
                                        </p:tgtEl>
                                      </p:cBhvr>
                                    </p:animEffect>
                                    <p:anim calcmode="lin" valueType="num">
                                      <p:cBhvr>
                                        <p:cTn id="19" dur="1000"/>
                                        <p:tgtEl>
                                          <p:spTgt spid="1038"/>
                                        </p:tgtEl>
                                        <p:attrNameLst>
                                          <p:attrName>ppt_x</p:attrName>
                                        </p:attrNameLst>
                                      </p:cBhvr>
                                      <p:tavLst>
                                        <p:tav tm="0">
                                          <p:val>
                                            <p:strVal val="ppt_x"/>
                                          </p:val>
                                        </p:tav>
                                        <p:tav tm="100000">
                                          <p:val>
                                            <p:strVal val="ppt_x"/>
                                          </p:val>
                                        </p:tav>
                                      </p:tavLst>
                                    </p:anim>
                                    <p:anim calcmode="lin" valueType="num">
                                      <p:cBhvr>
                                        <p:cTn id="20" dur="1000"/>
                                        <p:tgtEl>
                                          <p:spTgt spid="1038"/>
                                        </p:tgtEl>
                                        <p:attrNameLst>
                                          <p:attrName>ppt_y</p:attrName>
                                        </p:attrNameLst>
                                      </p:cBhvr>
                                      <p:tavLst>
                                        <p:tav tm="0">
                                          <p:val>
                                            <p:strVal val="ppt_y"/>
                                          </p:val>
                                        </p:tav>
                                        <p:tav tm="100000">
                                          <p:val>
                                            <p:strVal val="ppt_y-.1"/>
                                          </p:val>
                                        </p:tav>
                                      </p:tavLst>
                                    </p:anim>
                                    <p:set>
                                      <p:cBhvr>
                                        <p:cTn id="21" dur="1" fill="hold">
                                          <p:stCondLst>
                                            <p:cond delay="999"/>
                                          </p:stCondLst>
                                        </p:cTn>
                                        <p:tgtEl>
                                          <p:spTgt spid="1038"/>
                                        </p:tgtEl>
                                        <p:attrNameLst>
                                          <p:attrName>style.visibility</p:attrName>
                                        </p:attrNameLst>
                                      </p:cBhvr>
                                      <p:to>
                                        <p:strVal val="hidden"/>
                                      </p:to>
                                    </p:set>
                                  </p:childTnLst>
                                </p:cTn>
                              </p:par>
                              <p:par>
                                <p:cTn id="22" presetID="47" presetClass="entr" presetSubtype="0" fill="hold" nodeType="withEffect">
                                  <p:stCondLst>
                                    <p:cond delay="2000"/>
                                  </p:stCondLst>
                                  <p:childTnLst>
                                    <p:set>
                                      <p:cBhvr>
                                        <p:cTn id="23" dur="1" fill="hold">
                                          <p:stCondLst>
                                            <p:cond delay="0"/>
                                          </p:stCondLst>
                                        </p:cTn>
                                        <p:tgtEl>
                                          <p:spTgt spid="1039"/>
                                        </p:tgtEl>
                                        <p:attrNameLst>
                                          <p:attrName>style.visibility</p:attrName>
                                        </p:attrNameLst>
                                      </p:cBhvr>
                                      <p:to>
                                        <p:strVal val="visible"/>
                                      </p:to>
                                    </p:set>
                                    <p:animEffect transition="in" filter="fade">
                                      <p:cBhvr>
                                        <p:cTn id="24" dur="1000"/>
                                        <p:tgtEl>
                                          <p:spTgt spid="1039"/>
                                        </p:tgtEl>
                                      </p:cBhvr>
                                    </p:animEffect>
                                    <p:anim calcmode="lin" valueType="num">
                                      <p:cBhvr>
                                        <p:cTn id="25" dur="1000" fill="hold"/>
                                        <p:tgtEl>
                                          <p:spTgt spid="1039"/>
                                        </p:tgtEl>
                                        <p:attrNameLst>
                                          <p:attrName>ppt_x</p:attrName>
                                        </p:attrNameLst>
                                      </p:cBhvr>
                                      <p:tavLst>
                                        <p:tav tm="0">
                                          <p:val>
                                            <p:strVal val="#ppt_x"/>
                                          </p:val>
                                        </p:tav>
                                        <p:tav tm="100000">
                                          <p:val>
                                            <p:strVal val="#ppt_x"/>
                                          </p:val>
                                        </p:tav>
                                      </p:tavLst>
                                    </p:anim>
                                    <p:anim calcmode="lin" valueType="num">
                                      <p:cBhvr>
                                        <p:cTn id="26" dur="1000" fill="hold"/>
                                        <p:tgtEl>
                                          <p:spTgt spid="1039"/>
                                        </p:tgtEl>
                                        <p:attrNameLst>
                                          <p:attrName>ppt_y</p:attrName>
                                        </p:attrNameLst>
                                      </p:cBhvr>
                                      <p:tavLst>
                                        <p:tav tm="0">
                                          <p:val>
                                            <p:strVal val="#ppt_y-.1"/>
                                          </p:val>
                                        </p:tav>
                                        <p:tav tm="100000">
                                          <p:val>
                                            <p:strVal val="#ppt_y"/>
                                          </p:val>
                                        </p:tav>
                                      </p:tavLst>
                                    </p:anim>
                                  </p:childTnLst>
                                </p:cTn>
                              </p:par>
                              <p:par>
                                <p:cTn id="27" presetID="10" presetClass="exit" presetSubtype="0" fill="hold" grpId="0" nodeType="withEffect">
                                  <p:stCondLst>
                                    <p:cond delay="0"/>
                                  </p:stCondLst>
                                  <p:childTnLst>
                                    <p:animEffect transition="out" filter="fade">
                                      <p:cBhvr>
                                        <p:cTn id="28" dur="1000"/>
                                        <p:tgtEl>
                                          <p:spTgt spid="26"/>
                                        </p:tgtEl>
                                      </p:cBhvr>
                                    </p:animEffect>
                                    <p:set>
                                      <p:cBhvr>
                                        <p:cTn id="29" dur="1" fill="hold">
                                          <p:stCondLst>
                                            <p:cond delay="999"/>
                                          </p:stCondLst>
                                        </p:cTn>
                                        <p:tgtEl>
                                          <p:spTgt spid="26"/>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33"/>
                                        </p:tgtEl>
                                      </p:cBhvr>
                                    </p:animEffect>
                                    <p:set>
                                      <p:cBhvr>
                                        <p:cTn id="32" dur="1" fill="hold">
                                          <p:stCondLst>
                                            <p:cond delay="999"/>
                                          </p:stCondLst>
                                        </p:cTn>
                                        <p:tgtEl>
                                          <p:spTgt spid="33"/>
                                        </p:tgtEl>
                                        <p:attrNameLst>
                                          <p:attrName>style.visibility</p:attrName>
                                        </p:attrNameLst>
                                      </p:cBhvr>
                                      <p:to>
                                        <p:strVal val="hidden"/>
                                      </p:to>
                                    </p:set>
                                  </p:childTnLst>
                                </p:cTn>
                              </p:par>
                              <p:par>
                                <p:cTn id="33" presetID="1" presetClass="entr" presetSubtype="0" fill="hold" grpId="1" nodeType="withEffect">
                                  <p:stCondLst>
                                    <p:cond delay="1700"/>
                                  </p:stCondLst>
                                  <p:childTnLst>
                                    <p:set>
                                      <p:cBhvr>
                                        <p:cTn id="34" dur="1" fill="hold">
                                          <p:stCondLst>
                                            <p:cond delay="0"/>
                                          </p:stCondLst>
                                        </p:cTn>
                                        <p:tgtEl>
                                          <p:spTgt spid="35"/>
                                        </p:tgtEl>
                                        <p:attrNameLst>
                                          <p:attrName>style.visibility</p:attrName>
                                        </p:attrNameLst>
                                      </p:cBhvr>
                                      <p:to>
                                        <p:strVal val="visible"/>
                                      </p:to>
                                    </p:set>
                                  </p:childTnLst>
                                </p:cTn>
                              </p:par>
                              <p:par>
                                <p:cTn id="35" presetID="26" presetClass="emph" presetSubtype="0" fill="hold" grpId="0" nodeType="withEffect">
                                  <p:stCondLst>
                                    <p:cond delay="1700"/>
                                  </p:stCondLst>
                                  <p:childTnLst>
                                    <p:animEffect transition="out" filter="fade">
                                      <p:cBhvr>
                                        <p:cTn id="36" dur="1000" tmFilter="0, 0; .2, .5; .8, .5; 1, 0"/>
                                        <p:tgtEl>
                                          <p:spTgt spid="35"/>
                                        </p:tgtEl>
                                      </p:cBhvr>
                                    </p:animEffect>
                                    <p:animScale>
                                      <p:cBhvr>
                                        <p:cTn id="37" dur="500" autoRev="1" fill="hold"/>
                                        <p:tgtEl>
                                          <p:spTgt spid="35"/>
                                        </p:tgtEl>
                                      </p:cBhvr>
                                      <p:by x="105000" y="105000"/>
                                    </p:animScale>
                                  </p:childTnLst>
                                </p:cTn>
                              </p:par>
                              <p:par>
                                <p:cTn id="38" presetID="1" presetClass="entr" presetSubtype="0" fill="hold" grpId="1" nodeType="withEffect">
                                  <p:stCondLst>
                                    <p:cond delay="1700"/>
                                  </p:stCondLst>
                                  <p:childTnLst>
                                    <p:set>
                                      <p:cBhvr>
                                        <p:cTn id="39" dur="1" fill="hold">
                                          <p:stCondLst>
                                            <p:cond delay="0"/>
                                          </p:stCondLst>
                                        </p:cTn>
                                        <p:tgtEl>
                                          <p:spTgt spid="36"/>
                                        </p:tgtEl>
                                        <p:attrNameLst>
                                          <p:attrName>style.visibility</p:attrName>
                                        </p:attrNameLst>
                                      </p:cBhvr>
                                      <p:to>
                                        <p:strVal val="visible"/>
                                      </p:to>
                                    </p:set>
                                  </p:childTnLst>
                                </p:cTn>
                              </p:par>
                              <p:par>
                                <p:cTn id="40" presetID="26" presetClass="emph" presetSubtype="0" fill="hold" grpId="0" nodeType="withEffect">
                                  <p:stCondLst>
                                    <p:cond delay="1700"/>
                                  </p:stCondLst>
                                  <p:childTnLst>
                                    <p:animEffect transition="out" filter="fade">
                                      <p:cBhvr>
                                        <p:cTn id="41" dur="1000" tmFilter="0, 0; .2, .5; .8, .5; 1, 0"/>
                                        <p:tgtEl>
                                          <p:spTgt spid="36"/>
                                        </p:tgtEl>
                                      </p:cBhvr>
                                    </p:animEffect>
                                    <p:animScale>
                                      <p:cBhvr>
                                        <p:cTn id="42" dur="500" autoRev="1" fill="hold"/>
                                        <p:tgtEl>
                                          <p:spTgt spid="36"/>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1000"/>
                                        <p:tgtEl>
                                          <p:spTgt spid="39"/>
                                        </p:tgtEl>
                                      </p:cBhvr>
                                    </p:animEffect>
                                  </p:childTnLst>
                                </p:cTn>
                              </p:par>
                              <p:par>
                                <p:cTn id="48" presetID="6" presetClass="entr" presetSubtype="16"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ircle(in)">
                                      <p:cBhvr>
                                        <p:cTn id="50" dur="10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circle(in)">
                                      <p:cBhvr>
                                        <p:cTn id="55" dur="1000"/>
                                        <p:tgtEl>
                                          <p:spTgt spid="2"/>
                                        </p:tgtEl>
                                      </p:cBhvr>
                                    </p:animEffect>
                                  </p:childTnLst>
                                </p:cTn>
                              </p:par>
                              <p:par>
                                <p:cTn id="56" presetID="6" presetClass="entr" presetSubtype="16"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circle(in)">
                                      <p:cBhvr>
                                        <p:cTn id="58"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p:bldP spid="33" grpId="0"/>
      <p:bldP spid="35" grpId="0" animBg="1"/>
      <p:bldP spid="35" grpId="1" animBg="1"/>
      <p:bldP spid="36" grpId="0" animBg="1"/>
      <p:bldP spid="36" grpId="1" animBg="1"/>
      <p:bldP spid="2" grpId="0" animBg="1"/>
      <p:bldP spid="3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6" name="TextBox 5"/>
          <p:cNvSpPr txBox="1"/>
          <p:nvPr/>
        </p:nvSpPr>
        <p:spPr>
          <a:xfrm>
            <a:off x="3597191" y="149245"/>
            <a:ext cx="2007281"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Assumptions</a:t>
            </a:r>
            <a:endParaRPr lang="en-US" sz="2800" dirty="0" smtClean="0">
              <a:solidFill>
                <a:schemeClr val="tx1">
                  <a:lumMod val="50000"/>
                </a:schemeClr>
              </a:solidFill>
              <a:latin typeface="Oswald Regular" panose="020B0604020202020204" charset="0"/>
            </a:endParaRPr>
          </a:p>
        </p:txBody>
      </p:sp>
      <p:sp>
        <p:nvSpPr>
          <p:cNvPr id="4" name="Rectangle 3"/>
          <p:cNvSpPr/>
          <p:nvPr/>
        </p:nvSpPr>
        <p:spPr>
          <a:xfrm>
            <a:off x="2092980" y="1070086"/>
            <a:ext cx="1343638" cy="1200329"/>
          </a:xfrm>
          <a:prstGeom prst="rect">
            <a:avLst/>
          </a:prstGeom>
          <a:noFill/>
        </p:spPr>
        <p:txBody>
          <a:bodyPr wrap="none" lIns="91440" tIns="45720" rIns="91440" bIns="45720">
            <a:spAutoFit/>
          </a:bodyPr>
          <a:lstStyle/>
          <a:p>
            <a:pPr algn="ctr"/>
            <a:r>
              <a:rPr lang="en-US" sz="3600" b="1" cap="none" spc="0" dirty="0" smtClean="0">
                <a:ln w="13462">
                  <a:solidFill>
                    <a:schemeClr val="bg1"/>
                  </a:solidFill>
                  <a:prstDash val="solid"/>
                </a:ln>
                <a:solidFill>
                  <a:srgbClr val="003876"/>
                </a:solidFill>
                <a:effectLst>
                  <a:outerShdw dist="38100" dir="2700000" algn="bl" rotWithShape="0">
                    <a:schemeClr val="accent5"/>
                  </a:outerShdw>
                </a:effectLst>
              </a:rPr>
              <a:t>68</a:t>
            </a:r>
            <a:r>
              <a:rPr lang="en-US" sz="3600" b="1" cap="none" spc="0" dirty="0" smtClean="0">
                <a:ln w="13462">
                  <a:solidFill>
                    <a:schemeClr val="bg1"/>
                  </a:solidFill>
                  <a:prstDash val="solid"/>
                </a:ln>
                <a:solidFill>
                  <a:srgbClr val="003876"/>
                </a:solidFill>
                <a:effectLst>
                  <a:outerShdw dist="38100" dir="2700000" algn="bl" rotWithShape="0">
                    <a:schemeClr val="accent5"/>
                  </a:outerShdw>
                </a:effectLst>
                <a:latin typeface="Calibri" panose="020F0502020204030204" pitchFamily="34" charset="0"/>
              </a:rPr>
              <a:t>°F</a:t>
            </a:r>
          </a:p>
          <a:p>
            <a:pPr algn="ctr"/>
            <a:r>
              <a:rPr lang="en-US" sz="3600" b="1" cap="none" spc="0" dirty="0" smtClean="0">
                <a:ln w="13462">
                  <a:solidFill>
                    <a:schemeClr val="bg1"/>
                  </a:solidFill>
                  <a:prstDash val="solid"/>
                </a:ln>
                <a:solidFill>
                  <a:srgbClr val="003876"/>
                </a:solidFill>
                <a:effectLst>
                  <a:outerShdw dist="38100" dir="2700000" algn="bl" rotWithShape="0">
                    <a:schemeClr val="accent5"/>
                  </a:outerShdw>
                </a:effectLst>
                <a:latin typeface="Calibri" panose="020F0502020204030204" pitchFamily="34" charset="0"/>
              </a:rPr>
              <a:t>(20</a:t>
            </a:r>
            <a:r>
              <a:rPr lang="en-US" sz="3600" b="1" dirty="0" smtClean="0">
                <a:ln w="13462">
                  <a:solidFill>
                    <a:schemeClr val="bg1"/>
                  </a:solidFill>
                  <a:prstDash val="solid"/>
                </a:ln>
                <a:solidFill>
                  <a:srgbClr val="003876"/>
                </a:solidFill>
                <a:effectLst>
                  <a:outerShdw dist="38100" dir="2700000" algn="bl" rotWithShape="0">
                    <a:schemeClr val="accent5"/>
                  </a:outerShdw>
                </a:effectLst>
                <a:latin typeface="Calibri" panose="020F0502020204030204" pitchFamily="34" charset="0"/>
              </a:rPr>
              <a:t>°C)</a:t>
            </a:r>
            <a:endParaRPr lang="en-US" sz="3600" b="1" cap="none" spc="0" dirty="0">
              <a:ln w="13462">
                <a:solidFill>
                  <a:schemeClr val="bg1"/>
                </a:solidFill>
                <a:prstDash val="solid"/>
              </a:ln>
              <a:solidFill>
                <a:srgbClr val="003876"/>
              </a:solidFill>
              <a:effectLst>
                <a:outerShdw dist="38100" dir="2700000" algn="bl" rotWithShape="0">
                  <a:schemeClr val="accent5"/>
                </a:outerShdw>
              </a:effectLst>
            </a:endParaRPr>
          </a:p>
        </p:txBody>
      </p:sp>
      <p:sp>
        <p:nvSpPr>
          <p:cNvPr id="10" name="Rectangle 9"/>
          <p:cNvSpPr/>
          <p:nvPr/>
        </p:nvSpPr>
        <p:spPr>
          <a:xfrm>
            <a:off x="6428344" y="1089729"/>
            <a:ext cx="1863779" cy="646331"/>
          </a:xfrm>
          <a:prstGeom prst="rect">
            <a:avLst/>
          </a:prstGeom>
          <a:noFill/>
        </p:spPr>
        <p:txBody>
          <a:bodyPr wrap="none" lIns="91440" tIns="45720" rIns="91440" bIns="45720">
            <a:spAutoFit/>
          </a:bodyPr>
          <a:lstStyle/>
          <a:p>
            <a:pPr algn="ctr"/>
            <a:r>
              <a:rPr lang="en-US" sz="3600" b="1" dirty="0" smtClean="0">
                <a:ln w="13462">
                  <a:solidFill>
                    <a:schemeClr val="bg1"/>
                  </a:solidFill>
                  <a:prstDash val="solid"/>
                </a:ln>
                <a:solidFill>
                  <a:srgbClr val="003876"/>
                </a:solidFill>
                <a:effectLst>
                  <a:outerShdw dist="38100" dir="2700000" algn="bl" rotWithShape="0">
                    <a:schemeClr val="accent5"/>
                  </a:outerShdw>
                </a:effectLst>
              </a:rPr>
              <a:t>Isotropic</a:t>
            </a:r>
            <a:endParaRPr lang="en-US" sz="3600" b="1" cap="none" spc="0" dirty="0">
              <a:ln w="13462">
                <a:solidFill>
                  <a:schemeClr val="bg1"/>
                </a:solidFill>
                <a:prstDash val="solid"/>
              </a:ln>
              <a:solidFill>
                <a:srgbClr val="003876"/>
              </a:solidFill>
              <a:effectLst>
                <a:outerShdw dist="38100" dir="2700000" algn="bl" rotWithShape="0">
                  <a:schemeClr val="accent5"/>
                </a:outerShdw>
              </a:effectLst>
            </a:endParaRPr>
          </a:p>
        </p:txBody>
      </p:sp>
      <p:sp>
        <p:nvSpPr>
          <p:cNvPr id="11" name="Rectangle 10"/>
          <p:cNvSpPr/>
          <p:nvPr/>
        </p:nvSpPr>
        <p:spPr>
          <a:xfrm>
            <a:off x="914179" y="3043440"/>
            <a:ext cx="2522439" cy="646331"/>
          </a:xfrm>
          <a:prstGeom prst="rect">
            <a:avLst/>
          </a:prstGeom>
          <a:noFill/>
        </p:spPr>
        <p:txBody>
          <a:bodyPr wrap="square" lIns="91440" tIns="45720" rIns="91440" bIns="45720">
            <a:spAutoFit/>
          </a:bodyPr>
          <a:lstStyle/>
          <a:p>
            <a:pPr algn="ctr"/>
            <a:r>
              <a:rPr lang="en-US" sz="3600" b="1" dirty="0" smtClean="0">
                <a:ln w="13462">
                  <a:solidFill>
                    <a:schemeClr val="bg1"/>
                  </a:solidFill>
                  <a:prstDash val="solid"/>
                </a:ln>
                <a:solidFill>
                  <a:srgbClr val="003876"/>
                </a:solidFill>
                <a:effectLst>
                  <a:outerShdw dist="38100" dir="2700000" algn="bl" rotWithShape="0">
                    <a:schemeClr val="accent5"/>
                  </a:outerShdw>
                </a:effectLst>
              </a:rPr>
              <a:t>Linear</a:t>
            </a:r>
            <a:endParaRPr lang="en-US" sz="3600" b="1" cap="none" spc="0" dirty="0">
              <a:ln w="13462">
                <a:solidFill>
                  <a:schemeClr val="bg1"/>
                </a:solidFill>
                <a:prstDash val="solid"/>
              </a:ln>
              <a:solidFill>
                <a:srgbClr val="003876"/>
              </a:solidFill>
              <a:effectLst>
                <a:outerShdw dist="38100" dir="2700000" algn="bl" rotWithShape="0">
                  <a:schemeClr val="accent5"/>
                </a:outerShdw>
              </a:effectLst>
            </a:endParaRPr>
          </a:p>
        </p:txBody>
      </p:sp>
      <p:sp>
        <p:nvSpPr>
          <p:cNvPr id="14" name="Cloud Callout 13"/>
          <p:cNvSpPr/>
          <p:nvPr/>
        </p:nvSpPr>
        <p:spPr>
          <a:xfrm>
            <a:off x="1762779" y="802207"/>
            <a:ext cx="1970843" cy="1830203"/>
          </a:xfrm>
          <a:prstGeom prst="cloudCallout">
            <a:avLst>
              <a:gd name="adj1" fmla="val 125867"/>
              <a:gd name="adj2" fmla="val 4826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loud Callout 15"/>
          <p:cNvSpPr/>
          <p:nvPr/>
        </p:nvSpPr>
        <p:spPr>
          <a:xfrm>
            <a:off x="5740009" y="578796"/>
            <a:ext cx="3270826" cy="1686758"/>
          </a:xfrm>
          <a:prstGeom prst="cloudCallout">
            <a:avLst>
              <a:gd name="adj1" fmla="val -37716"/>
              <a:gd name="adj2" fmla="val 86765"/>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loud Callout 16"/>
          <p:cNvSpPr/>
          <p:nvPr/>
        </p:nvSpPr>
        <p:spPr>
          <a:xfrm flipV="1">
            <a:off x="619688" y="2909856"/>
            <a:ext cx="3270826" cy="967201"/>
          </a:xfrm>
          <a:prstGeom prst="cloudCallout">
            <a:avLst>
              <a:gd name="adj1" fmla="val 88764"/>
              <a:gd name="adj2" fmla="val 5367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414792" y="2313166"/>
            <a:ext cx="5504828" cy="3096466"/>
          </a:xfrm>
          <a:prstGeom prst="rect">
            <a:avLst/>
          </a:prstGeom>
        </p:spPr>
      </p:pic>
    </p:spTree>
    <p:extLst>
      <p:ext uri="{BB962C8B-B14F-4D97-AF65-F5344CB8AC3E}">
        <p14:creationId xmlns:p14="http://schemas.microsoft.com/office/powerpoint/2010/main" xmlns="" val="2160913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45"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anim calcmode="lin" valueType="num">
                                      <p:cBhvr>
                                        <p:cTn id="10" dur="2000" fill="hold"/>
                                        <p:tgtEl>
                                          <p:spTgt spid="4"/>
                                        </p:tgtEl>
                                        <p:attrNameLst>
                                          <p:attrName>ppt_w</p:attrName>
                                        </p:attrNameLst>
                                      </p:cBhvr>
                                      <p:tavLst>
                                        <p:tav tm="0" fmla="#ppt_w*sin(2.5*pi*$)">
                                          <p:val>
                                            <p:fltVal val="0"/>
                                          </p:val>
                                        </p:tav>
                                        <p:tav tm="100000">
                                          <p:val>
                                            <p:fltVal val="1"/>
                                          </p:val>
                                        </p:tav>
                                      </p:tavLst>
                                    </p:anim>
                                    <p:anim calcmode="lin" valueType="num">
                                      <p:cBhvr>
                                        <p:cTn id="11"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2"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6" presetClass="emph" presetSubtype="0" fill="hold" grpId="0" nodeType="withEffect">
                                  <p:stCondLst>
                                    <p:cond delay="0"/>
                                  </p:stCondLst>
                                  <p:childTnLst>
                                    <p:animScale>
                                      <p:cBhvr>
                                        <p:cTn id="19" dur="2000" fill="hold"/>
                                        <p:tgtEl>
                                          <p:spTgt spid="10"/>
                                        </p:tgtEl>
                                      </p:cBhvr>
                                      <p:by x="125000" y="125000"/>
                                    </p:animScale>
                                  </p:childTnLst>
                                </p:cTn>
                              </p:par>
                            </p:childTnLst>
                          </p:cTn>
                        </p:par>
                        <p:par>
                          <p:cTn id="20" fill="hold">
                            <p:stCondLst>
                              <p:cond delay="2000"/>
                            </p:stCondLst>
                            <p:childTnLst>
                              <p:par>
                                <p:cTn id="21" presetID="6" presetClass="emph" presetSubtype="0" fill="hold" grpId="1" nodeType="afterEffect">
                                  <p:stCondLst>
                                    <p:cond delay="0"/>
                                  </p:stCondLst>
                                  <p:childTnLst>
                                    <p:animScale>
                                      <p:cBhvr>
                                        <p:cTn id="22" dur="2000" fill="hold"/>
                                        <p:tgtEl>
                                          <p:spTgt spid="10"/>
                                        </p:tgtEl>
                                      </p:cBhvr>
                                      <p:by x="75000" y="75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6" presetClass="emph" presetSubtype="0" fill="hold" grpId="0" nodeType="withEffect">
                                  <p:stCondLst>
                                    <p:cond delay="0"/>
                                  </p:stCondLst>
                                  <p:childTnLst>
                                    <p:animScale>
                                      <p:cBhvr>
                                        <p:cTn id="30" dur="2000" fill="hold"/>
                                        <p:tgtEl>
                                          <p:spTgt spid="11"/>
                                        </p:tgtEl>
                                      </p:cBhvr>
                                      <p:by x="150000" y="100000"/>
                                    </p:animScale>
                                  </p:childTnLst>
                                </p:cTn>
                              </p:par>
                            </p:childTnLst>
                          </p:cTn>
                        </p:par>
                        <p:par>
                          <p:cTn id="31" fill="hold">
                            <p:stCondLst>
                              <p:cond delay="2000"/>
                            </p:stCondLst>
                            <p:childTnLst>
                              <p:par>
                                <p:cTn id="32" presetID="6" presetClass="emph" presetSubtype="0" fill="hold" grpId="1" nodeType="afterEffect">
                                  <p:stCondLst>
                                    <p:cond delay="0"/>
                                  </p:stCondLst>
                                  <p:childTnLst>
                                    <p:animScale>
                                      <p:cBhvr>
                                        <p:cTn id="33" dur="2000" fill="hold"/>
                                        <p:tgtEl>
                                          <p:spTgt spid="11"/>
                                        </p:tgtEl>
                                      </p:cBhvr>
                                      <p:by x="75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0" grpId="1"/>
      <p:bldP spid="10" grpId="2"/>
      <p:bldP spid="11" grpId="0"/>
      <p:bldP spid="11" grpId="1"/>
      <p:bldP spid="11" grpId="2"/>
      <p:bldP spid="14" grpId="0" animBg="1"/>
      <p:bldP spid="16"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8078986" y="1746399"/>
            <a:ext cx="291016" cy="482839"/>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pic>
        <p:nvPicPr>
          <p:cNvPr id="39" name="Picture 4" descr="https://s-media-cache-ak0.pinimg.com/236x/09/98/9e/09989e240d00723eb328d3022175cf21.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l="9642" t="14963" r="8264" b="5555"/>
          <a:stretch/>
        </p:blipFill>
        <p:spPr bwMode="auto">
          <a:xfrm>
            <a:off x="6664952" y="877789"/>
            <a:ext cx="3133359" cy="3861863"/>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a14="http://schemas.microsoft.com/office/drawing/2010/main" xmlns="" Requires="a14">
          <p:sp>
            <p:nvSpPr>
              <p:cNvPr id="48" name="TextBox 47"/>
              <p:cNvSpPr txBox="1"/>
              <p:nvPr/>
            </p:nvSpPr>
            <p:spPr>
              <a:xfrm>
                <a:off x="8000904" y="1719509"/>
                <a:ext cx="34216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oMath>
                  </m:oMathPara>
                </a14:m>
                <a:endParaRPr lang="en-US" dirty="0"/>
              </a:p>
            </p:txBody>
          </p:sp>
        </mc:Choice>
        <mc:Fallback>
          <p:sp>
            <p:nvSpPr>
              <p:cNvPr id="48" name="TextBox 47"/>
              <p:cNvSpPr txBox="1">
                <a:spLocks noRot="1" noChangeAspect="1" noMove="1" noResize="1" noEditPoints="1" noAdjustHandles="1" noChangeArrowheads="1" noChangeShapeType="1" noTextEdit="1"/>
              </p:cNvSpPr>
              <p:nvPr/>
            </p:nvSpPr>
            <p:spPr>
              <a:xfrm>
                <a:off x="8000904" y="1719509"/>
                <a:ext cx="342162" cy="369332"/>
              </a:xfrm>
              <a:prstGeom prst="rect">
                <a:avLst/>
              </a:prstGeom>
              <a:blipFill rotWithShape="0">
                <a:blip r:embed="rId4"/>
                <a:stretch>
                  <a:fillRect r="-31579"/>
                </a:stretch>
              </a:blipFill>
            </p:spPr>
            <p:txBody>
              <a:bodyPr/>
              <a:lstStyle/>
              <a:p>
                <a:r>
                  <a:rPr lang="en-US">
                    <a:noFill/>
                  </a:rPr>
                  <a:t> </a:t>
                </a:r>
              </a:p>
            </p:txBody>
          </p:sp>
        </mc:Fallback>
      </mc:AlternateContent>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2" name="Rectangle 1"/>
          <p:cNvSpPr/>
          <p:nvPr/>
        </p:nvSpPr>
        <p:spPr>
          <a:xfrm>
            <a:off x="1029678" y="-11360"/>
            <a:ext cx="7142307" cy="707886"/>
          </a:xfrm>
          <a:prstGeom prst="rect">
            <a:avLst/>
          </a:prstGeom>
          <a:noFill/>
        </p:spPr>
        <p:txBody>
          <a:bodyPr wrap="square" lIns="91440" tIns="45720" rIns="91440" bIns="45720">
            <a:spAutoFit/>
          </a:bodyPr>
          <a:lstStyle/>
          <a:p>
            <a:pPr algn="ctr"/>
            <a:r>
              <a:rPr lang="en-US" sz="4000" b="1" cap="none" spc="0" dirty="0" smtClean="0">
                <a:ln w="13462">
                  <a:solidFill>
                    <a:schemeClr val="bg1"/>
                  </a:solidFill>
                  <a:prstDash val="solid"/>
                </a:ln>
                <a:solidFill>
                  <a:srgbClr val="003876"/>
                </a:solidFill>
                <a:effectLst>
                  <a:outerShdw dist="38100" dir="2700000" algn="bl" rotWithShape="0">
                    <a:schemeClr val="accent5"/>
                  </a:outerShdw>
                </a:effectLst>
              </a:rPr>
              <a:t>Coefficient of Thermal Expansion</a:t>
            </a:r>
            <a:endParaRPr lang="en-US" sz="4000" b="1" cap="none" spc="0" dirty="0">
              <a:ln w="13462">
                <a:solidFill>
                  <a:schemeClr val="bg1"/>
                </a:solidFill>
                <a:prstDash val="solid"/>
              </a:ln>
              <a:solidFill>
                <a:srgbClr val="003876"/>
              </a:solidFill>
              <a:effectLst>
                <a:outerShdw dist="38100" dir="2700000" algn="bl" rotWithShape="0">
                  <a:schemeClr val="accent5"/>
                </a:outerShdw>
              </a:effectLst>
            </a:endParaRPr>
          </a:p>
        </p:txBody>
      </p:sp>
      <p:sp>
        <p:nvSpPr>
          <p:cNvPr id="6" name="TextBox 5"/>
          <p:cNvSpPr txBox="1"/>
          <p:nvPr/>
        </p:nvSpPr>
        <p:spPr>
          <a:xfrm>
            <a:off x="155851" y="4086177"/>
            <a:ext cx="889000" cy="646331"/>
          </a:xfrm>
          <a:prstGeom prst="rect">
            <a:avLst/>
          </a:prstGeom>
          <a:noFill/>
        </p:spPr>
        <p:txBody>
          <a:bodyPr wrap="square" rtlCol="0">
            <a:spAutoFit/>
          </a:bodyPr>
          <a:lstStyle/>
          <a:p>
            <a:pPr algn="ctr"/>
            <a:r>
              <a:rPr lang="en-US" dirty="0" smtClean="0">
                <a:latin typeface="Oswald Regular" panose="020B0604020202020204" charset="0"/>
              </a:rPr>
              <a:t>Actual </a:t>
            </a:r>
          </a:p>
          <a:p>
            <a:pPr algn="ctr"/>
            <a:r>
              <a:rPr lang="en-US" dirty="0" smtClean="0">
                <a:latin typeface="Oswald Regular" panose="020B0604020202020204" charset="0"/>
              </a:rPr>
              <a:t>Length</a:t>
            </a:r>
            <a:endParaRPr lang="en-US" dirty="0">
              <a:latin typeface="Oswald Regular" panose="020B0604020202020204" charset="0"/>
            </a:endParaRPr>
          </a:p>
        </p:txBody>
      </p:sp>
      <p:sp>
        <p:nvSpPr>
          <p:cNvPr id="11" name="TextBox 10"/>
          <p:cNvSpPr txBox="1"/>
          <p:nvPr/>
        </p:nvSpPr>
        <p:spPr>
          <a:xfrm>
            <a:off x="1587899" y="4093321"/>
            <a:ext cx="1200268" cy="646331"/>
          </a:xfrm>
          <a:prstGeom prst="rect">
            <a:avLst/>
          </a:prstGeom>
          <a:noFill/>
        </p:spPr>
        <p:txBody>
          <a:bodyPr wrap="square" rtlCol="0">
            <a:spAutoFit/>
          </a:bodyPr>
          <a:lstStyle/>
          <a:p>
            <a:pPr algn="ctr"/>
            <a:r>
              <a:rPr lang="en-US" dirty="0" smtClean="0">
                <a:latin typeface="Oswald Regular" panose="020B0604020202020204" charset="0"/>
              </a:rPr>
              <a:t>Calibrated</a:t>
            </a:r>
          </a:p>
          <a:p>
            <a:pPr algn="ctr"/>
            <a:r>
              <a:rPr lang="en-US" dirty="0" smtClean="0">
                <a:latin typeface="Oswald Regular" panose="020B0604020202020204" charset="0"/>
              </a:rPr>
              <a:t>Length</a:t>
            </a:r>
            <a:endParaRPr lang="en-US" dirty="0">
              <a:latin typeface="Oswald Regular" panose="020B0604020202020204" charset="0"/>
            </a:endParaRPr>
          </a:p>
        </p:txBody>
      </p:sp>
      <p:sp>
        <p:nvSpPr>
          <p:cNvPr id="12" name="TextBox 11"/>
          <p:cNvSpPr txBox="1"/>
          <p:nvPr/>
        </p:nvSpPr>
        <p:spPr>
          <a:xfrm>
            <a:off x="2494551" y="3816669"/>
            <a:ext cx="889000" cy="1107996"/>
          </a:xfrm>
          <a:prstGeom prst="rect">
            <a:avLst/>
          </a:prstGeom>
          <a:noFill/>
        </p:spPr>
        <p:txBody>
          <a:bodyPr wrap="square" rtlCol="0">
            <a:spAutoFit/>
          </a:bodyPr>
          <a:lstStyle/>
          <a:p>
            <a:pPr algn="ctr"/>
            <a:r>
              <a:rPr lang="en-US" sz="6600" dirty="0" smtClean="0"/>
              <a:t>(</a:t>
            </a:r>
            <a:endParaRPr lang="en-US" sz="6600" dirty="0"/>
          </a:p>
        </p:txBody>
      </p:sp>
      <p:sp>
        <p:nvSpPr>
          <p:cNvPr id="16" name="TextBox 15"/>
          <p:cNvSpPr txBox="1"/>
          <p:nvPr/>
        </p:nvSpPr>
        <p:spPr>
          <a:xfrm>
            <a:off x="3040315" y="3799646"/>
            <a:ext cx="889000" cy="1107996"/>
          </a:xfrm>
          <a:prstGeom prst="rect">
            <a:avLst/>
          </a:prstGeom>
          <a:noFill/>
        </p:spPr>
        <p:txBody>
          <a:bodyPr wrap="square" rtlCol="0">
            <a:spAutoFit/>
          </a:bodyPr>
          <a:lstStyle/>
          <a:p>
            <a:pPr algn="ctr"/>
            <a:r>
              <a:rPr lang="en-US" sz="6600" dirty="0"/>
              <a:t>-</a:t>
            </a:r>
          </a:p>
        </p:txBody>
      </p:sp>
      <p:sp>
        <p:nvSpPr>
          <p:cNvPr id="17" name="TextBox 16"/>
          <p:cNvSpPr txBox="1"/>
          <p:nvPr/>
        </p:nvSpPr>
        <p:spPr>
          <a:xfrm>
            <a:off x="3720416" y="3686449"/>
            <a:ext cx="1310071" cy="1107996"/>
          </a:xfrm>
          <a:prstGeom prst="rect">
            <a:avLst/>
          </a:prstGeom>
          <a:noFill/>
        </p:spPr>
        <p:txBody>
          <a:bodyPr wrap="square" rtlCol="0">
            <a:spAutoFit/>
          </a:bodyPr>
          <a:lstStyle/>
          <a:p>
            <a:pPr algn="ctr"/>
            <a:r>
              <a:rPr lang="en-US" dirty="0" smtClean="0">
                <a:latin typeface="Oswald Regular" panose="020B0604020202020204" charset="0"/>
              </a:rPr>
              <a:t>Material CTE</a:t>
            </a:r>
            <a:r>
              <a:rPr lang="en-US" sz="6600" dirty="0" smtClean="0"/>
              <a:t> </a:t>
            </a:r>
            <a:endParaRPr lang="en-US" sz="6600" dirty="0"/>
          </a:p>
        </p:txBody>
      </p:sp>
      <p:sp>
        <p:nvSpPr>
          <p:cNvPr id="19" name="TextBox 18"/>
          <p:cNvSpPr txBox="1"/>
          <p:nvPr/>
        </p:nvSpPr>
        <p:spPr>
          <a:xfrm>
            <a:off x="4633636" y="4016724"/>
            <a:ext cx="889000" cy="707886"/>
          </a:xfrm>
          <a:prstGeom prst="rect">
            <a:avLst/>
          </a:prstGeom>
          <a:noFill/>
        </p:spPr>
        <p:txBody>
          <a:bodyPr wrap="square" rtlCol="0">
            <a:spAutoFit/>
          </a:bodyPr>
          <a:lstStyle/>
          <a:p>
            <a:pPr algn="ctr"/>
            <a:r>
              <a:rPr lang="en-US" sz="4000" dirty="0" smtClean="0"/>
              <a:t>(</a:t>
            </a:r>
            <a:endParaRPr lang="en-US" sz="4000" dirty="0"/>
          </a:p>
        </p:txBody>
      </p:sp>
      <p:sp>
        <p:nvSpPr>
          <p:cNvPr id="20" name="TextBox 19"/>
          <p:cNvSpPr txBox="1"/>
          <p:nvPr/>
        </p:nvSpPr>
        <p:spPr>
          <a:xfrm>
            <a:off x="6698980" y="3862489"/>
            <a:ext cx="889000" cy="1107996"/>
          </a:xfrm>
          <a:prstGeom prst="rect">
            <a:avLst/>
          </a:prstGeom>
          <a:noFill/>
        </p:spPr>
        <p:txBody>
          <a:bodyPr wrap="square" rtlCol="0">
            <a:spAutoFit/>
          </a:bodyPr>
          <a:lstStyle/>
          <a:p>
            <a:pPr algn="ctr"/>
            <a:r>
              <a:rPr lang="en-US" sz="6600" dirty="0" smtClean="0"/>
              <a:t>)</a:t>
            </a:r>
            <a:endParaRPr lang="en-US" sz="6600" dirty="0"/>
          </a:p>
        </p:txBody>
      </p:sp>
      <p:sp>
        <p:nvSpPr>
          <p:cNvPr id="21" name="TextBox 20"/>
          <p:cNvSpPr txBox="1"/>
          <p:nvPr/>
        </p:nvSpPr>
        <p:spPr>
          <a:xfrm>
            <a:off x="4999600" y="4231821"/>
            <a:ext cx="1916947" cy="369332"/>
          </a:xfrm>
          <a:prstGeom prst="rect">
            <a:avLst/>
          </a:prstGeom>
          <a:noFill/>
        </p:spPr>
        <p:txBody>
          <a:bodyPr wrap="square" rtlCol="0">
            <a:spAutoFit/>
          </a:bodyPr>
          <a:lstStyle/>
          <a:p>
            <a:pPr algn="ctr"/>
            <a:r>
              <a:rPr lang="en-US" dirty="0" smtClean="0">
                <a:latin typeface="Oswald Regular" panose="020B0604020202020204" charset="0"/>
              </a:rPr>
              <a:t>Temperature Delta</a:t>
            </a:r>
            <a:endParaRPr lang="en-US" dirty="0">
              <a:latin typeface="Oswald Regular" panose="020B0604020202020204" charset="0"/>
            </a:endParaRPr>
          </a:p>
        </p:txBody>
      </p:sp>
      <p:sp>
        <p:nvSpPr>
          <p:cNvPr id="22" name="TextBox 21"/>
          <p:cNvSpPr txBox="1"/>
          <p:nvPr/>
        </p:nvSpPr>
        <p:spPr>
          <a:xfrm>
            <a:off x="6424398" y="4062544"/>
            <a:ext cx="889000" cy="707886"/>
          </a:xfrm>
          <a:prstGeom prst="rect">
            <a:avLst/>
          </a:prstGeom>
          <a:noFill/>
        </p:spPr>
        <p:txBody>
          <a:bodyPr wrap="square" rtlCol="0">
            <a:spAutoFit/>
          </a:bodyPr>
          <a:lstStyle/>
          <a:p>
            <a:pPr algn="ctr"/>
            <a:r>
              <a:rPr lang="en-US" sz="4000" dirty="0" smtClean="0"/>
              <a:t>)</a:t>
            </a:r>
            <a:endParaRPr lang="en-US" sz="4000" dirty="0"/>
          </a:p>
        </p:txBody>
      </p:sp>
      <p:sp>
        <p:nvSpPr>
          <p:cNvPr id="14" name="TextBox 13"/>
          <p:cNvSpPr txBox="1"/>
          <p:nvPr/>
        </p:nvSpPr>
        <p:spPr>
          <a:xfrm>
            <a:off x="2743949" y="4124100"/>
            <a:ext cx="889000" cy="584775"/>
          </a:xfrm>
          <a:prstGeom prst="rect">
            <a:avLst/>
          </a:prstGeom>
          <a:noFill/>
        </p:spPr>
        <p:txBody>
          <a:bodyPr wrap="square" rtlCol="0">
            <a:spAutoFit/>
          </a:bodyPr>
          <a:lstStyle/>
          <a:p>
            <a:pPr algn="ctr"/>
            <a:r>
              <a:rPr lang="en-US" sz="3200" dirty="0" smtClean="0">
                <a:latin typeface="Oswald Regular" panose="020B0604020202020204" charset="0"/>
              </a:rPr>
              <a:t>1</a:t>
            </a:r>
            <a:endParaRPr lang="en-US" sz="3200" dirty="0">
              <a:latin typeface="Oswald Regular" panose="020B0604020202020204" charset="0"/>
            </a:endParaRPr>
          </a:p>
        </p:txBody>
      </p:sp>
      <p:grpSp>
        <p:nvGrpSpPr>
          <p:cNvPr id="23" name="Group 22"/>
          <p:cNvGrpSpPr/>
          <p:nvPr/>
        </p:nvGrpSpPr>
        <p:grpSpPr>
          <a:xfrm>
            <a:off x="359320" y="2229239"/>
            <a:ext cx="5153891" cy="1216152"/>
            <a:chOff x="123565" y="3624174"/>
            <a:chExt cx="5153891" cy="1216152"/>
          </a:xfrm>
        </p:grpSpPr>
        <p:sp>
          <p:nvSpPr>
            <p:cNvPr id="24" name="Cube 23"/>
            <p:cNvSpPr/>
            <p:nvPr/>
          </p:nvSpPr>
          <p:spPr>
            <a:xfrm>
              <a:off x="123565" y="3624174"/>
              <a:ext cx="5153891" cy="1216152"/>
            </a:xfrm>
            <a:prstGeom prst="cube">
              <a:avLst/>
            </a:prstGeom>
            <a:solidFill>
              <a:schemeClr val="accent5">
                <a:lumMod val="20000"/>
                <a:lumOff val="80000"/>
              </a:schemeClr>
            </a:soli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25" name="Straight Arrow Connector 24"/>
            <p:cNvCxnSpPr/>
            <p:nvPr/>
          </p:nvCxnSpPr>
          <p:spPr>
            <a:xfrm>
              <a:off x="277981" y="3775319"/>
              <a:ext cx="4845057" cy="0"/>
            </a:xfrm>
            <a:prstGeom prst="straightConnector1">
              <a:avLst/>
            </a:prstGeom>
            <a:ln w="38100">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30" name="Cube 29"/>
          <p:cNvSpPr/>
          <p:nvPr/>
        </p:nvSpPr>
        <p:spPr>
          <a:xfrm>
            <a:off x="5207401" y="2229239"/>
            <a:ext cx="1364413" cy="1216152"/>
          </a:xfrm>
          <a:prstGeom prst="cube">
            <a:avLst/>
          </a:prstGeom>
          <a:solidFill>
            <a:srgbClr val="F8A764"/>
          </a:soli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xmlns="" Requires="a14">
          <p:sp>
            <p:nvSpPr>
              <p:cNvPr id="35" name="TextBox 34"/>
              <p:cNvSpPr txBox="1"/>
              <p:nvPr/>
            </p:nvSpPr>
            <p:spPr>
              <a:xfrm>
                <a:off x="2711951" y="1990127"/>
                <a:ext cx="4479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𝑳</m:t>
                          </m:r>
                        </m:e>
                        <m:sub>
                          <m:r>
                            <a:rPr lang="en-US" b="1" i="1">
                              <a:solidFill>
                                <a:srgbClr val="7030A0"/>
                              </a:solidFill>
                              <a:latin typeface="Cambria Math" panose="02040503050406030204" pitchFamily="18" charset="0"/>
                            </a:rPr>
                            <m:t>𝟎</m:t>
                          </m:r>
                        </m:sub>
                      </m:sSub>
                    </m:oMath>
                  </m:oMathPara>
                </a14:m>
                <a:endParaRPr lang="en-US" b="1" dirty="0">
                  <a:solidFill>
                    <a:srgbClr val="7030A0"/>
                  </a:solidFill>
                </a:endParaRPr>
              </a:p>
            </p:txBody>
          </p:sp>
        </mc:Choice>
        <mc:Fallback>
          <p:sp>
            <p:nvSpPr>
              <p:cNvPr id="35" name="TextBox 34"/>
              <p:cNvSpPr txBox="1">
                <a:spLocks noRot="1" noChangeAspect="1" noMove="1" noResize="1" noEditPoints="1" noAdjustHandles="1" noChangeArrowheads="1" noChangeShapeType="1" noTextEdit="1"/>
              </p:cNvSpPr>
              <p:nvPr/>
            </p:nvSpPr>
            <p:spPr>
              <a:xfrm>
                <a:off x="2711951" y="1990127"/>
                <a:ext cx="447956"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36" name="Rectangle 35"/>
              <p:cNvSpPr/>
              <p:nvPr/>
            </p:nvSpPr>
            <p:spPr>
              <a:xfrm>
                <a:off x="5355175" y="1922405"/>
                <a:ext cx="1136593" cy="923330"/>
              </a:xfrm>
              <a:prstGeom prst="rect">
                <a:avLst/>
              </a:prstGeom>
              <a:noFill/>
            </p:spPr>
            <p:txBody>
              <a:bodyPr wrap="none" lIns="91440" tIns="45720" rIns="91440" bIns="45720">
                <a:spAutoFit/>
                <a:scene3d>
                  <a:camera prst="isometricOffAxis2Top"/>
                  <a:lightRig rig="threePt" dir="t"/>
                </a:scene3d>
              </a:bodyPr>
              <a:lstStyle/>
              <a:p>
                <a:pPr algn="ctr"/>
                <a14:m>
                  <m:oMath xmlns:m="http://schemas.openxmlformats.org/officeDocument/2006/math">
                    <m:r>
                      <a:rPr lang="en-US" sz="5400" i="1" smtClean="0">
                        <a:solidFill>
                          <a:schemeClr val="tx1">
                            <a:lumMod val="50000"/>
                          </a:schemeClr>
                        </a:solidFill>
                        <a:latin typeface="Cambria Math" panose="02040503050406030204" pitchFamily="18" charset="0"/>
                        <a:ea typeface="Cambria Math" panose="02040503050406030204" pitchFamily="18" charset="0"/>
                      </a:rPr>
                      <m:t>∆</m:t>
                    </m:r>
                  </m:oMath>
                </a14:m>
                <a:r>
                  <a:rPr lang="en-US" sz="5400" dirty="0">
                    <a:solidFill>
                      <a:schemeClr val="tx1">
                        <a:lumMod val="50000"/>
                      </a:schemeClr>
                    </a:solidFill>
                  </a:rPr>
                  <a:t> </a:t>
                </a:r>
                <a14:m>
                  <m:oMath xmlns:m="http://schemas.openxmlformats.org/officeDocument/2006/math">
                    <m:r>
                      <a:rPr lang="en-US" sz="5400" i="1">
                        <a:solidFill>
                          <a:schemeClr val="tx1">
                            <a:lumMod val="50000"/>
                          </a:schemeClr>
                        </a:solidFill>
                        <a:latin typeface="Cambria Math" panose="02040503050406030204" pitchFamily="18" charset="0"/>
                      </a:rPr>
                      <m:t>𝐿</m:t>
                    </m:r>
                  </m:oMath>
                </a14:m>
                <a:endParaRPr lang="en-US" sz="5400" b="0" cap="none" spc="0" dirty="0">
                  <a:ln w="0"/>
                  <a:solidFill>
                    <a:schemeClr val="tx1">
                      <a:lumMod val="50000"/>
                    </a:schemeClr>
                  </a:solidFill>
                  <a:effectLst>
                    <a:outerShdw blurRad="38100" dist="19050" dir="2700000" algn="tl" rotWithShape="0">
                      <a:schemeClr val="dk1">
                        <a:alpha val="40000"/>
                      </a:schemeClr>
                    </a:outerShdw>
                  </a:effectLst>
                </a:endParaRPr>
              </a:p>
            </p:txBody>
          </p:sp>
        </mc:Choice>
        <mc:Fallback>
          <p:sp>
            <p:nvSpPr>
              <p:cNvPr id="36" name="Rectangle 35"/>
              <p:cNvSpPr>
                <a:spLocks noRot="1" noChangeAspect="1" noMove="1" noResize="1" noEditPoints="1" noAdjustHandles="1" noChangeArrowheads="1" noChangeShapeType="1" noTextEdit="1"/>
              </p:cNvSpPr>
              <p:nvPr/>
            </p:nvSpPr>
            <p:spPr>
              <a:xfrm>
                <a:off x="5355175" y="1922405"/>
                <a:ext cx="1136593" cy="923330"/>
              </a:xfrm>
              <a:prstGeom prst="rect">
                <a:avLst/>
              </a:prstGeom>
              <a:blipFill rotWithShape="0">
                <a:blip r:embed="rId8"/>
                <a:stretch>
                  <a:fillRect/>
                </a:stretch>
              </a:blipFill>
            </p:spPr>
            <p:txBody>
              <a:bodyPr/>
              <a:lstStyle/>
              <a:p>
                <a:r>
                  <a:rPr lang="en-US">
                    <a:noFill/>
                  </a:rPr>
                  <a:t> </a:t>
                </a:r>
              </a:p>
            </p:txBody>
          </p:sp>
        </mc:Fallback>
      </mc:AlternateContent>
      <p:sp>
        <p:nvSpPr>
          <p:cNvPr id="50" name="Cube 49"/>
          <p:cNvSpPr/>
          <p:nvPr/>
        </p:nvSpPr>
        <p:spPr>
          <a:xfrm>
            <a:off x="359320" y="2222927"/>
            <a:ext cx="6203069" cy="1216152"/>
          </a:xfrm>
          <a:prstGeom prst="cube">
            <a:avLst/>
          </a:prstGeom>
          <a:solidFill>
            <a:schemeClr val="accent5">
              <a:lumMod val="20000"/>
              <a:lumOff val="80000"/>
            </a:schemeClr>
          </a:soli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40" name="Rectangle 39"/>
          <p:cNvSpPr/>
          <p:nvPr/>
        </p:nvSpPr>
        <p:spPr>
          <a:xfrm>
            <a:off x="8088246" y="2057399"/>
            <a:ext cx="281756" cy="217442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965095" y="4167568"/>
            <a:ext cx="533072" cy="48354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xmlns="" Requires="a14">
          <p:sp>
            <p:nvSpPr>
              <p:cNvPr id="52" name="TextBox 51"/>
              <p:cNvSpPr txBox="1"/>
              <p:nvPr/>
            </p:nvSpPr>
            <p:spPr>
              <a:xfrm>
                <a:off x="1300704" y="997293"/>
                <a:ext cx="111034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rPr>
                            <m:t>𝐿</m:t>
                          </m:r>
                        </m:e>
                        <m:sub>
                          <m:r>
                            <a:rPr lang="en-US" sz="3600" i="1">
                              <a:latin typeface="Cambria Math" panose="02040503050406030204" pitchFamily="18" charset="0"/>
                            </a:rPr>
                            <m:t>𝑖</m:t>
                          </m:r>
                        </m:sub>
                      </m:sSub>
                      <m:r>
                        <a:rPr lang="en-US" sz="3600" i="1">
                          <a:latin typeface="Cambria Math" panose="02040503050406030204" pitchFamily="18" charset="0"/>
                        </a:rPr>
                        <m:t>=</m:t>
                      </m:r>
                    </m:oMath>
                  </m:oMathPara>
                </a14:m>
                <a:endParaRPr lang="en-US" sz="3600" dirty="0"/>
              </a:p>
            </p:txBody>
          </p:sp>
        </mc:Choice>
        <mc:Fallback>
          <p:sp>
            <p:nvSpPr>
              <p:cNvPr id="52" name="TextBox 51"/>
              <p:cNvSpPr txBox="1">
                <a:spLocks noRot="1" noChangeAspect="1" noMove="1" noResize="1" noEditPoints="1" noAdjustHandles="1" noChangeArrowheads="1" noChangeShapeType="1" noTextEdit="1"/>
              </p:cNvSpPr>
              <p:nvPr/>
            </p:nvSpPr>
            <p:spPr>
              <a:xfrm>
                <a:off x="1300704" y="997293"/>
                <a:ext cx="1110343" cy="646331"/>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53" name="TextBox 52"/>
              <p:cNvSpPr txBox="1"/>
              <p:nvPr/>
            </p:nvSpPr>
            <p:spPr>
              <a:xfrm>
                <a:off x="2256660" y="994057"/>
                <a:ext cx="78044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rPr>
                            <m:t>𝐿</m:t>
                          </m:r>
                        </m:e>
                        <m:sub>
                          <m:r>
                            <a:rPr lang="en-US" sz="3600" i="1">
                              <a:latin typeface="Cambria Math" panose="02040503050406030204" pitchFamily="18" charset="0"/>
                            </a:rPr>
                            <m:t>0</m:t>
                          </m:r>
                        </m:sub>
                      </m:sSub>
                    </m:oMath>
                  </m:oMathPara>
                </a14:m>
                <a:endParaRPr lang="en-US" sz="3600" dirty="0"/>
              </a:p>
            </p:txBody>
          </p:sp>
        </mc:Choice>
        <mc:Fallback>
          <p:sp>
            <p:nvSpPr>
              <p:cNvPr id="53" name="TextBox 52"/>
              <p:cNvSpPr txBox="1">
                <a:spLocks noRot="1" noChangeAspect="1" noMove="1" noResize="1" noEditPoints="1" noAdjustHandles="1" noChangeArrowheads="1" noChangeShapeType="1" noTextEdit="1"/>
              </p:cNvSpPr>
              <p:nvPr/>
            </p:nvSpPr>
            <p:spPr>
              <a:xfrm>
                <a:off x="2256660" y="994057"/>
                <a:ext cx="780441" cy="646331"/>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55" name="TextBox 54"/>
              <p:cNvSpPr txBox="1"/>
              <p:nvPr/>
            </p:nvSpPr>
            <p:spPr>
              <a:xfrm>
                <a:off x="2935929" y="960380"/>
                <a:ext cx="2491688" cy="9233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a:latin typeface="Cambria Math" panose="02040503050406030204" pitchFamily="18" charset="0"/>
                        </a:rPr>
                        <m:t>(1 − </m:t>
                      </m:r>
                      <m:r>
                        <a:rPr lang="en-US" sz="3600" i="1">
                          <a:latin typeface="Cambria Math" panose="02040503050406030204" pitchFamily="18" charset="0"/>
                          <a:ea typeface="Cambria Math" panose="02040503050406030204" pitchFamily="18" charset="0"/>
                        </a:rPr>
                        <m:t>𝛼</m:t>
                      </m:r>
                      <m:r>
                        <a:rPr lang="en-US" sz="3600" i="1">
                          <a:latin typeface="Cambria Math" panose="02040503050406030204" pitchFamily="18" charset="0"/>
                          <a:ea typeface="Cambria Math" panose="02040503050406030204" pitchFamily="18" charset="0"/>
                        </a:rPr>
                        <m:t>∆</m:t>
                      </m:r>
                      <m:r>
                        <a:rPr lang="en-US" sz="3600" i="1">
                          <a:latin typeface="Cambria Math" panose="02040503050406030204" pitchFamily="18" charset="0"/>
                          <a:ea typeface="Cambria Math" panose="02040503050406030204" pitchFamily="18" charset="0"/>
                        </a:rPr>
                        <m:t>𝑇</m:t>
                      </m:r>
                      <m:r>
                        <a:rPr lang="en-US" sz="3600" i="1">
                          <a:latin typeface="Cambria Math" panose="02040503050406030204" pitchFamily="18" charset="0"/>
                          <a:ea typeface="Cambria Math" panose="02040503050406030204" pitchFamily="18" charset="0"/>
                        </a:rPr>
                        <m:t>)</m:t>
                      </m:r>
                    </m:oMath>
                  </m:oMathPara>
                </a14:m>
                <a:endParaRPr lang="en-US" sz="3600" dirty="0"/>
              </a:p>
              <a:p>
                <a:endParaRPr lang="en-US" dirty="0"/>
              </a:p>
            </p:txBody>
          </p:sp>
        </mc:Choice>
        <mc:Fallback>
          <p:sp>
            <p:nvSpPr>
              <p:cNvPr id="55" name="TextBox 54"/>
              <p:cNvSpPr txBox="1">
                <a:spLocks noRot="1" noChangeAspect="1" noMove="1" noResize="1" noEditPoints="1" noAdjustHandles="1" noChangeArrowheads="1" noChangeShapeType="1" noTextEdit="1"/>
              </p:cNvSpPr>
              <p:nvPr/>
            </p:nvSpPr>
            <p:spPr>
              <a:xfrm>
                <a:off x="2935929" y="960380"/>
                <a:ext cx="2491688" cy="923330"/>
              </a:xfrm>
              <a:prstGeom prst="rect">
                <a:avLst/>
              </a:prstGeom>
              <a:blipFill rotWithShape="0">
                <a:blip r:embed="rId11"/>
                <a:stretch>
                  <a:fillRect/>
                </a:stretch>
              </a:blipFill>
            </p:spPr>
            <p:txBody>
              <a:bodyPr/>
              <a:lstStyle/>
              <a:p>
                <a:r>
                  <a:rPr lang="en-US">
                    <a:noFill/>
                  </a:rPr>
                  <a:t> </a:t>
                </a:r>
              </a:p>
            </p:txBody>
          </p:sp>
        </mc:Fallback>
      </mc:AlternateContent>
      <p:sp>
        <p:nvSpPr>
          <p:cNvPr id="57" name="TextBox 56"/>
          <p:cNvSpPr txBox="1"/>
          <p:nvPr/>
        </p:nvSpPr>
        <p:spPr>
          <a:xfrm>
            <a:off x="883578" y="3766473"/>
            <a:ext cx="889000" cy="1107996"/>
          </a:xfrm>
          <a:prstGeom prst="rect">
            <a:avLst/>
          </a:prstGeom>
          <a:noFill/>
        </p:spPr>
        <p:txBody>
          <a:bodyPr wrap="square" rtlCol="0">
            <a:spAutoFit/>
          </a:bodyPr>
          <a:lstStyle/>
          <a:p>
            <a:pPr algn="ctr"/>
            <a:r>
              <a:rPr lang="en-US" sz="6600" dirty="0" smtClean="0">
                <a:latin typeface="Oswald Regular" panose="020B0604020202020204" charset="0"/>
              </a:rPr>
              <a:t>=</a:t>
            </a:r>
            <a:endParaRPr lang="en-US" sz="6600" dirty="0">
              <a:latin typeface="Oswald Regular" panose="020B0604020202020204" charset="0"/>
            </a:endParaRPr>
          </a:p>
        </p:txBody>
      </p:sp>
      <p:cxnSp>
        <p:nvCxnSpPr>
          <p:cNvPr id="59" name="Straight Arrow Connector 58"/>
          <p:cNvCxnSpPr/>
          <p:nvPr/>
        </p:nvCxnSpPr>
        <p:spPr>
          <a:xfrm>
            <a:off x="359320" y="3002599"/>
            <a:ext cx="5905432" cy="12413"/>
          </a:xfrm>
          <a:prstGeom prst="straightConnector1">
            <a:avLst/>
          </a:prstGeom>
          <a:ln w="38100">
            <a:solidFill>
              <a:schemeClr val="accent1"/>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xmlns="" Requires="a14">
          <p:sp>
            <p:nvSpPr>
              <p:cNvPr id="60" name="TextBox 59"/>
              <p:cNvSpPr txBox="1"/>
              <p:nvPr/>
            </p:nvSpPr>
            <p:spPr>
              <a:xfrm>
                <a:off x="2301474" y="3015012"/>
                <a:ext cx="16005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a:solidFill>
                                <a:schemeClr val="accent1"/>
                              </a:solidFill>
                              <a:latin typeface="Cambria Math" panose="02040503050406030204" pitchFamily="18" charset="0"/>
                            </a:rPr>
                            <m:t>𝑳</m:t>
                          </m:r>
                        </m:e>
                        <m:sub>
                          <m:r>
                            <a:rPr lang="en-US" b="1" i="1">
                              <a:solidFill>
                                <a:schemeClr val="accent1"/>
                              </a:solidFill>
                              <a:latin typeface="Cambria Math" panose="02040503050406030204" pitchFamily="18" charset="0"/>
                            </a:rPr>
                            <m:t>𝒊</m:t>
                          </m:r>
                        </m:sub>
                      </m:sSub>
                    </m:oMath>
                  </m:oMathPara>
                </a14:m>
                <a:endParaRPr lang="en-US" b="1" dirty="0"/>
              </a:p>
            </p:txBody>
          </p:sp>
        </mc:Choice>
        <mc:Fallback>
          <p:sp>
            <p:nvSpPr>
              <p:cNvPr id="60" name="TextBox 59"/>
              <p:cNvSpPr txBox="1">
                <a:spLocks noRot="1" noChangeAspect="1" noMove="1" noResize="1" noEditPoints="1" noAdjustHandles="1" noChangeArrowheads="1" noChangeShapeType="1" noTextEdit="1"/>
              </p:cNvSpPr>
              <p:nvPr/>
            </p:nvSpPr>
            <p:spPr>
              <a:xfrm>
                <a:off x="2301474" y="3015012"/>
                <a:ext cx="1600550" cy="369332"/>
              </a:xfrm>
              <a:prstGeom prst="rect">
                <a:avLst/>
              </a:prstGeom>
              <a:blipFill rotWithShape="0">
                <a:blip r:embed="rId12"/>
                <a:stretch>
                  <a:fillRect/>
                </a:stretch>
              </a:blipFill>
            </p:spPr>
            <p:txBody>
              <a:bodyPr/>
              <a:lstStyle/>
              <a:p>
                <a:r>
                  <a:rPr lang="en-US">
                    <a:noFill/>
                  </a:rPr>
                  <a:t> </a:t>
                </a:r>
              </a:p>
            </p:txBody>
          </p:sp>
        </mc:Fallback>
      </mc:AlternateContent>
      <p:grpSp>
        <p:nvGrpSpPr>
          <p:cNvPr id="8" name="Group 7"/>
          <p:cNvGrpSpPr/>
          <p:nvPr/>
        </p:nvGrpSpPr>
        <p:grpSpPr>
          <a:xfrm>
            <a:off x="3400815" y="846563"/>
            <a:ext cx="2037359" cy="4174276"/>
            <a:chOff x="3400815" y="846563"/>
            <a:chExt cx="2037359" cy="4174276"/>
          </a:xfrm>
        </p:grpSpPr>
        <p:grpSp>
          <p:nvGrpSpPr>
            <p:cNvPr id="7" name="Group 6"/>
            <p:cNvGrpSpPr/>
            <p:nvPr/>
          </p:nvGrpSpPr>
          <p:grpSpPr>
            <a:xfrm>
              <a:off x="3964771" y="846563"/>
              <a:ext cx="972728" cy="914594"/>
              <a:chOff x="3964771" y="846563"/>
              <a:chExt cx="972728" cy="914594"/>
            </a:xfrm>
          </p:grpSpPr>
          <p:sp>
            <p:nvSpPr>
              <p:cNvPr id="5" name="Explosion 1 4"/>
              <p:cNvSpPr/>
              <p:nvPr/>
            </p:nvSpPr>
            <p:spPr>
              <a:xfrm>
                <a:off x="3964771" y="846563"/>
                <a:ext cx="972728" cy="914594"/>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xmlns="" Requires="a14">
              <p:sp>
                <p:nvSpPr>
                  <p:cNvPr id="3" name="TextBox 2"/>
                  <p:cNvSpPr txBox="1"/>
                  <p:nvPr/>
                </p:nvSpPr>
                <p:spPr>
                  <a:xfrm>
                    <a:off x="4148341" y="947881"/>
                    <a:ext cx="45421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𝜶</m:t>
                          </m:r>
                        </m:oMath>
                      </m:oMathPara>
                    </a14:m>
                    <a:endParaRPr lang="en-US" sz="3600" dirty="0">
                      <a:ln w="0"/>
                      <a:effectLst>
                        <a:outerShdw blurRad="38100" dist="19050" dir="2700000" algn="tl" rotWithShape="0">
                          <a:schemeClr val="dk1">
                            <a:alpha val="40000"/>
                          </a:schemeClr>
                        </a:outerShdw>
                      </a:effectLst>
                    </a:endParaRPr>
                  </a:p>
                </p:txBody>
              </p:sp>
            </mc:Choice>
            <mc:Fallback>
              <p:sp>
                <p:nvSpPr>
                  <p:cNvPr id="3" name="TextBox 2"/>
                  <p:cNvSpPr txBox="1">
                    <a:spLocks noRot="1" noChangeAspect="1" noMove="1" noResize="1" noEditPoints="1" noAdjustHandles="1" noChangeArrowheads="1" noChangeShapeType="1" noTextEdit="1"/>
                  </p:cNvSpPr>
                  <p:nvPr/>
                </p:nvSpPr>
                <p:spPr>
                  <a:xfrm>
                    <a:off x="4148341" y="947881"/>
                    <a:ext cx="454219" cy="646331"/>
                  </a:xfrm>
                  <a:prstGeom prst="rect">
                    <a:avLst/>
                  </a:prstGeom>
                  <a:blipFill rotWithShape="0">
                    <a:blip r:embed="rId13"/>
                    <a:stretch>
                      <a:fillRect/>
                    </a:stretch>
                  </a:blipFill>
                </p:spPr>
                <p:txBody>
                  <a:bodyPr/>
                  <a:lstStyle/>
                  <a:p>
                    <a:r>
                      <a:rPr lang="en-US">
                        <a:noFill/>
                      </a:rPr>
                      <a:t> </a:t>
                    </a:r>
                  </a:p>
                </p:txBody>
              </p:sp>
            </mc:Fallback>
          </mc:AlternateContent>
        </p:grpSp>
        <p:sp>
          <p:nvSpPr>
            <p:cNvPr id="38" name="Explosion 1 37"/>
            <p:cNvSpPr/>
            <p:nvPr/>
          </p:nvSpPr>
          <p:spPr>
            <a:xfrm>
              <a:off x="3400815" y="3778297"/>
              <a:ext cx="2037359" cy="1242542"/>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27700" y="4248959"/>
              <a:ext cx="1537291" cy="369332"/>
            </a:xfrm>
            <a:prstGeom prst="rect">
              <a:avLst/>
            </a:prstGeom>
            <a:noFill/>
          </p:spPr>
          <p:txBody>
            <a:bodyPr wrap="square" rtlCol="0">
              <a:spAutoFit/>
            </a:bodyPr>
            <a:lstStyle/>
            <a:p>
              <a:r>
                <a:rPr lang="en-US" dirty="0" smtClean="0">
                  <a:ln w="0"/>
                  <a:effectLst>
                    <a:outerShdw blurRad="38100" dist="19050" dir="2700000" algn="tl" rotWithShape="0">
                      <a:schemeClr val="dk1">
                        <a:alpha val="40000"/>
                      </a:schemeClr>
                    </a:outerShdw>
                  </a:effectLst>
                  <a:latin typeface="Oswald Regular" panose="020B0604020202020204" charset="0"/>
                </a:rPr>
                <a:t>Material CTE</a:t>
              </a:r>
              <a:endParaRPr lang="en-US" dirty="0">
                <a:ln w="0"/>
                <a:effectLst>
                  <a:outerShdw blurRad="38100" dist="19050" dir="2700000" algn="tl" rotWithShape="0">
                    <a:schemeClr val="dk1">
                      <a:alpha val="40000"/>
                    </a:schemeClr>
                  </a:outerShdw>
                </a:effectLst>
                <a:latin typeface="Oswald Regular" panose="020B0604020202020204" charset="0"/>
              </a:endParaRPr>
            </a:p>
          </p:txBody>
        </p:sp>
      </p:grpSp>
    </p:spTree>
    <p:extLst>
      <p:ext uri="{BB962C8B-B14F-4D97-AF65-F5344CB8AC3E}">
        <p14:creationId xmlns:p14="http://schemas.microsoft.com/office/powerpoint/2010/main" xmlns="" val="19092315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26" presetClass="emph" presetSubtype="0" fill="hold" grpId="1" nodeType="withEffect">
                                  <p:stCondLst>
                                    <p:cond delay="0"/>
                                  </p:stCondLst>
                                  <p:childTnLst>
                                    <p:animEffect transition="out" filter="fade">
                                      <p:cBhvr>
                                        <p:cTn id="16" dur="2000" tmFilter="0, 0; .2, .5; .8, .5; 1, 0"/>
                                        <p:tgtEl>
                                          <p:spTgt spid="50"/>
                                        </p:tgtEl>
                                      </p:cBhvr>
                                    </p:animEffect>
                                    <p:animScale>
                                      <p:cBhvr>
                                        <p:cTn id="17" dur="1000" autoRev="1" fill="hold"/>
                                        <p:tgtEl>
                                          <p:spTgt spid="50"/>
                                        </p:tgtEl>
                                      </p:cBhvr>
                                      <p:by x="105000" y="105000"/>
                                    </p:animScale>
                                  </p:childTnLst>
                                </p:cTn>
                              </p:par>
                              <p:par>
                                <p:cTn id="18" presetID="26" presetClass="emph" presetSubtype="0" fill="hold" grpId="1" nodeType="withEffect">
                                  <p:stCondLst>
                                    <p:cond delay="0"/>
                                  </p:stCondLst>
                                  <p:childTnLst>
                                    <p:animEffect transition="out" filter="fade">
                                      <p:cBhvr>
                                        <p:cTn id="19" dur="2000" tmFilter="0, 0; .2, .5; .8, .5; 1, 0"/>
                                        <p:tgtEl>
                                          <p:spTgt spid="60"/>
                                        </p:tgtEl>
                                      </p:cBhvr>
                                    </p:animEffect>
                                    <p:animScale>
                                      <p:cBhvr>
                                        <p:cTn id="20" dur="1000" autoRev="1" fill="hold"/>
                                        <p:tgtEl>
                                          <p:spTgt spid="60"/>
                                        </p:tgtEl>
                                      </p:cBhvr>
                                      <p:by x="105000" y="105000"/>
                                    </p:animScale>
                                  </p:childTnLst>
                                </p:cTn>
                              </p:par>
                              <p:par>
                                <p:cTn id="21" presetID="26" presetClass="emph" presetSubtype="0" fill="hold" nodeType="withEffect">
                                  <p:stCondLst>
                                    <p:cond delay="0"/>
                                  </p:stCondLst>
                                  <p:childTnLst>
                                    <p:animEffect transition="out" filter="fade">
                                      <p:cBhvr>
                                        <p:cTn id="22" dur="2000" tmFilter="0, 0; .2, .5; .8, .5; 1, 0"/>
                                        <p:tgtEl>
                                          <p:spTgt spid="59"/>
                                        </p:tgtEl>
                                      </p:cBhvr>
                                    </p:animEffect>
                                    <p:animScale>
                                      <p:cBhvr>
                                        <p:cTn id="23" dur="1000" autoRev="1" fill="hold"/>
                                        <p:tgtEl>
                                          <p:spTgt spid="59"/>
                                        </p:tgtEl>
                                      </p:cBhvr>
                                      <p:by x="105000" y="105000"/>
                                    </p:animScale>
                                  </p:childTnLst>
                                </p:cTn>
                              </p:par>
                              <p:par>
                                <p:cTn id="24" presetID="26" presetClass="emph" presetSubtype="0" fill="hold" grpId="1" nodeType="withEffect">
                                  <p:stCondLst>
                                    <p:cond delay="0"/>
                                  </p:stCondLst>
                                  <p:childTnLst>
                                    <p:animEffect transition="out" filter="fade">
                                      <p:cBhvr>
                                        <p:cTn id="25" dur="2000" tmFilter="0, 0; .2, .5; .8, .5; 1, 0"/>
                                        <p:tgtEl>
                                          <p:spTgt spid="57"/>
                                        </p:tgtEl>
                                      </p:cBhvr>
                                    </p:animEffect>
                                    <p:animScale>
                                      <p:cBhvr>
                                        <p:cTn id="26" dur="1000" autoRev="1" fill="hold"/>
                                        <p:tgtEl>
                                          <p:spTgt spid="57"/>
                                        </p:tgtEl>
                                      </p:cBhvr>
                                      <p:by x="105000" y="105000"/>
                                    </p:animScale>
                                  </p:childTnLst>
                                </p:cTn>
                              </p:par>
                              <p:par>
                                <p:cTn id="27" presetID="26" presetClass="emph" presetSubtype="0" fill="hold" grpId="1" nodeType="withEffect">
                                  <p:stCondLst>
                                    <p:cond delay="0"/>
                                  </p:stCondLst>
                                  <p:childTnLst>
                                    <p:animEffect transition="out" filter="fade">
                                      <p:cBhvr>
                                        <p:cTn id="28" dur="2000" tmFilter="0, 0; .2, .5; .8, .5; 1, 0"/>
                                        <p:tgtEl>
                                          <p:spTgt spid="6"/>
                                        </p:tgtEl>
                                      </p:cBhvr>
                                    </p:animEffect>
                                    <p:animScale>
                                      <p:cBhvr>
                                        <p:cTn id="29" dur="1000" autoRev="1" fill="hold"/>
                                        <p:tgtEl>
                                          <p:spTgt spid="6"/>
                                        </p:tgtEl>
                                      </p:cBhvr>
                                      <p:by x="105000" y="105000"/>
                                    </p:animScale>
                                  </p:childTnLst>
                                </p:cTn>
                              </p:par>
                              <p:par>
                                <p:cTn id="30" presetID="26" presetClass="emph" presetSubtype="0" fill="hold" grpId="0" nodeType="withEffect">
                                  <p:stCondLst>
                                    <p:cond delay="0"/>
                                  </p:stCondLst>
                                  <p:childTnLst>
                                    <p:animEffect transition="out" filter="fade">
                                      <p:cBhvr>
                                        <p:cTn id="31" dur="2000" tmFilter="0, 0; .2, .5; .8, .5; 1, 0"/>
                                        <p:tgtEl>
                                          <p:spTgt spid="52"/>
                                        </p:tgtEl>
                                      </p:cBhvr>
                                    </p:animEffect>
                                    <p:animScale>
                                      <p:cBhvr>
                                        <p:cTn id="32" dur="1000" autoRev="1" fill="hold"/>
                                        <p:tgtEl>
                                          <p:spTgt spid="52"/>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fill="hold" grpId="0" nodeType="withEffect">
                                  <p:stCondLst>
                                    <p:cond delay="0"/>
                                  </p:stCondLst>
                                  <p:childTnLst>
                                    <p:animEffect transition="out" filter="fade">
                                      <p:cBhvr>
                                        <p:cTn id="48" dur="1000" tmFilter="0, 0; .2, .5; .8, .5; 1, 0"/>
                                        <p:tgtEl>
                                          <p:spTgt spid="30"/>
                                        </p:tgtEl>
                                      </p:cBhvr>
                                    </p:animEffect>
                                    <p:animScale>
                                      <p:cBhvr>
                                        <p:cTn id="49" dur="500" autoRev="1" fill="hold"/>
                                        <p:tgtEl>
                                          <p:spTgt spid="30"/>
                                        </p:tgtEl>
                                      </p:cBhvr>
                                      <p:by x="105000" y="105000"/>
                                    </p:animScale>
                                  </p:childTnLst>
                                </p:cTn>
                              </p:par>
                              <p:par>
                                <p:cTn id="50" presetID="26" presetClass="emph" presetSubtype="0" fill="hold" nodeType="withEffect">
                                  <p:stCondLst>
                                    <p:cond delay="0"/>
                                  </p:stCondLst>
                                  <p:childTnLst>
                                    <p:animEffect transition="out" filter="fade">
                                      <p:cBhvr>
                                        <p:cTn id="51" dur="1000" tmFilter="0, 0; .2, .5; .8, .5; 1, 0"/>
                                        <p:tgtEl>
                                          <p:spTgt spid="23"/>
                                        </p:tgtEl>
                                      </p:cBhvr>
                                    </p:animEffect>
                                    <p:animScale>
                                      <p:cBhvr>
                                        <p:cTn id="52" dur="500" autoRev="1" fill="hold"/>
                                        <p:tgtEl>
                                          <p:spTgt spid="23"/>
                                        </p:tgtEl>
                                      </p:cBhvr>
                                      <p:by x="105000" y="105000"/>
                                    </p:animScale>
                                  </p:childTnLst>
                                </p:cTn>
                              </p:par>
                              <p:par>
                                <p:cTn id="53" presetID="26" presetClass="emph" presetSubtype="0" fill="hold" grpId="1" nodeType="withEffect">
                                  <p:stCondLst>
                                    <p:cond delay="0"/>
                                  </p:stCondLst>
                                  <p:childTnLst>
                                    <p:animEffect transition="out" filter="fade">
                                      <p:cBhvr>
                                        <p:cTn id="54" dur="1000" tmFilter="0, 0; .2, .5; .8, .5; 1, 0"/>
                                        <p:tgtEl>
                                          <p:spTgt spid="35"/>
                                        </p:tgtEl>
                                      </p:cBhvr>
                                    </p:animEffect>
                                    <p:animScale>
                                      <p:cBhvr>
                                        <p:cTn id="55" dur="500" autoRev="1" fill="hold"/>
                                        <p:tgtEl>
                                          <p:spTgt spid="35"/>
                                        </p:tgtEl>
                                      </p:cBhvr>
                                      <p:by x="105000" y="105000"/>
                                    </p:animScale>
                                  </p:childTnLst>
                                </p:cTn>
                              </p:par>
                              <p:par>
                                <p:cTn id="56" presetID="26" presetClass="emph" presetSubtype="0" fill="hold" grpId="0" nodeType="withEffect">
                                  <p:stCondLst>
                                    <p:cond delay="0"/>
                                  </p:stCondLst>
                                  <p:childTnLst>
                                    <p:animEffect transition="out" filter="fade">
                                      <p:cBhvr>
                                        <p:cTn id="57" dur="1000" tmFilter="0, 0; .2, .5; .8, .5; 1, 0"/>
                                        <p:tgtEl>
                                          <p:spTgt spid="53"/>
                                        </p:tgtEl>
                                      </p:cBhvr>
                                    </p:animEffect>
                                    <p:animScale>
                                      <p:cBhvr>
                                        <p:cTn id="58" dur="500" autoRev="1" fill="hold"/>
                                        <p:tgtEl>
                                          <p:spTgt spid="53"/>
                                        </p:tgtEl>
                                      </p:cBhvr>
                                      <p:by x="105000" y="105000"/>
                                    </p:animScale>
                                  </p:childTnLst>
                                </p:cTn>
                              </p:par>
                              <p:par>
                                <p:cTn id="59" presetID="26" presetClass="emph" presetSubtype="0" fill="hold" grpId="0" nodeType="withEffect">
                                  <p:stCondLst>
                                    <p:cond delay="0"/>
                                  </p:stCondLst>
                                  <p:childTnLst>
                                    <p:animEffect transition="out" filter="fade">
                                      <p:cBhvr>
                                        <p:cTn id="60" dur="1000" tmFilter="0, 0; .2, .5; .8, .5; 1, 0"/>
                                        <p:tgtEl>
                                          <p:spTgt spid="11"/>
                                        </p:tgtEl>
                                      </p:cBhvr>
                                    </p:animEffect>
                                    <p:animScale>
                                      <p:cBhvr>
                                        <p:cTn id="61" dur="500" autoRev="1" fill="hold"/>
                                        <p:tgtEl>
                                          <p:spTgt spid="11"/>
                                        </p:tgtEl>
                                      </p:cBhvr>
                                      <p:by x="105000" y="105000"/>
                                    </p:animScale>
                                  </p:childTnLst>
                                </p:cTn>
                              </p:par>
                              <p:par>
                                <p:cTn id="62" presetID="10" presetClass="exit" presetSubtype="0" fill="hold" grpId="2" nodeType="withEffect">
                                  <p:stCondLst>
                                    <p:cond delay="0"/>
                                  </p:stCondLst>
                                  <p:childTnLst>
                                    <p:animEffect transition="out" filter="fade">
                                      <p:cBhvr>
                                        <p:cTn id="63" dur="500"/>
                                        <p:tgtEl>
                                          <p:spTgt spid="50"/>
                                        </p:tgtEl>
                                      </p:cBhvr>
                                    </p:animEffect>
                                    <p:set>
                                      <p:cBhvr>
                                        <p:cTn id="64" dur="1" fill="hold">
                                          <p:stCondLst>
                                            <p:cond delay="499"/>
                                          </p:stCondLst>
                                        </p:cTn>
                                        <p:tgtEl>
                                          <p:spTgt spid="5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par>
                                <p:cTn id="95" presetID="26" presetClass="emph" presetSubtype="0" fill="hold" grpId="0" nodeType="withEffect">
                                  <p:stCondLst>
                                    <p:cond delay="0"/>
                                  </p:stCondLst>
                                  <p:childTnLst>
                                    <p:animEffect transition="out" filter="fade">
                                      <p:cBhvr>
                                        <p:cTn id="96" dur="1000" tmFilter="0, 0; .2, .5; .8, .5; 1, 0"/>
                                        <p:tgtEl>
                                          <p:spTgt spid="14"/>
                                        </p:tgtEl>
                                      </p:cBhvr>
                                    </p:animEffect>
                                    <p:animScale>
                                      <p:cBhvr>
                                        <p:cTn id="97" dur="500" autoRev="1" fill="hold"/>
                                        <p:tgtEl>
                                          <p:spTgt spid="14"/>
                                        </p:tgtEl>
                                      </p:cBhvr>
                                      <p:by x="105000" y="105000"/>
                                    </p:animScale>
                                  </p:childTnLst>
                                </p:cTn>
                              </p:par>
                              <p:par>
                                <p:cTn id="98" presetID="26" presetClass="emph" presetSubtype="0" fill="hold" grpId="0" nodeType="withEffect">
                                  <p:stCondLst>
                                    <p:cond delay="0"/>
                                  </p:stCondLst>
                                  <p:childTnLst>
                                    <p:animEffect transition="out" filter="fade">
                                      <p:cBhvr>
                                        <p:cTn id="99" dur="1000" tmFilter="0, 0; .2, .5; .8, .5; 1, 0"/>
                                        <p:tgtEl>
                                          <p:spTgt spid="12"/>
                                        </p:tgtEl>
                                      </p:cBhvr>
                                    </p:animEffect>
                                    <p:animScale>
                                      <p:cBhvr>
                                        <p:cTn id="100" dur="500" autoRev="1" fill="hold"/>
                                        <p:tgtEl>
                                          <p:spTgt spid="12"/>
                                        </p:tgtEl>
                                      </p:cBhvr>
                                      <p:by x="105000" y="105000"/>
                                    </p:animScale>
                                  </p:childTnLst>
                                </p:cTn>
                              </p:par>
                              <p:par>
                                <p:cTn id="101" presetID="26" presetClass="emph" presetSubtype="0" fill="hold" grpId="0" nodeType="withEffect">
                                  <p:stCondLst>
                                    <p:cond delay="0"/>
                                  </p:stCondLst>
                                  <p:childTnLst>
                                    <p:animEffect transition="out" filter="fade">
                                      <p:cBhvr>
                                        <p:cTn id="102" dur="1000" tmFilter="0, 0; .2, .5; .8, .5; 1, 0"/>
                                        <p:tgtEl>
                                          <p:spTgt spid="17"/>
                                        </p:tgtEl>
                                      </p:cBhvr>
                                    </p:animEffect>
                                    <p:animScale>
                                      <p:cBhvr>
                                        <p:cTn id="103" dur="500" autoRev="1" fill="hold"/>
                                        <p:tgtEl>
                                          <p:spTgt spid="17"/>
                                        </p:tgtEl>
                                      </p:cBhvr>
                                      <p:by x="105000" y="105000"/>
                                    </p:animScale>
                                  </p:childTnLst>
                                </p:cTn>
                              </p:par>
                              <p:par>
                                <p:cTn id="104" presetID="26" presetClass="emph" presetSubtype="0" fill="hold" grpId="0" nodeType="withEffect">
                                  <p:stCondLst>
                                    <p:cond delay="0"/>
                                  </p:stCondLst>
                                  <p:childTnLst>
                                    <p:animEffect transition="out" filter="fade">
                                      <p:cBhvr>
                                        <p:cTn id="105" dur="1000" tmFilter="0, 0; .2, .5; .8, .5; 1, 0"/>
                                        <p:tgtEl>
                                          <p:spTgt spid="19"/>
                                        </p:tgtEl>
                                      </p:cBhvr>
                                    </p:animEffect>
                                    <p:animScale>
                                      <p:cBhvr>
                                        <p:cTn id="106" dur="500" autoRev="1" fill="hold"/>
                                        <p:tgtEl>
                                          <p:spTgt spid="19"/>
                                        </p:tgtEl>
                                      </p:cBhvr>
                                      <p:by x="105000" y="105000"/>
                                    </p:animScale>
                                  </p:childTnLst>
                                </p:cTn>
                              </p:par>
                              <p:par>
                                <p:cTn id="107" presetID="26" presetClass="emph" presetSubtype="0" fill="hold" grpId="0" nodeType="withEffect">
                                  <p:stCondLst>
                                    <p:cond delay="0"/>
                                  </p:stCondLst>
                                  <p:childTnLst>
                                    <p:animEffect transition="out" filter="fade">
                                      <p:cBhvr>
                                        <p:cTn id="108" dur="1000" tmFilter="0, 0; .2, .5; .8, .5; 1, 0"/>
                                        <p:tgtEl>
                                          <p:spTgt spid="22"/>
                                        </p:tgtEl>
                                      </p:cBhvr>
                                    </p:animEffect>
                                    <p:animScale>
                                      <p:cBhvr>
                                        <p:cTn id="109" dur="500" autoRev="1" fill="hold"/>
                                        <p:tgtEl>
                                          <p:spTgt spid="22"/>
                                        </p:tgtEl>
                                      </p:cBhvr>
                                      <p:by x="105000" y="105000"/>
                                    </p:animScale>
                                  </p:childTnLst>
                                </p:cTn>
                              </p:par>
                              <p:par>
                                <p:cTn id="110" presetID="26" presetClass="emph" presetSubtype="0" fill="hold" grpId="0" nodeType="withEffect">
                                  <p:stCondLst>
                                    <p:cond delay="0"/>
                                  </p:stCondLst>
                                  <p:childTnLst>
                                    <p:animEffect transition="out" filter="fade">
                                      <p:cBhvr>
                                        <p:cTn id="111" dur="1000" tmFilter="0, 0; .2, .5; .8, .5; 1, 0"/>
                                        <p:tgtEl>
                                          <p:spTgt spid="21"/>
                                        </p:tgtEl>
                                      </p:cBhvr>
                                    </p:animEffect>
                                    <p:animScale>
                                      <p:cBhvr>
                                        <p:cTn id="112" dur="500" autoRev="1" fill="hold"/>
                                        <p:tgtEl>
                                          <p:spTgt spid="21"/>
                                        </p:tgtEl>
                                      </p:cBhvr>
                                      <p:by x="105000" y="105000"/>
                                    </p:animScale>
                                  </p:childTnLst>
                                </p:cTn>
                              </p:par>
                              <p:par>
                                <p:cTn id="113" presetID="26" presetClass="emph" presetSubtype="0" fill="hold" grpId="0" nodeType="withEffect">
                                  <p:stCondLst>
                                    <p:cond delay="0"/>
                                  </p:stCondLst>
                                  <p:childTnLst>
                                    <p:animEffect transition="out" filter="fade">
                                      <p:cBhvr>
                                        <p:cTn id="114" dur="1000" tmFilter="0, 0; .2, .5; .8, .5; 1, 0"/>
                                        <p:tgtEl>
                                          <p:spTgt spid="20"/>
                                        </p:tgtEl>
                                      </p:cBhvr>
                                    </p:animEffect>
                                    <p:animScale>
                                      <p:cBhvr>
                                        <p:cTn id="115" dur="500" autoRev="1" fill="hold"/>
                                        <p:tgtEl>
                                          <p:spTgt spid="20"/>
                                        </p:tgtEl>
                                      </p:cBhvr>
                                      <p:by x="105000" y="105000"/>
                                    </p:animScale>
                                  </p:childTnLst>
                                </p:cTn>
                              </p:par>
                              <p:par>
                                <p:cTn id="116" presetID="26" presetClass="emph" presetSubtype="0" fill="hold" grpId="0" nodeType="withEffect">
                                  <p:stCondLst>
                                    <p:cond delay="0"/>
                                  </p:stCondLst>
                                  <p:childTnLst>
                                    <p:animEffect transition="out" filter="fade">
                                      <p:cBhvr>
                                        <p:cTn id="117" dur="1000" tmFilter="0, 0; .2, .5; .8, .5; 1, 0"/>
                                        <p:tgtEl>
                                          <p:spTgt spid="16"/>
                                        </p:tgtEl>
                                      </p:cBhvr>
                                    </p:animEffect>
                                    <p:animScale>
                                      <p:cBhvr>
                                        <p:cTn id="118" dur="500" autoRev="1" fill="hold"/>
                                        <p:tgtEl>
                                          <p:spTgt spid="16"/>
                                        </p:tgtEl>
                                      </p:cBhvr>
                                      <p:by x="105000" y="105000"/>
                                    </p:animScale>
                                  </p:childTnLst>
                                </p:cTn>
                              </p:par>
                              <p:par>
                                <p:cTn id="119" presetID="26" presetClass="emph" presetSubtype="0" fill="hold" grpId="0" nodeType="withEffect">
                                  <p:stCondLst>
                                    <p:cond delay="0"/>
                                  </p:stCondLst>
                                  <p:childTnLst>
                                    <p:animEffect transition="out" filter="fade">
                                      <p:cBhvr>
                                        <p:cTn id="120" dur="1000" tmFilter="0, 0; .2, .5; .8, .5; 1, 0"/>
                                        <p:tgtEl>
                                          <p:spTgt spid="55"/>
                                        </p:tgtEl>
                                      </p:cBhvr>
                                    </p:animEffect>
                                    <p:animScale>
                                      <p:cBhvr>
                                        <p:cTn id="121" dur="500" autoRev="1" fill="hold"/>
                                        <p:tgtEl>
                                          <p:spTgt spid="55"/>
                                        </p:tgtEl>
                                      </p:cBhvr>
                                      <p:by x="105000" y="105000"/>
                                    </p:animScale>
                                  </p:childTnLst>
                                </p:cTn>
                              </p:par>
                              <p:par>
                                <p:cTn id="122" presetID="26" presetClass="emph" presetSubtype="0" fill="hold" grpId="1" nodeType="withEffect">
                                  <p:stCondLst>
                                    <p:cond delay="0"/>
                                  </p:stCondLst>
                                  <p:childTnLst>
                                    <p:animEffect transition="out" filter="fade">
                                      <p:cBhvr>
                                        <p:cTn id="123" dur="1100" tmFilter="0, 0; .2, .5; .8, .5; 1, 0"/>
                                        <p:tgtEl>
                                          <p:spTgt spid="48"/>
                                        </p:tgtEl>
                                      </p:cBhvr>
                                    </p:animEffect>
                                    <p:animScale>
                                      <p:cBhvr>
                                        <p:cTn id="124" dur="550" autoRev="1" fill="hold"/>
                                        <p:tgtEl>
                                          <p:spTgt spid="48"/>
                                        </p:tgtEl>
                                      </p:cBhvr>
                                      <p:by x="105000" y="105000"/>
                                    </p:animScale>
                                  </p:childTnLst>
                                </p:cTn>
                              </p:par>
                              <p:par>
                                <p:cTn id="125" presetID="26" presetClass="emph" presetSubtype="0" fill="hold" grpId="1" nodeType="withEffect">
                                  <p:stCondLst>
                                    <p:cond delay="0"/>
                                  </p:stCondLst>
                                  <p:childTnLst>
                                    <p:animEffect transition="out" filter="fade">
                                      <p:cBhvr>
                                        <p:cTn id="126" dur="500" tmFilter="0, 0; .2, .5; .8, .5; 1, 0"/>
                                        <p:tgtEl>
                                          <p:spTgt spid="42"/>
                                        </p:tgtEl>
                                      </p:cBhvr>
                                    </p:animEffect>
                                    <p:animScale>
                                      <p:cBhvr>
                                        <p:cTn id="127" dur="250" autoRev="1" fill="hold"/>
                                        <p:tgtEl>
                                          <p:spTgt spid="42"/>
                                        </p:tgtEl>
                                      </p:cBhvr>
                                      <p:by x="105000" y="105000"/>
                                    </p:animScale>
                                  </p:childTnLst>
                                </p:cTn>
                              </p:par>
                            </p:childTnLst>
                          </p:cTn>
                        </p:par>
                      </p:childTnLst>
                    </p:cTn>
                  </p:par>
                  <p:par>
                    <p:cTn id="128" fill="hold">
                      <p:stCondLst>
                        <p:cond delay="indefinite"/>
                      </p:stCondLst>
                      <p:childTnLst>
                        <p:par>
                          <p:cTn id="129" fill="hold">
                            <p:stCondLst>
                              <p:cond delay="0"/>
                            </p:stCondLst>
                            <p:childTnLst>
                              <p:par>
                                <p:cTn id="130" presetID="8" presetClass="entr" presetSubtype="16" fill="hold" nodeType="clickEffect">
                                  <p:stCondLst>
                                    <p:cond delay="0"/>
                                  </p:stCondLst>
                                  <p:childTnLst>
                                    <p:set>
                                      <p:cBhvr>
                                        <p:cTn id="131" dur="1" fill="hold">
                                          <p:stCondLst>
                                            <p:cond delay="0"/>
                                          </p:stCondLst>
                                        </p:cTn>
                                        <p:tgtEl>
                                          <p:spTgt spid="8"/>
                                        </p:tgtEl>
                                        <p:attrNameLst>
                                          <p:attrName>style.visibility</p:attrName>
                                        </p:attrNameLst>
                                      </p:cBhvr>
                                      <p:to>
                                        <p:strVal val="visible"/>
                                      </p:to>
                                    </p:set>
                                    <p:animEffect transition="in" filter="diamond(in)">
                                      <p:cBhvr>
                                        <p:cTn id="1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8" grpId="0" animBg="1"/>
      <p:bldP spid="48" grpId="1" animBg="1"/>
      <p:bldP spid="6" grpId="0"/>
      <p:bldP spid="6" grpId="1"/>
      <p:bldP spid="11" grpId="0"/>
      <p:bldP spid="11" grpId="1"/>
      <p:bldP spid="12" grpId="0"/>
      <p:bldP spid="12" grpId="1"/>
      <p:bldP spid="16" grpId="0"/>
      <p:bldP spid="16" grpId="1"/>
      <p:bldP spid="17" grpId="0"/>
      <p:bldP spid="17" grpId="1"/>
      <p:bldP spid="19" grpId="0"/>
      <p:bldP spid="19" grpId="1"/>
      <p:bldP spid="20" grpId="0"/>
      <p:bldP spid="20" grpId="1"/>
      <p:bldP spid="21" grpId="0"/>
      <p:bldP spid="21" grpId="1"/>
      <p:bldP spid="22" grpId="0"/>
      <p:bldP spid="22" grpId="1"/>
      <p:bldP spid="14" grpId="0"/>
      <p:bldP spid="14" grpId="1"/>
      <p:bldP spid="30" grpId="0" animBg="1"/>
      <p:bldP spid="30" grpId="1" animBg="1"/>
      <p:bldP spid="35" grpId="1" animBg="1"/>
      <p:bldP spid="35" grpId="2" animBg="1"/>
      <p:bldP spid="36" grpId="0" animBg="1"/>
      <p:bldP spid="50" grpId="1" animBg="1"/>
      <p:bldP spid="50" grpId="2" animBg="1"/>
      <p:bldP spid="40" grpId="0" animBg="1"/>
      <p:bldP spid="41" grpId="0" animBg="1"/>
      <p:bldP spid="52" grpId="0" animBg="1"/>
      <p:bldP spid="52" grpId="1" animBg="1"/>
      <p:bldP spid="53" grpId="0" animBg="1"/>
      <p:bldP spid="53" grpId="1" animBg="1"/>
      <p:bldP spid="55" grpId="0" animBg="1"/>
      <p:bldP spid="55" grpId="1" animBg="1"/>
      <p:bldP spid="57" grpId="0"/>
      <p:bldP spid="57" grpId="1"/>
      <p:bldP spid="60" grpId="0" animBg="1"/>
      <p:bldP spid="60"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graphicFrame>
        <p:nvGraphicFramePr>
          <p:cNvPr id="35" name="Chart 34"/>
          <p:cNvGraphicFramePr/>
          <p:nvPr>
            <p:extLst>
              <p:ext uri="{D42A27DB-BD31-4B8C-83A1-F6EECF244321}">
                <p14:modId xmlns:p14="http://schemas.microsoft.com/office/powerpoint/2010/main" xmlns="" val="59654717"/>
              </p:ext>
            </p:extLst>
          </p:nvPr>
        </p:nvGraphicFramePr>
        <p:xfrm>
          <a:off x="733167" y="117015"/>
          <a:ext cx="7274257" cy="4914132"/>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871685" y="528725"/>
            <a:ext cx="6980963" cy="4491999"/>
          </a:xfrm>
          <a:prstGeom prst="rect">
            <a:avLst/>
          </a:prstGeom>
        </p:spPr>
      </p:pic>
    </p:spTree>
    <p:extLst>
      <p:ext uri="{BB962C8B-B14F-4D97-AF65-F5344CB8AC3E}">
        <p14:creationId xmlns:p14="http://schemas.microsoft.com/office/powerpoint/2010/main" xmlns="" val="36619133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100" fill="hold"/>
                                        <p:tgtEl>
                                          <p:spTgt spid="6"/>
                                        </p:tgtEl>
                                        <p:attrNameLst>
                                          <p:attrName>ppt_w</p:attrName>
                                        </p:attrNameLst>
                                      </p:cBhvr>
                                      <p:tavLst>
                                        <p:tav tm="0">
                                          <p:val>
                                            <p:fltVal val="0"/>
                                          </p:val>
                                        </p:tav>
                                        <p:tav tm="100000">
                                          <p:val>
                                            <p:strVal val="#ppt_w"/>
                                          </p:val>
                                        </p:tav>
                                      </p:tavLst>
                                    </p:anim>
                                    <p:anim calcmode="lin" valueType="num">
                                      <p:cBhvr>
                                        <p:cTn id="13" dur="2100" fill="hold"/>
                                        <p:tgtEl>
                                          <p:spTgt spid="6"/>
                                        </p:tgtEl>
                                        <p:attrNameLst>
                                          <p:attrName>ppt_h</p:attrName>
                                        </p:attrNameLst>
                                      </p:cBhvr>
                                      <p:tavLst>
                                        <p:tav tm="0">
                                          <p:val>
                                            <p:fltVal val="0"/>
                                          </p:val>
                                        </p:tav>
                                        <p:tav tm="100000">
                                          <p:val>
                                            <p:strVal val="#ppt_h"/>
                                          </p:val>
                                        </p:tav>
                                      </p:tavLst>
                                    </p:anim>
                                    <p:anim calcmode="lin" valueType="num">
                                      <p:cBhvr>
                                        <p:cTn id="14" dur="2100" fill="hold"/>
                                        <p:tgtEl>
                                          <p:spTgt spid="6"/>
                                        </p:tgtEl>
                                        <p:attrNameLst>
                                          <p:attrName>style.rotation</p:attrName>
                                        </p:attrNameLst>
                                      </p:cBhvr>
                                      <p:tavLst>
                                        <p:tav tm="0">
                                          <p:val>
                                            <p:fltVal val="90"/>
                                          </p:val>
                                        </p:tav>
                                        <p:tav tm="100000">
                                          <p:val>
                                            <p:fltVal val="0"/>
                                          </p:val>
                                        </p:tav>
                                      </p:tavLst>
                                    </p:anim>
                                    <p:animEffect transition="in" filter="fade">
                                      <p:cBhvr>
                                        <p:cTn id="15" dur="2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7" name="TextBox 6"/>
          <p:cNvSpPr txBox="1"/>
          <p:nvPr/>
        </p:nvSpPr>
        <p:spPr>
          <a:xfrm>
            <a:off x="2984715" y="1643"/>
            <a:ext cx="336983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Instrument Properties</a:t>
            </a:r>
            <a:endParaRPr lang="en-US" sz="2800" dirty="0" smtClean="0">
              <a:solidFill>
                <a:schemeClr val="tx1">
                  <a:lumMod val="50000"/>
                </a:schemeClr>
              </a:solidFill>
              <a:latin typeface="Oswald Regular" panose="020B0604020202020204" charset="0"/>
            </a:endParaRPr>
          </a:p>
        </p:txBody>
      </p:sp>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123565" y="1751162"/>
            <a:ext cx="2022471" cy="1544128"/>
          </a:xfrm>
          <a:prstGeom prst="rect">
            <a:avLst/>
          </a:prstGeom>
        </p:spPr>
      </p:pic>
      <p:sp>
        <p:nvSpPr>
          <p:cNvPr id="5" name="Right Arrow 4"/>
          <p:cNvSpPr/>
          <p:nvPr/>
        </p:nvSpPr>
        <p:spPr>
          <a:xfrm>
            <a:off x="1406106" y="2176004"/>
            <a:ext cx="1056768" cy="6995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473269" y="607541"/>
            <a:ext cx="2599964" cy="4535959"/>
            <a:chOff x="2473269" y="607541"/>
            <a:chExt cx="2599964" cy="4535959"/>
          </a:xfrm>
        </p:grpSpPr>
        <p:pic>
          <p:nvPicPr>
            <p:cNvPr id="6" name="Picture 5"/>
            <p:cNvPicPr>
              <a:picLocks noChangeAspect="1"/>
            </p:cNvPicPr>
            <p:nvPr/>
          </p:nvPicPr>
          <p:blipFill>
            <a:blip r:embed="rId6"/>
            <a:stretch>
              <a:fillRect/>
            </a:stretch>
          </p:blipFill>
          <p:spPr>
            <a:xfrm>
              <a:off x="2473269" y="607541"/>
              <a:ext cx="2599964" cy="4535959"/>
            </a:xfrm>
            <a:prstGeom prst="rect">
              <a:avLst/>
            </a:prstGeom>
          </p:spPr>
        </p:pic>
        <p:sp>
          <p:nvSpPr>
            <p:cNvPr id="8" name="Flowchart: Process 7"/>
            <p:cNvSpPr/>
            <p:nvPr/>
          </p:nvSpPr>
          <p:spPr>
            <a:xfrm>
              <a:off x="3736762" y="2354234"/>
              <a:ext cx="1199072" cy="207034"/>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ight Arrow 11"/>
          <p:cNvSpPr/>
          <p:nvPr/>
        </p:nvSpPr>
        <p:spPr>
          <a:xfrm>
            <a:off x="5083628" y="2232255"/>
            <a:ext cx="853877" cy="5819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stretch>
            <a:fillRect/>
          </a:stretch>
        </p:blipFill>
        <p:spPr>
          <a:xfrm>
            <a:off x="5947901" y="1047090"/>
            <a:ext cx="3196100" cy="3028356"/>
          </a:xfrm>
          <a:prstGeom prst="rect">
            <a:avLst/>
          </a:prstGeom>
        </p:spPr>
      </p:pic>
      <p:sp>
        <p:nvSpPr>
          <p:cNvPr id="11" name="Oval 10"/>
          <p:cNvSpPr/>
          <p:nvPr/>
        </p:nvSpPr>
        <p:spPr>
          <a:xfrm>
            <a:off x="5947901" y="1268083"/>
            <a:ext cx="251426" cy="25016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stretch>
            <a:fillRect/>
          </a:stretch>
        </p:blipFill>
        <p:spPr>
          <a:xfrm>
            <a:off x="6199327" y="1751162"/>
            <a:ext cx="1937163" cy="3417198"/>
          </a:xfrm>
          <a:prstGeom prst="rect">
            <a:avLst/>
          </a:prstGeom>
        </p:spPr>
      </p:pic>
      <p:pic>
        <p:nvPicPr>
          <p:cNvPr id="21" name="Picture 20"/>
          <p:cNvPicPr>
            <a:picLocks noChangeAspect="1"/>
          </p:cNvPicPr>
          <p:nvPr/>
        </p:nvPicPr>
        <p:blipFill>
          <a:blip r:embed="rId9"/>
          <a:stretch>
            <a:fillRect/>
          </a:stretch>
        </p:blipFill>
        <p:spPr>
          <a:xfrm>
            <a:off x="5937505" y="1031173"/>
            <a:ext cx="3206495" cy="3044274"/>
          </a:xfrm>
          <a:prstGeom prst="rect">
            <a:avLst/>
          </a:prstGeom>
        </p:spPr>
      </p:pic>
      <p:sp>
        <p:nvSpPr>
          <p:cNvPr id="23" name="Flowchart: Process 22"/>
          <p:cNvSpPr/>
          <p:nvPr/>
        </p:nvSpPr>
        <p:spPr>
          <a:xfrm>
            <a:off x="6199328" y="2112884"/>
            <a:ext cx="1639656" cy="192671"/>
          </a:xfrm>
          <a:prstGeom prst="flowChartProcess">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144933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6"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par>
                          <p:cTn id="46" fill="hold">
                            <p:stCondLst>
                              <p:cond delay="500"/>
                            </p:stCondLst>
                            <p:childTnLst>
                              <p:par>
                                <p:cTn id="47" presetID="32" presetClass="emph" presetSubtype="0" fill="hold" grpId="1" nodeType="afterEffect">
                                  <p:stCondLst>
                                    <p:cond delay="0"/>
                                  </p:stCondLst>
                                  <p:childTnLst>
                                    <p:animRot by="120000">
                                      <p:cBhvr>
                                        <p:cTn id="48" dur="100" fill="hold">
                                          <p:stCondLst>
                                            <p:cond delay="0"/>
                                          </p:stCondLst>
                                        </p:cTn>
                                        <p:tgtEl>
                                          <p:spTgt spid="23"/>
                                        </p:tgtEl>
                                        <p:attrNameLst>
                                          <p:attrName>r</p:attrName>
                                        </p:attrNameLst>
                                      </p:cBhvr>
                                    </p:animRot>
                                    <p:animRot by="-240000">
                                      <p:cBhvr>
                                        <p:cTn id="49" dur="200" fill="hold">
                                          <p:stCondLst>
                                            <p:cond delay="200"/>
                                          </p:stCondLst>
                                        </p:cTn>
                                        <p:tgtEl>
                                          <p:spTgt spid="23"/>
                                        </p:tgtEl>
                                        <p:attrNameLst>
                                          <p:attrName>r</p:attrName>
                                        </p:attrNameLst>
                                      </p:cBhvr>
                                    </p:animRot>
                                    <p:animRot by="240000">
                                      <p:cBhvr>
                                        <p:cTn id="50" dur="200" fill="hold">
                                          <p:stCondLst>
                                            <p:cond delay="400"/>
                                          </p:stCondLst>
                                        </p:cTn>
                                        <p:tgtEl>
                                          <p:spTgt spid="23"/>
                                        </p:tgtEl>
                                        <p:attrNameLst>
                                          <p:attrName>r</p:attrName>
                                        </p:attrNameLst>
                                      </p:cBhvr>
                                    </p:animRot>
                                    <p:animRot by="-240000">
                                      <p:cBhvr>
                                        <p:cTn id="51" dur="200" fill="hold">
                                          <p:stCondLst>
                                            <p:cond delay="600"/>
                                          </p:stCondLst>
                                        </p:cTn>
                                        <p:tgtEl>
                                          <p:spTgt spid="23"/>
                                        </p:tgtEl>
                                        <p:attrNameLst>
                                          <p:attrName>r</p:attrName>
                                        </p:attrNameLst>
                                      </p:cBhvr>
                                    </p:animRot>
                                    <p:animRot by="120000">
                                      <p:cBhvr>
                                        <p:cTn id="5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1" grpId="0" animBg="1"/>
      <p:bldP spid="23" grpId="0" animBg="1"/>
      <p:bldP spid="23"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6" name="TextBox 5"/>
          <p:cNvSpPr txBox="1"/>
          <p:nvPr/>
        </p:nvSpPr>
        <p:spPr>
          <a:xfrm>
            <a:off x="2472685" y="78979"/>
            <a:ext cx="425629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Monitoring Part Temperature</a:t>
            </a:r>
            <a:endParaRPr lang="en-US" sz="2800" dirty="0" smtClean="0">
              <a:solidFill>
                <a:schemeClr val="tx1">
                  <a:lumMod val="50000"/>
                </a:schemeClr>
              </a:solidFill>
              <a:latin typeface="Oswald Regular" panose="020B0604020202020204" charset="0"/>
            </a:endParaRPr>
          </a:p>
        </p:txBody>
      </p:sp>
      <p:pic>
        <p:nvPicPr>
          <p:cNvPr id="2" name="Picture 1"/>
          <p:cNvPicPr>
            <a:picLocks noChangeAspect="1"/>
          </p:cNvPicPr>
          <p:nvPr/>
        </p:nvPicPr>
        <p:blipFill>
          <a:blip r:embed="rId5"/>
          <a:stretch>
            <a:fillRect/>
          </a:stretch>
        </p:blipFill>
        <p:spPr>
          <a:xfrm>
            <a:off x="909847" y="1076896"/>
            <a:ext cx="7186283" cy="3406435"/>
          </a:xfrm>
          <a:prstGeom prst="rect">
            <a:avLst/>
          </a:prstGeom>
        </p:spPr>
      </p:pic>
      <p:sp>
        <p:nvSpPr>
          <p:cNvPr id="3" name="Explosion 1 2"/>
          <p:cNvSpPr/>
          <p:nvPr/>
        </p:nvSpPr>
        <p:spPr>
          <a:xfrm>
            <a:off x="5167223" y="1544129"/>
            <a:ext cx="1802920" cy="1526875"/>
          </a:xfrm>
          <a:prstGeom prst="irregularSeal1">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682308" y="799281"/>
            <a:ext cx="954024" cy="905256"/>
          </a:xfrm>
          <a:prstGeom prst="rect">
            <a:avLst/>
          </a:prstGeom>
        </p:spPr>
      </p:pic>
    </p:spTree>
    <p:extLst>
      <p:ext uri="{BB962C8B-B14F-4D97-AF65-F5344CB8AC3E}">
        <p14:creationId xmlns:p14="http://schemas.microsoft.com/office/powerpoint/2010/main" xmlns="" val="33030848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6" name="TextBox 5"/>
          <p:cNvSpPr txBox="1"/>
          <p:nvPr/>
        </p:nvSpPr>
        <p:spPr>
          <a:xfrm>
            <a:off x="2472685" y="78979"/>
            <a:ext cx="425629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Monitoring Part Temperature</a:t>
            </a:r>
            <a:endParaRPr lang="en-US" sz="2800" dirty="0" smtClean="0">
              <a:solidFill>
                <a:schemeClr val="tx1">
                  <a:lumMod val="50000"/>
                </a:schemeClr>
              </a:solidFill>
              <a:latin typeface="Oswald Regular" panose="020B0604020202020204" charset="0"/>
            </a:endParaRPr>
          </a:p>
        </p:txBody>
      </p:sp>
      <p:pic>
        <p:nvPicPr>
          <p:cNvPr id="4" name="Picture 3"/>
          <p:cNvPicPr>
            <a:picLocks noChangeAspect="1"/>
          </p:cNvPicPr>
          <p:nvPr/>
        </p:nvPicPr>
        <p:blipFill>
          <a:blip r:embed="rId5"/>
          <a:stretch>
            <a:fillRect/>
          </a:stretch>
        </p:blipFill>
        <p:spPr>
          <a:xfrm>
            <a:off x="468274" y="860504"/>
            <a:ext cx="8207451" cy="830652"/>
          </a:xfrm>
          <a:prstGeom prst="rect">
            <a:avLst/>
          </a:prstGeom>
          <a:ln>
            <a:solidFill>
              <a:srgbClr val="003876"/>
            </a:solidFill>
          </a:ln>
        </p:spPr>
      </p:pic>
      <p:grpSp>
        <p:nvGrpSpPr>
          <p:cNvPr id="8" name="Group 7"/>
          <p:cNvGrpSpPr/>
          <p:nvPr/>
        </p:nvGrpSpPr>
        <p:grpSpPr>
          <a:xfrm>
            <a:off x="6908283" y="332483"/>
            <a:ext cx="1802920" cy="1526875"/>
            <a:chOff x="6908283" y="332483"/>
            <a:chExt cx="1802920" cy="1526875"/>
          </a:xfrm>
        </p:grpSpPr>
        <p:pic>
          <p:nvPicPr>
            <p:cNvPr id="5" name="Picture 4"/>
            <p:cNvPicPr>
              <a:picLocks noChangeAspect="1"/>
            </p:cNvPicPr>
            <p:nvPr/>
          </p:nvPicPr>
          <p:blipFill>
            <a:blip r:embed="rId6">
              <a:clrChange>
                <a:clrFrom>
                  <a:srgbClr val="F0F0F0"/>
                </a:clrFrom>
                <a:clrTo>
                  <a:srgbClr val="F0F0F0">
                    <a:alpha val="0"/>
                  </a:srgbClr>
                </a:clrTo>
              </a:clrChange>
            </a:blip>
            <a:stretch>
              <a:fillRect/>
            </a:stretch>
          </p:blipFill>
          <p:spPr>
            <a:xfrm>
              <a:off x="7358023" y="644201"/>
              <a:ext cx="903440" cy="903440"/>
            </a:xfrm>
            <a:prstGeom prst="rect">
              <a:avLst/>
            </a:prstGeom>
          </p:spPr>
        </p:pic>
        <p:sp>
          <p:nvSpPr>
            <p:cNvPr id="3" name="Explosion 1 2"/>
            <p:cNvSpPr/>
            <p:nvPr/>
          </p:nvSpPr>
          <p:spPr>
            <a:xfrm>
              <a:off x="6908283" y="332483"/>
              <a:ext cx="1802920" cy="1526875"/>
            </a:xfrm>
            <a:prstGeom prst="irregularSeal1">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2430317" y="1705455"/>
            <a:ext cx="5379426" cy="3338992"/>
            <a:chOff x="2430317" y="1705455"/>
            <a:chExt cx="5379426" cy="3338992"/>
          </a:xfrm>
        </p:grpSpPr>
        <p:pic>
          <p:nvPicPr>
            <p:cNvPr id="10" name="Picture 9"/>
            <p:cNvPicPr>
              <a:picLocks noChangeAspect="1"/>
            </p:cNvPicPr>
            <p:nvPr/>
          </p:nvPicPr>
          <p:blipFill>
            <a:blip r:embed="rId7"/>
            <a:stretch>
              <a:fillRect/>
            </a:stretch>
          </p:blipFill>
          <p:spPr>
            <a:xfrm>
              <a:off x="2430317" y="1848969"/>
              <a:ext cx="4341027" cy="3195478"/>
            </a:xfrm>
            <a:prstGeom prst="rect">
              <a:avLst/>
            </a:prstGeom>
            <a:ln>
              <a:solidFill>
                <a:srgbClr val="003876"/>
              </a:solidFill>
            </a:ln>
          </p:spPr>
        </p:pic>
        <p:cxnSp>
          <p:nvCxnSpPr>
            <p:cNvPr id="12" name="Curved Connector 11"/>
            <p:cNvCxnSpPr/>
            <p:nvPr/>
          </p:nvCxnSpPr>
          <p:spPr>
            <a:xfrm rot="5400000">
              <a:off x="6412768" y="2064031"/>
              <a:ext cx="1755552" cy="1038399"/>
            </a:xfrm>
            <a:prstGeom prst="curvedConnector2">
              <a:avLst/>
            </a:prstGeom>
            <a:ln w="57150">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38915708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32" presetClass="emph" presetSubtype="0" fill="hold" nodeType="afterEffect">
                                  <p:stCondLst>
                                    <p:cond delay="0"/>
                                  </p:stCondLst>
                                  <p:childTnLst>
                                    <p:animRot by="120000">
                                      <p:cBhvr>
                                        <p:cTn id="9" dur="230" fill="hold">
                                          <p:stCondLst>
                                            <p:cond delay="0"/>
                                          </p:stCondLst>
                                        </p:cTn>
                                        <p:tgtEl>
                                          <p:spTgt spid="8"/>
                                        </p:tgtEl>
                                        <p:attrNameLst>
                                          <p:attrName>r</p:attrName>
                                        </p:attrNameLst>
                                      </p:cBhvr>
                                    </p:animRot>
                                    <p:animRot by="-240000">
                                      <p:cBhvr>
                                        <p:cTn id="10" dur="460" fill="hold">
                                          <p:stCondLst>
                                            <p:cond delay="460"/>
                                          </p:stCondLst>
                                        </p:cTn>
                                        <p:tgtEl>
                                          <p:spTgt spid="8"/>
                                        </p:tgtEl>
                                        <p:attrNameLst>
                                          <p:attrName>r</p:attrName>
                                        </p:attrNameLst>
                                      </p:cBhvr>
                                    </p:animRot>
                                    <p:animRot by="240000">
                                      <p:cBhvr>
                                        <p:cTn id="11" dur="460" fill="hold">
                                          <p:stCondLst>
                                            <p:cond delay="920"/>
                                          </p:stCondLst>
                                        </p:cTn>
                                        <p:tgtEl>
                                          <p:spTgt spid="8"/>
                                        </p:tgtEl>
                                        <p:attrNameLst>
                                          <p:attrName>r</p:attrName>
                                        </p:attrNameLst>
                                      </p:cBhvr>
                                    </p:animRot>
                                    <p:animRot by="-240000">
                                      <p:cBhvr>
                                        <p:cTn id="12" dur="460" fill="hold">
                                          <p:stCondLst>
                                            <p:cond delay="1380"/>
                                          </p:stCondLst>
                                        </p:cTn>
                                        <p:tgtEl>
                                          <p:spTgt spid="8"/>
                                        </p:tgtEl>
                                        <p:attrNameLst>
                                          <p:attrName>r</p:attrName>
                                        </p:attrNameLst>
                                      </p:cBhvr>
                                    </p:animRot>
                                    <p:animRot by="120000">
                                      <p:cBhvr>
                                        <p:cTn id="13" dur="460" fill="hold">
                                          <p:stCondLst>
                                            <p:cond delay="1840"/>
                                          </p:stCondLst>
                                        </p:cTn>
                                        <p:tgtEl>
                                          <p:spTgt spid="8"/>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16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1675993" y="42242"/>
            <a:ext cx="5849678"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So the temperature changed, now what?</a:t>
            </a:r>
            <a:endParaRPr lang="en-US" sz="2800" dirty="0" smtClean="0">
              <a:solidFill>
                <a:schemeClr val="tx1">
                  <a:lumMod val="50000"/>
                </a:schemeClr>
              </a:solidFill>
              <a:latin typeface="Oswald Regular" panose="020B0604020202020204" charset="0"/>
            </a:endParaRP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1972044" y="1261128"/>
            <a:ext cx="2659610" cy="3779848"/>
          </a:xfrm>
          <a:prstGeom prst="rect">
            <a:avLst/>
          </a:prstGeom>
        </p:spPr>
      </p:pic>
      <p:pic>
        <p:nvPicPr>
          <p:cNvPr id="3" name="Picture 2"/>
          <p:cNvPicPr>
            <a:picLocks noChangeAspect="1"/>
          </p:cNvPicPr>
          <p:nvPr/>
        </p:nvPicPr>
        <p:blipFill>
          <a:blip r:embed="rId6"/>
          <a:stretch>
            <a:fillRect/>
          </a:stretch>
        </p:blipFill>
        <p:spPr>
          <a:xfrm>
            <a:off x="3393790" y="2255995"/>
            <a:ext cx="2104662" cy="2750210"/>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6195866" y="1261128"/>
            <a:ext cx="2659610" cy="3779848"/>
          </a:xfrm>
          <a:prstGeom prst="rect">
            <a:avLst/>
          </a:prstGeom>
        </p:spPr>
      </p:pic>
      <p:sp>
        <p:nvSpPr>
          <p:cNvPr id="11" name="Right Arrow 10"/>
          <p:cNvSpPr/>
          <p:nvPr/>
        </p:nvSpPr>
        <p:spPr>
          <a:xfrm>
            <a:off x="5730923" y="2780114"/>
            <a:ext cx="1056768" cy="6995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4" descr="https://s-media-cache-ak0.pinimg.com/236x/09/98/9e/09989e240d00723eb328d3022175cf21.jpg"/>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xmlns="" val="0"/>
              </a:ext>
            </a:extLst>
          </a:blip>
          <a:srcRect l="9642" t="14963" r="8264" b="5555"/>
          <a:stretch/>
        </p:blipFill>
        <p:spPr bwMode="auto">
          <a:xfrm>
            <a:off x="-263607" y="1241013"/>
            <a:ext cx="2907090" cy="358298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val 5"/>
          <p:cNvSpPr/>
          <p:nvPr/>
        </p:nvSpPr>
        <p:spPr>
          <a:xfrm>
            <a:off x="929332" y="4254910"/>
            <a:ext cx="507102" cy="442451"/>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047392" y="3114568"/>
            <a:ext cx="286244" cy="154326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53187" y="3078221"/>
            <a:ext cx="1629509" cy="1629509"/>
          </a:xfrm>
          <a:prstGeom prst="rect">
            <a:avLst/>
          </a:prstGeom>
        </p:spPr>
      </p:pic>
    </p:spTree>
    <p:extLst>
      <p:ext uri="{BB962C8B-B14F-4D97-AF65-F5344CB8AC3E}">
        <p14:creationId xmlns:p14="http://schemas.microsoft.com/office/powerpoint/2010/main" xmlns="" val="55784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64" presetClass="path" presetSubtype="0" accel="50000" decel="50000" fill="hold" grpId="1" nodeType="afterEffect">
                                  <p:stCondLst>
                                    <p:cond delay="1000"/>
                                  </p:stCondLst>
                                  <p:childTnLst>
                                    <p:animMotion origin="layout" path="M 1.66667E-6 4.44444E-6 L 0.00104 -0.18241 " pathEditMode="relative" rAng="0" ptsTypes="AA">
                                      <p:cBhvr>
                                        <p:cTn id="11" dur="6300" fill="hold"/>
                                        <p:tgtEl>
                                          <p:spTgt spid="4"/>
                                        </p:tgtEl>
                                        <p:attrNameLst>
                                          <p:attrName>ppt_x</p:attrName>
                                          <p:attrName>ppt_y</p:attrName>
                                        </p:attrNameLst>
                                      </p:cBhvr>
                                      <p:rCtr x="52" y="-9136"/>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4"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Magnetic Disk 10"/>
          <p:cNvSpPr/>
          <p:nvPr/>
        </p:nvSpPr>
        <p:spPr>
          <a:xfrm>
            <a:off x="819879" y="205927"/>
            <a:ext cx="1920240" cy="1725384"/>
          </a:xfrm>
          <a:prstGeom prst="flowChartMagneticDisk">
            <a:avLst/>
          </a:prstGeom>
          <a:blipFill dpi="0" rotWithShape="1">
            <a:blip r:embed="rId3">
              <a:alphaModFix amt="74000"/>
            </a:blip>
            <a:srcRect/>
            <a:tile tx="0" ty="0" sx="100000" sy="100000" flip="none" algn="tl"/>
          </a:blipFill>
          <a:ln>
            <a:solidFill>
              <a:srgbClr val="000000"/>
            </a:solidFill>
          </a:ln>
          <a:effectLst>
            <a:outerShdw blurRad="40000" dist="20000" dir="5400000" rotWithShape="0">
              <a:srgbClr val="000000"/>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459333" y="137168"/>
            <a:ext cx="2282997"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CTE Challenges</a:t>
            </a:r>
            <a:endParaRPr lang="en-US" sz="2800" dirty="0" smtClean="0">
              <a:solidFill>
                <a:schemeClr val="tx1">
                  <a:lumMod val="50000"/>
                </a:schemeClr>
              </a:solidFill>
              <a:latin typeface="Oswald Regular" panose="020B0604020202020204" charset="0"/>
            </a:endParaRPr>
          </a:p>
        </p:txBody>
      </p:sp>
      <p:grpSp>
        <p:nvGrpSpPr>
          <p:cNvPr id="12" name="Group 11"/>
          <p:cNvGrpSpPr/>
          <p:nvPr/>
        </p:nvGrpSpPr>
        <p:grpSpPr>
          <a:xfrm>
            <a:off x="882462" y="357487"/>
            <a:ext cx="1910180" cy="1404833"/>
            <a:chOff x="2710249" y="2099538"/>
            <a:chExt cx="1541884" cy="1127039"/>
          </a:xfrm>
        </p:grpSpPr>
        <p:pic>
          <p:nvPicPr>
            <p:cNvPr id="2" name="Picture 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672667" y="2647111"/>
              <a:ext cx="579466" cy="579466"/>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xmlns="" val="0"/>
                </a:ext>
              </a:extLst>
            </a:blip>
            <a:srcRect r="7573" b="17728"/>
            <a:stretch/>
          </p:blipFill>
          <p:spPr>
            <a:xfrm>
              <a:off x="2710249" y="2099538"/>
              <a:ext cx="1313112" cy="1127039"/>
            </a:xfrm>
            <a:prstGeom prst="rect">
              <a:avLst/>
            </a:prstGeom>
          </p:spPr>
        </p:pic>
      </p:grpSp>
      <p:sp>
        <p:nvSpPr>
          <p:cNvPr id="18" name="TextBox 17"/>
          <p:cNvSpPr txBox="1"/>
          <p:nvPr/>
        </p:nvSpPr>
        <p:spPr>
          <a:xfrm>
            <a:off x="4299601" y="941850"/>
            <a:ext cx="4454128"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r"/>
            <a:endParaRPr lang="en-US" sz="2000" dirty="0">
              <a:latin typeface="Oswald Regular" panose="020B0604020202020204" charset="0"/>
            </a:endParaRPr>
          </a:p>
        </p:txBody>
      </p:sp>
      <p:sp>
        <p:nvSpPr>
          <p:cNvPr id="20" name="Striped Right Arrow 19"/>
          <p:cNvSpPr/>
          <p:nvPr/>
        </p:nvSpPr>
        <p:spPr>
          <a:xfrm>
            <a:off x="2971220" y="817373"/>
            <a:ext cx="1097280" cy="83958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p:cNvGrpSpPr/>
          <p:nvPr/>
        </p:nvGrpSpPr>
        <p:grpSpPr>
          <a:xfrm>
            <a:off x="6245431" y="2242909"/>
            <a:ext cx="2764642" cy="931026"/>
            <a:chOff x="6101542" y="3312554"/>
            <a:chExt cx="2764642" cy="931026"/>
          </a:xfrm>
        </p:grpSpPr>
        <p:sp>
          <p:nvSpPr>
            <p:cNvPr id="21" name="Cube 20"/>
            <p:cNvSpPr/>
            <p:nvPr/>
          </p:nvSpPr>
          <p:spPr>
            <a:xfrm>
              <a:off x="6101542" y="3312555"/>
              <a:ext cx="850246" cy="931025"/>
            </a:xfrm>
            <a:prstGeom prst="cube">
              <a:avLst/>
            </a:prstGeom>
            <a:blipFill>
              <a:blip r:embed="rId8"/>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ube 21"/>
            <p:cNvSpPr/>
            <p:nvPr/>
          </p:nvSpPr>
          <p:spPr>
            <a:xfrm>
              <a:off x="6739674" y="3312555"/>
              <a:ext cx="850246" cy="931025"/>
            </a:xfrm>
            <a:prstGeom prst="cube">
              <a:avLst/>
            </a:prstGeom>
            <a:blipFill>
              <a:blip r:embed="rId9"/>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ube 22"/>
            <p:cNvSpPr/>
            <p:nvPr/>
          </p:nvSpPr>
          <p:spPr>
            <a:xfrm>
              <a:off x="7377806" y="3312554"/>
              <a:ext cx="850246" cy="931025"/>
            </a:xfrm>
            <a:prstGeom prst="cube">
              <a:avLst/>
            </a:prstGeom>
            <a:blipFill>
              <a:blip r:embed="rId10"/>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4" name="Cube 23"/>
            <p:cNvSpPr/>
            <p:nvPr/>
          </p:nvSpPr>
          <p:spPr>
            <a:xfrm>
              <a:off x="8015938" y="3312555"/>
              <a:ext cx="850246" cy="931025"/>
            </a:xfrm>
            <a:prstGeom prst="cube">
              <a:avLst/>
            </a:prstGeom>
            <a:blipFill>
              <a:blip r:embed="rId11"/>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Striped Right Arrow 25"/>
          <p:cNvSpPr/>
          <p:nvPr/>
        </p:nvSpPr>
        <p:spPr>
          <a:xfrm rot="5400000">
            <a:off x="7030045" y="3455712"/>
            <a:ext cx="1097280" cy="83958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6109850" y="4579289"/>
            <a:ext cx="2899823"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000" dirty="0" smtClean="0">
                <a:latin typeface="Oswald Regular" panose="020B0604020202020204" charset="0"/>
              </a:rPr>
              <a:t>One part, </a:t>
            </a:r>
            <a:endParaRPr lang="en-US" sz="2000" dirty="0">
              <a:latin typeface="Oswald Regular" panose="020B0604020202020204" charset="0"/>
            </a:endParaRPr>
          </a:p>
        </p:txBody>
      </p:sp>
      <p:sp>
        <p:nvSpPr>
          <p:cNvPr id="29" name="TextBox 28"/>
          <p:cNvSpPr txBox="1"/>
          <p:nvPr/>
        </p:nvSpPr>
        <p:spPr>
          <a:xfrm>
            <a:off x="7056183" y="4566061"/>
            <a:ext cx="1953490" cy="400110"/>
          </a:xfrm>
          <a:prstGeom prst="rect">
            <a:avLst/>
          </a:prstGeom>
          <a:noFill/>
        </p:spPr>
        <p:txBody>
          <a:bodyPr wrap="square" rtlCol="0">
            <a:spAutoFit/>
          </a:bodyPr>
          <a:lstStyle/>
          <a:p>
            <a:r>
              <a:rPr lang="en-US" sz="2000" dirty="0" smtClean="0">
                <a:solidFill>
                  <a:schemeClr val="bg1"/>
                </a:solidFill>
                <a:latin typeface="Oswald Regular" panose="020B0604020202020204" charset="0"/>
              </a:rPr>
              <a:t>several materials.</a:t>
            </a:r>
            <a:endParaRPr lang="en-US" sz="2000" dirty="0">
              <a:solidFill>
                <a:schemeClr val="bg1"/>
              </a:solidFill>
              <a:latin typeface="Oswald Regular" panose="020B0604020202020204" charset="0"/>
            </a:endParaRPr>
          </a:p>
        </p:txBody>
      </p:sp>
      <p:sp>
        <p:nvSpPr>
          <p:cNvPr id="30" name="Cube 29"/>
          <p:cNvSpPr/>
          <p:nvPr/>
        </p:nvSpPr>
        <p:spPr>
          <a:xfrm>
            <a:off x="6223680" y="2242909"/>
            <a:ext cx="2764642" cy="942040"/>
          </a:xfrm>
          <a:prstGeom prst="cub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4359925" y="932152"/>
            <a:ext cx="2689567" cy="400110"/>
          </a:xfrm>
          <a:prstGeom prst="rect">
            <a:avLst/>
          </a:prstGeom>
          <a:noFill/>
        </p:spPr>
        <p:txBody>
          <a:bodyPr wrap="square" rtlCol="0">
            <a:spAutoFit/>
          </a:bodyPr>
          <a:lstStyle/>
          <a:p>
            <a:r>
              <a:rPr lang="en-US" sz="2000" dirty="0" smtClean="0">
                <a:solidFill>
                  <a:schemeClr val="bg1"/>
                </a:solidFill>
                <a:latin typeface="Oswald Regular" panose="020B0604020202020204" charset="0"/>
              </a:rPr>
              <a:t>Surface </a:t>
            </a:r>
            <a:r>
              <a:rPr lang="en-US" sz="2000" dirty="0" smtClean="0">
                <a:solidFill>
                  <a:schemeClr val="bg1"/>
                </a:solidFill>
                <a:latin typeface="Oswald Regular" panose="020B0604020202020204" charset="0"/>
                <a:cs typeface="Gisha" panose="020B0502040204020203" pitchFamily="34" charset="-79"/>
              </a:rPr>
              <a:t>Temperature  </a:t>
            </a:r>
            <a:r>
              <a:rPr lang="en-US" sz="2000" dirty="0" smtClean="0">
                <a:solidFill>
                  <a:schemeClr val="bg1"/>
                </a:solidFill>
                <a:latin typeface="Oswald Regular" panose="020B0604020202020204" charset="0"/>
              </a:rPr>
              <a:t> </a:t>
            </a:r>
            <a:endParaRPr lang="en-US" sz="2000" dirty="0">
              <a:solidFill>
                <a:schemeClr val="bg1"/>
              </a:solidFill>
              <a:latin typeface="Oswald Regular" panose="020B0604020202020204" charset="0"/>
            </a:endParaRPr>
          </a:p>
        </p:txBody>
      </p:sp>
      <p:grpSp>
        <p:nvGrpSpPr>
          <p:cNvPr id="42" name="Group 41"/>
          <p:cNvGrpSpPr/>
          <p:nvPr/>
        </p:nvGrpSpPr>
        <p:grpSpPr>
          <a:xfrm>
            <a:off x="255474" y="2812500"/>
            <a:ext cx="5542188" cy="1869872"/>
            <a:chOff x="255474" y="2812500"/>
            <a:chExt cx="5542188" cy="1869872"/>
          </a:xfrm>
        </p:grpSpPr>
        <p:pic>
          <p:nvPicPr>
            <p:cNvPr id="39" name="Picture 38"/>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804230" y="2812500"/>
              <a:ext cx="1993432" cy="1869872"/>
            </a:xfrm>
            <a:prstGeom prst="rect">
              <a:avLst/>
            </a:prstGeom>
          </p:spPr>
        </p:pic>
        <p:sp>
          <p:nvSpPr>
            <p:cNvPr id="40" name="Striped Right Arrow 39"/>
            <p:cNvSpPr/>
            <p:nvPr/>
          </p:nvSpPr>
          <p:spPr>
            <a:xfrm rot="10800000">
              <a:off x="2971220" y="3326865"/>
              <a:ext cx="1097280" cy="83958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55474" y="3546603"/>
              <a:ext cx="2403557"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000" dirty="0" smtClean="0">
                  <a:latin typeface="Oswald Regular" panose="020B0604020202020204" charset="0"/>
                </a:rPr>
                <a:t>Mounting constraints</a:t>
              </a:r>
              <a:endParaRPr lang="en-US" sz="2000" dirty="0">
                <a:latin typeface="Oswald Regular" panose="020B0604020202020204" charset="0"/>
              </a:endParaRPr>
            </a:p>
          </p:txBody>
        </p:sp>
      </p:grpSp>
      <p:sp>
        <p:nvSpPr>
          <p:cNvPr id="25" name="TextBox 24"/>
          <p:cNvSpPr txBox="1"/>
          <p:nvPr/>
        </p:nvSpPr>
        <p:spPr>
          <a:xfrm>
            <a:off x="6526665" y="951548"/>
            <a:ext cx="2689567" cy="400110"/>
          </a:xfrm>
          <a:prstGeom prst="rect">
            <a:avLst/>
          </a:prstGeom>
          <a:noFill/>
        </p:spPr>
        <p:txBody>
          <a:bodyPr wrap="square" rtlCol="0">
            <a:spAutoFit/>
          </a:bodyPr>
          <a:lstStyle/>
          <a:p>
            <a:r>
              <a:rPr lang="en-US" sz="2000" dirty="0" smtClean="0">
                <a:solidFill>
                  <a:schemeClr val="bg1"/>
                </a:solidFill>
                <a:latin typeface="Oswald Regular" panose="020B0604020202020204" charset="0"/>
              </a:rPr>
              <a:t>≠ Core Temperature</a:t>
            </a:r>
            <a:endParaRPr lang="en-US" sz="2000" dirty="0">
              <a:solidFill>
                <a:schemeClr val="bg1"/>
              </a:solidFill>
              <a:latin typeface="Oswald Regular" panose="020B0604020202020204" charset="0"/>
            </a:endParaRPr>
          </a:p>
        </p:txBody>
      </p:sp>
    </p:spTree>
    <p:extLst>
      <p:ext uri="{BB962C8B-B14F-4D97-AF65-F5344CB8AC3E}">
        <p14:creationId xmlns:p14="http://schemas.microsoft.com/office/powerpoint/2010/main" xmlns="" val="920341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30"/>
                                        </p:tgtEl>
                                      </p:cBhvr>
                                    </p:animEffect>
                                    <p:set>
                                      <p:cBhvr>
                                        <p:cTn id="25" dur="1" fill="hold">
                                          <p:stCondLst>
                                            <p:cond delay="1999"/>
                                          </p:stCondLst>
                                        </p:cTn>
                                        <p:tgtEl>
                                          <p:spTgt spid="3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p:bldP spid="30" grpId="0" animBg="1"/>
      <p:bldP spid="30" grpId="1" animBg="1"/>
      <p:bldP spid="2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638869" y="124723"/>
            <a:ext cx="192392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Auto-Scaling</a:t>
            </a: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rot="157715">
            <a:off x="1555287" y="1003357"/>
            <a:ext cx="6091084" cy="3458217"/>
          </a:xfrm>
          <a:prstGeom prst="rect">
            <a:avLst/>
          </a:prstGeom>
        </p:spPr>
      </p:pic>
      <p:sp>
        <p:nvSpPr>
          <p:cNvPr id="4" name="Rectangle 3"/>
          <p:cNvSpPr/>
          <p:nvPr/>
        </p:nvSpPr>
        <p:spPr>
          <a:xfrm>
            <a:off x="7106436" y="723293"/>
            <a:ext cx="2112558" cy="1384995"/>
          </a:xfrm>
          <a:prstGeom prst="rect">
            <a:avLst/>
          </a:prstGeom>
          <a:noFill/>
        </p:spPr>
        <p:txBody>
          <a:bodyPr wrap="square" lIns="91440" tIns="45720" rIns="91440" bIns="45720">
            <a:spAutoFit/>
          </a:bodyPr>
          <a:lstStyle/>
          <a:p>
            <a:r>
              <a:rPr lang="en-US" sz="2800" dirty="0" smtClean="0">
                <a:ln w="0"/>
                <a:solidFill>
                  <a:srgbClr val="00B0F0"/>
                </a:solidFill>
                <a:effectLst>
                  <a:outerShdw blurRad="38100" dist="19050" dir="2700000" algn="tl" rotWithShape="0">
                    <a:schemeClr val="dk1">
                      <a:alpha val="40000"/>
                    </a:schemeClr>
                  </a:outerShdw>
                </a:effectLst>
                <a:latin typeface="Oswald Regular" panose="020B0604020202020204" charset="0"/>
              </a:rPr>
              <a:t>Uses reference network</a:t>
            </a:r>
            <a:endParaRPr lang="en-US" sz="2800" dirty="0">
              <a:ln w="0"/>
              <a:solidFill>
                <a:srgbClr val="00B0F0"/>
              </a:solidFill>
              <a:effectLst>
                <a:outerShdw blurRad="38100" dist="19050" dir="2700000" algn="tl" rotWithShape="0">
                  <a:schemeClr val="dk1">
                    <a:alpha val="40000"/>
                  </a:schemeClr>
                </a:outerShdw>
              </a:effectLst>
              <a:latin typeface="Oswald Regular" panose="020B0604020202020204" charset="0"/>
            </a:endParaRPr>
          </a:p>
        </p:txBody>
      </p:sp>
      <p:grpSp>
        <p:nvGrpSpPr>
          <p:cNvPr id="10" name="Group 9"/>
          <p:cNvGrpSpPr/>
          <p:nvPr/>
        </p:nvGrpSpPr>
        <p:grpSpPr>
          <a:xfrm>
            <a:off x="288507" y="901118"/>
            <a:ext cx="7143574" cy="3840520"/>
            <a:chOff x="259005" y="916847"/>
            <a:chExt cx="7143574" cy="3840520"/>
          </a:xfrm>
        </p:grpSpPr>
        <p:pic>
          <p:nvPicPr>
            <p:cNvPr id="8" name="Picture 7"/>
            <p:cNvPicPr>
              <a:picLocks noChangeAspect="1"/>
            </p:cNvPicPr>
            <p:nvPr/>
          </p:nvPicPr>
          <p:blipFill>
            <a:blip r:embed="rId6"/>
            <a:stretch>
              <a:fillRect/>
            </a:stretch>
          </p:blipFill>
          <p:spPr>
            <a:xfrm rot="151047">
              <a:off x="1557532" y="916847"/>
              <a:ext cx="5845047" cy="3757455"/>
            </a:xfrm>
            <a:prstGeom prst="rect">
              <a:avLst/>
            </a:prstGeom>
          </p:spPr>
        </p:pic>
        <p:sp>
          <p:nvSpPr>
            <p:cNvPr id="12" name="Rectangle 11"/>
            <p:cNvSpPr/>
            <p:nvPr/>
          </p:nvSpPr>
          <p:spPr>
            <a:xfrm>
              <a:off x="259005" y="3372372"/>
              <a:ext cx="2112558" cy="1384995"/>
            </a:xfrm>
            <a:prstGeom prst="rect">
              <a:avLst/>
            </a:prstGeom>
            <a:noFill/>
          </p:spPr>
          <p:txBody>
            <a:bodyPr wrap="square" lIns="91440" tIns="45720" rIns="91440" bIns="45720">
              <a:spAutoFit/>
            </a:bodyPr>
            <a:lstStyle/>
            <a:p>
              <a:r>
                <a:rPr lang="en-US" sz="2800" dirty="0" smtClean="0">
                  <a:ln w="0"/>
                  <a:solidFill>
                    <a:srgbClr val="00B0F0"/>
                  </a:solidFill>
                  <a:effectLst>
                    <a:outerShdw blurRad="38100" dist="19050" dir="2700000" algn="tl" rotWithShape="0">
                      <a:schemeClr val="dk1">
                        <a:alpha val="40000"/>
                      </a:schemeClr>
                    </a:outerShdw>
                  </a:effectLst>
                  <a:latin typeface="Oswald Regular" panose="020B0604020202020204" charset="0"/>
                </a:rPr>
                <a:t>Scaling </a:t>
              </a:r>
            </a:p>
            <a:p>
              <a:r>
                <a:rPr lang="en-US" sz="2800" dirty="0" smtClean="0">
                  <a:ln w="0"/>
                  <a:solidFill>
                    <a:srgbClr val="00B0F0"/>
                  </a:solidFill>
                  <a:effectLst>
                    <a:outerShdw blurRad="38100" dist="19050" dir="2700000" algn="tl" rotWithShape="0">
                      <a:schemeClr val="dk1">
                        <a:alpha val="40000"/>
                      </a:schemeClr>
                    </a:outerShdw>
                  </a:effectLst>
                  <a:latin typeface="Oswald Regular" panose="020B0604020202020204" charset="0"/>
                </a:rPr>
                <a:t>automatically </a:t>
              </a:r>
            </a:p>
            <a:p>
              <a:r>
                <a:rPr lang="en-US" sz="2800" dirty="0" smtClean="0">
                  <a:ln w="0"/>
                  <a:solidFill>
                    <a:srgbClr val="00B0F0"/>
                  </a:solidFill>
                  <a:effectLst>
                    <a:outerShdw blurRad="38100" dist="19050" dir="2700000" algn="tl" rotWithShape="0">
                      <a:schemeClr val="dk1">
                        <a:alpha val="40000"/>
                      </a:schemeClr>
                    </a:outerShdw>
                  </a:effectLst>
                  <a:latin typeface="Oswald Regular" panose="020B0604020202020204" charset="0"/>
                </a:rPr>
                <a:t>changes</a:t>
              </a:r>
              <a:endParaRPr lang="en-US" sz="2800" dirty="0">
                <a:ln w="0"/>
                <a:solidFill>
                  <a:srgbClr val="00B0F0"/>
                </a:solidFill>
                <a:effectLst>
                  <a:outerShdw blurRad="38100" dist="19050" dir="2700000" algn="tl" rotWithShape="0">
                    <a:schemeClr val="dk1">
                      <a:alpha val="40000"/>
                    </a:schemeClr>
                  </a:outerShdw>
                </a:effectLst>
                <a:latin typeface="Oswald Regular" panose="020B0604020202020204" charset="0"/>
              </a:endParaRPr>
            </a:p>
          </p:txBody>
        </p:sp>
      </p:grpSp>
      <p:sp>
        <p:nvSpPr>
          <p:cNvPr id="21" name="Cloud 20"/>
          <p:cNvSpPr/>
          <p:nvPr/>
        </p:nvSpPr>
        <p:spPr>
          <a:xfrm rot="1961507">
            <a:off x="5177564" y="2916590"/>
            <a:ext cx="2097700" cy="573018"/>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loud 19"/>
          <p:cNvSpPr/>
          <p:nvPr/>
        </p:nvSpPr>
        <p:spPr>
          <a:xfrm rot="1815333">
            <a:off x="2604277" y="3577183"/>
            <a:ext cx="2452255" cy="633283"/>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305978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1" presetClass="entr" presetSubtype="1"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heel(1)">
                                      <p:cBhvr>
                                        <p:cTn id="9" dur="2000"/>
                                        <p:tgtEl>
                                          <p:spTgt spid="20"/>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2000"/>
                                        <p:tgtEl>
                                          <p:spTgt spid="21"/>
                                        </p:tgtEl>
                                      </p:cBhvr>
                                    </p:animEffect>
                                  </p:childTnLst>
                                </p:cTn>
                              </p:par>
                              <p:par>
                                <p:cTn id="13" presetID="21" presetClass="exit" presetSubtype="1" fill="hold" grpId="1" nodeType="withEffect">
                                  <p:stCondLst>
                                    <p:cond delay="2000"/>
                                  </p:stCondLst>
                                  <p:childTnLst>
                                    <p:animEffect transition="out" filter="wheel(1)">
                                      <p:cBhvr>
                                        <p:cTn id="14" dur="2000"/>
                                        <p:tgtEl>
                                          <p:spTgt spid="20"/>
                                        </p:tgtEl>
                                      </p:cBhvr>
                                    </p:animEffect>
                                    <p:set>
                                      <p:cBhvr>
                                        <p:cTn id="15" dur="1" fill="hold">
                                          <p:stCondLst>
                                            <p:cond delay="1999"/>
                                          </p:stCondLst>
                                        </p:cTn>
                                        <p:tgtEl>
                                          <p:spTgt spid="20"/>
                                        </p:tgtEl>
                                        <p:attrNameLst>
                                          <p:attrName>style.visibility</p:attrName>
                                        </p:attrNameLst>
                                      </p:cBhvr>
                                      <p:to>
                                        <p:strVal val="hidden"/>
                                      </p:to>
                                    </p:set>
                                  </p:childTnLst>
                                </p:cTn>
                              </p:par>
                              <p:par>
                                <p:cTn id="16" presetID="21" presetClass="exit" presetSubtype="1" fill="hold" grpId="1" nodeType="withEffect">
                                  <p:stCondLst>
                                    <p:cond delay="2000"/>
                                  </p:stCondLst>
                                  <p:childTnLst>
                                    <p:animEffect transition="out" filter="wheel(1)">
                                      <p:cBhvr>
                                        <p:cTn id="17" dur="2000"/>
                                        <p:tgtEl>
                                          <p:spTgt spid="21"/>
                                        </p:tgtEl>
                                      </p:cBhvr>
                                    </p:animEffect>
                                    <p:set>
                                      <p:cBhvr>
                                        <p:cTn id="18" dur="1" fill="hold">
                                          <p:stCondLst>
                                            <p:cond delay="19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0"/>
                            </p:stCondLst>
                            <p:childTnLst>
                              <p:par>
                                <p:cTn id="26" presetID="6" presetClass="emph" presetSubtype="0" autoRev="1" fill="hold" nodeType="afterEffect">
                                  <p:stCondLst>
                                    <p:cond delay="0"/>
                                  </p:stCondLst>
                                  <p:childTnLst>
                                    <p:animScale>
                                      <p:cBhvr>
                                        <p:cTn id="27" dur="2000" fill="hold"/>
                                        <p:tgtEl>
                                          <p:spTgt spid="10"/>
                                        </p:tgtEl>
                                      </p:cBhvr>
                                      <p:by x="125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P spid="21"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11" name="TextBox 10"/>
          <p:cNvSpPr txBox="1"/>
          <p:nvPr/>
        </p:nvSpPr>
        <p:spPr>
          <a:xfrm>
            <a:off x="2544820" y="87970"/>
            <a:ext cx="411202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Shift Points to Probe Center</a:t>
            </a:r>
            <a:endParaRPr lang="en-US" sz="2800" dirty="0" smtClean="0">
              <a:solidFill>
                <a:srgbClr val="4D4D4D">
                  <a:lumMod val="50000"/>
                </a:srgbClr>
              </a:solidFill>
              <a:latin typeface="Oswald Regular" panose="020B0604020202020204" charset="0"/>
            </a:endParaRPr>
          </a:p>
        </p:txBody>
      </p:sp>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4469819" y="579513"/>
            <a:ext cx="4674181" cy="2232052"/>
          </a:xfrm>
          <a:prstGeom prst="rect">
            <a:avLst/>
          </a:prstGeom>
        </p:spPr>
      </p:pic>
      <p:grpSp>
        <p:nvGrpSpPr>
          <p:cNvPr id="12" name="Group 11"/>
          <p:cNvGrpSpPr/>
          <p:nvPr/>
        </p:nvGrpSpPr>
        <p:grpSpPr>
          <a:xfrm>
            <a:off x="7952510" y="1140708"/>
            <a:ext cx="761999" cy="949404"/>
            <a:chOff x="7821828" y="3842578"/>
            <a:chExt cx="378941" cy="461693"/>
          </a:xfrm>
        </p:grpSpPr>
        <p:sp>
          <p:nvSpPr>
            <p:cNvPr id="14" name="Rectangle 13"/>
            <p:cNvSpPr/>
            <p:nvPr/>
          </p:nvSpPr>
          <p:spPr>
            <a:xfrm>
              <a:off x="7821828" y="4172465"/>
              <a:ext cx="378941" cy="13180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12923311">
              <a:off x="7844155" y="3842578"/>
              <a:ext cx="334286" cy="329887"/>
            </a:xfrm>
            <a:prstGeom prst="rect">
              <a:avLst/>
            </a:prstGeom>
          </p:spPr>
        </p:pic>
      </p:grpSp>
      <p:pic>
        <p:nvPicPr>
          <p:cNvPr id="7" name="Picture 6"/>
          <p:cNvPicPr>
            <a:picLocks noChangeAspect="1"/>
          </p:cNvPicPr>
          <p:nvPr/>
        </p:nvPicPr>
        <p:blipFill>
          <a:blip r:embed="rId7">
            <a:clrChange>
              <a:clrFrom>
                <a:srgbClr val="FFFFFF"/>
              </a:clrFrom>
              <a:clrTo>
                <a:srgbClr val="FFFFFF">
                  <a:alpha val="0"/>
                </a:srgbClr>
              </a:clrTo>
            </a:clrChange>
          </a:blip>
          <a:stretch>
            <a:fillRect/>
          </a:stretch>
        </p:blipFill>
        <p:spPr>
          <a:xfrm>
            <a:off x="51002" y="674841"/>
            <a:ext cx="4623345" cy="4210545"/>
          </a:xfrm>
          <a:prstGeom prst="rect">
            <a:avLst/>
          </a:prstGeom>
        </p:spPr>
      </p:pic>
      <p:pic>
        <p:nvPicPr>
          <p:cNvPr id="8" name="Picture 7"/>
          <p:cNvPicPr>
            <a:picLocks noChangeAspect="1"/>
          </p:cNvPicPr>
          <p:nvPr/>
        </p:nvPicPr>
        <p:blipFill>
          <a:blip r:embed="rId8"/>
          <a:stretch>
            <a:fillRect/>
          </a:stretch>
        </p:blipFill>
        <p:spPr>
          <a:xfrm>
            <a:off x="3610145" y="3250571"/>
            <a:ext cx="1981372" cy="1348857"/>
          </a:xfrm>
          <a:prstGeom prst="rect">
            <a:avLst/>
          </a:prstGeom>
        </p:spPr>
      </p:pic>
      <p:pic>
        <p:nvPicPr>
          <p:cNvPr id="10" name="Picture 9"/>
          <p:cNvPicPr>
            <a:picLocks noChangeAspect="1"/>
          </p:cNvPicPr>
          <p:nvPr/>
        </p:nvPicPr>
        <p:blipFill>
          <a:blip r:embed="rId9"/>
          <a:stretch>
            <a:fillRect/>
          </a:stretch>
        </p:blipFill>
        <p:spPr>
          <a:xfrm>
            <a:off x="6189449" y="2900989"/>
            <a:ext cx="2614492" cy="2048019"/>
          </a:xfrm>
          <a:prstGeom prst="rect">
            <a:avLst/>
          </a:prstGeom>
        </p:spPr>
      </p:pic>
      <p:pic>
        <p:nvPicPr>
          <p:cNvPr id="17" name="Picture 16"/>
          <p:cNvPicPr>
            <a:picLocks noChangeAspect="1"/>
          </p:cNvPicPr>
          <p:nvPr/>
        </p:nvPicPr>
        <p:blipFill>
          <a:blip r:embed="rId10">
            <a:clrChange>
              <a:clrFrom>
                <a:srgbClr val="FFFFFF"/>
              </a:clrFrom>
              <a:clrTo>
                <a:srgbClr val="FFFFFF">
                  <a:alpha val="0"/>
                </a:srgbClr>
              </a:clrTo>
            </a:clrChange>
          </a:blip>
          <a:stretch>
            <a:fillRect/>
          </a:stretch>
        </p:blipFill>
        <p:spPr>
          <a:xfrm>
            <a:off x="4600831" y="622910"/>
            <a:ext cx="4347557" cy="2329115"/>
          </a:xfrm>
          <a:prstGeom prst="rect">
            <a:avLst/>
          </a:prstGeom>
        </p:spPr>
      </p:pic>
    </p:spTree>
    <p:extLst>
      <p:ext uri="{BB962C8B-B14F-4D97-AF65-F5344CB8AC3E}">
        <p14:creationId xmlns:p14="http://schemas.microsoft.com/office/powerpoint/2010/main" xmlns="" val="37288833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35" presetClass="path" presetSubtype="0" accel="50000" decel="50000" autoRev="1" fill="hold" nodeType="withEffect">
                                  <p:stCondLst>
                                    <p:cond delay="0"/>
                                  </p:stCondLst>
                                  <p:childTnLst>
                                    <p:animMotion origin="layout" path="M -4.72222E-6 2.46914E-6 L -0.30416 -0.00185 " pathEditMode="relative" rAng="0" ptsTypes="AA">
                                      <p:cBhvr>
                                        <p:cTn id="8" dur="2000" fill="hold"/>
                                        <p:tgtEl>
                                          <p:spTgt spid="12"/>
                                        </p:tgtEl>
                                        <p:attrNameLst>
                                          <p:attrName>ppt_x</p:attrName>
                                          <p:attrName>ppt_y</p:attrName>
                                        </p:attrNameLst>
                                      </p:cBhvr>
                                      <p:rCtr x="-15208" y="-93"/>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500"/>
                            </p:stCondLst>
                            <p:childTnLst>
                              <p:par>
                                <p:cTn id="27" presetID="35" presetClass="path" presetSubtype="0" accel="50000" decel="50000" autoRev="1" fill="hold" nodeType="afterEffect">
                                  <p:stCondLst>
                                    <p:cond delay="0"/>
                                  </p:stCondLst>
                                  <p:childTnLst>
                                    <p:animMotion origin="layout" path="M -4.72222E-6 2.46914E-6 L -0.25 2.46914E-6 " pathEditMode="relative" rAng="0" ptsTypes="AA">
                                      <p:cBhvr>
                                        <p:cTn id="28" dur="2000" fill="hold"/>
                                        <p:tgtEl>
                                          <p:spTgt spid="1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638869" y="124723"/>
            <a:ext cx="1923925"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Auto-Scaling</a:t>
            </a:r>
          </a:p>
        </p:txBody>
      </p:sp>
      <p:grpSp>
        <p:nvGrpSpPr>
          <p:cNvPr id="6" name="Group 5"/>
          <p:cNvGrpSpPr/>
          <p:nvPr/>
        </p:nvGrpSpPr>
        <p:grpSpPr>
          <a:xfrm>
            <a:off x="428366" y="1210258"/>
            <a:ext cx="3674225" cy="3650780"/>
            <a:chOff x="428366" y="1210258"/>
            <a:chExt cx="3674225" cy="3650780"/>
          </a:xfrm>
        </p:grpSpPr>
        <p:pic>
          <p:nvPicPr>
            <p:cNvPr id="4" name="Picture 3"/>
            <p:cNvPicPr>
              <a:picLocks noChangeAspect="1"/>
            </p:cNvPicPr>
            <p:nvPr/>
          </p:nvPicPr>
          <p:blipFill>
            <a:blip r:embed="rId5"/>
            <a:stretch>
              <a:fillRect/>
            </a:stretch>
          </p:blipFill>
          <p:spPr>
            <a:xfrm>
              <a:off x="428366" y="1210258"/>
              <a:ext cx="3674225" cy="2901342"/>
            </a:xfrm>
            <a:prstGeom prst="rect">
              <a:avLst/>
            </a:prstGeom>
          </p:spPr>
        </p:pic>
        <p:sp>
          <p:nvSpPr>
            <p:cNvPr id="10" name="TextBox 9"/>
            <p:cNvSpPr txBox="1"/>
            <p:nvPr/>
          </p:nvSpPr>
          <p:spPr>
            <a:xfrm>
              <a:off x="1550067" y="4337818"/>
              <a:ext cx="125066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Best-Fit</a:t>
              </a:r>
            </a:p>
          </p:txBody>
        </p:sp>
      </p:grpSp>
      <p:grpSp>
        <p:nvGrpSpPr>
          <p:cNvPr id="7" name="Group 6"/>
          <p:cNvGrpSpPr/>
          <p:nvPr/>
        </p:nvGrpSpPr>
        <p:grpSpPr>
          <a:xfrm>
            <a:off x="5562794" y="1091073"/>
            <a:ext cx="3254022" cy="3769965"/>
            <a:chOff x="5562794" y="1091073"/>
            <a:chExt cx="3254022" cy="3769965"/>
          </a:xfrm>
        </p:grpSpPr>
        <p:pic>
          <p:nvPicPr>
            <p:cNvPr id="3" name="Picture 2"/>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5562794" y="1091073"/>
              <a:ext cx="3254022" cy="3139712"/>
            </a:xfrm>
            <a:prstGeom prst="rect">
              <a:avLst/>
            </a:prstGeom>
          </p:spPr>
        </p:pic>
        <p:sp>
          <p:nvSpPr>
            <p:cNvPr id="11" name="TextBox 10"/>
            <p:cNvSpPr txBox="1"/>
            <p:nvPr/>
          </p:nvSpPr>
          <p:spPr>
            <a:xfrm>
              <a:off x="6660653" y="4337818"/>
              <a:ext cx="105830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USMN</a:t>
              </a:r>
            </a:p>
          </p:txBody>
        </p:sp>
      </p:grpSp>
      <p:grpSp>
        <p:nvGrpSpPr>
          <p:cNvPr id="17" name="Group 16"/>
          <p:cNvGrpSpPr/>
          <p:nvPr/>
        </p:nvGrpSpPr>
        <p:grpSpPr>
          <a:xfrm>
            <a:off x="2175398" y="1498036"/>
            <a:ext cx="6403337" cy="1968371"/>
            <a:chOff x="2175398" y="1498036"/>
            <a:chExt cx="6403337" cy="1968371"/>
          </a:xfrm>
        </p:grpSpPr>
        <p:grpSp>
          <p:nvGrpSpPr>
            <p:cNvPr id="8" name="Group 7"/>
            <p:cNvGrpSpPr/>
            <p:nvPr/>
          </p:nvGrpSpPr>
          <p:grpSpPr>
            <a:xfrm>
              <a:off x="2175398" y="1498036"/>
              <a:ext cx="5431212" cy="1779228"/>
              <a:chOff x="2175398" y="1498036"/>
              <a:chExt cx="5431212" cy="1779228"/>
            </a:xfrm>
          </p:grpSpPr>
          <p:pic>
            <p:nvPicPr>
              <p:cNvPr id="14" name="Picture 1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2175398" y="1498036"/>
                <a:ext cx="523932" cy="497150"/>
              </a:xfrm>
              <a:prstGeom prst="rect">
                <a:avLst/>
              </a:prstGeom>
            </p:spPr>
          </p:pic>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7082678" y="2780114"/>
                <a:ext cx="523932" cy="497150"/>
              </a:xfrm>
              <a:prstGeom prst="rect">
                <a:avLst/>
              </a:prstGeom>
            </p:spPr>
          </p:pic>
        </p:grpSp>
        <p:sp>
          <p:nvSpPr>
            <p:cNvPr id="12" name="Oval 11"/>
            <p:cNvSpPr/>
            <p:nvPr/>
          </p:nvSpPr>
          <p:spPr>
            <a:xfrm>
              <a:off x="7606610" y="2892828"/>
              <a:ext cx="972125" cy="57357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3877851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n 11"/>
          <p:cNvSpPr/>
          <p:nvPr/>
        </p:nvSpPr>
        <p:spPr>
          <a:xfrm>
            <a:off x="7690606" y="2996784"/>
            <a:ext cx="801579" cy="131923"/>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Can 10"/>
          <p:cNvSpPr/>
          <p:nvPr/>
        </p:nvSpPr>
        <p:spPr>
          <a:xfrm>
            <a:off x="733167" y="2996785"/>
            <a:ext cx="801579" cy="131923"/>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Can 9"/>
          <p:cNvSpPr/>
          <p:nvPr/>
        </p:nvSpPr>
        <p:spPr>
          <a:xfrm>
            <a:off x="7900203" y="2780114"/>
            <a:ext cx="382386" cy="282633"/>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 name="Can 2"/>
          <p:cNvSpPr/>
          <p:nvPr/>
        </p:nvSpPr>
        <p:spPr>
          <a:xfrm>
            <a:off x="947126" y="2780114"/>
            <a:ext cx="382386" cy="282633"/>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3638869" y="124723"/>
            <a:ext cx="1661032"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Scale Bars</a:t>
            </a:r>
          </a:p>
        </p:txBody>
      </p:sp>
      <p:sp>
        <p:nvSpPr>
          <p:cNvPr id="2" name="Cube 1"/>
          <p:cNvSpPr/>
          <p:nvPr/>
        </p:nvSpPr>
        <p:spPr>
          <a:xfrm>
            <a:off x="656181" y="2211185"/>
            <a:ext cx="7812316" cy="656705"/>
          </a:xfrm>
          <a:prstGeom prst="cube">
            <a:avLst/>
          </a:prstGeom>
        </p:spPr>
        <p:style>
          <a:lnRef idx="1">
            <a:schemeClr val="dk1"/>
          </a:lnRef>
          <a:fillRef idx="1002">
            <a:schemeClr val="lt1"/>
          </a:fillRef>
          <a:effectRef idx="2">
            <a:schemeClr val="dk1"/>
          </a:effectRef>
          <a:fontRef idx="minor">
            <a:schemeClr val="lt1"/>
          </a:fontRef>
        </p:style>
        <p:txBody>
          <a:bodyPr rtlCol="0" anchor="ctr">
            <a:scene3d>
              <a:camera prst="isometricOffAxis1Top"/>
              <a:lightRig rig="threePt" dir="t"/>
            </a:scene3d>
          </a:bodyPr>
          <a:lstStyle/>
          <a:p>
            <a:pPr algn="ctr"/>
            <a:endParaRPr lang="en-US"/>
          </a:p>
        </p:txBody>
      </p:sp>
      <p:sp>
        <p:nvSpPr>
          <p:cNvPr id="14" name="Can 13"/>
          <p:cNvSpPr/>
          <p:nvPr/>
        </p:nvSpPr>
        <p:spPr>
          <a:xfrm>
            <a:off x="820420" y="2158491"/>
            <a:ext cx="382386" cy="188375"/>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 name="Can 15"/>
          <p:cNvSpPr/>
          <p:nvPr/>
        </p:nvSpPr>
        <p:spPr>
          <a:xfrm>
            <a:off x="7902551" y="2158491"/>
            <a:ext cx="382386" cy="188375"/>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nvGrpSpPr>
          <p:cNvPr id="42" name="Group 41"/>
          <p:cNvGrpSpPr/>
          <p:nvPr/>
        </p:nvGrpSpPr>
        <p:grpSpPr>
          <a:xfrm>
            <a:off x="-1191087" y="901191"/>
            <a:ext cx="9930813" cy="2514600"/>
            <a:chOff x="-1191087" y="901191"/>
            <a:chExt cx="9930813" cy="2514600"/>
          </a:xfrm>
        </p:grpSpPr>
        <p:pic>
          <p:nvPicPr>
            <p:cNvPr id="18" name="Picture 2" descr="http://www.brunson.us/wp-content/uploads/2013/03/1.5LTE-1000MMEndView.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882226" y="901191"/>
              <a:ext cx="2857500" cy="2514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www.brunson.us/wp-content/uploads/2013/03/1.5LTE-1000MMEndView.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191087" y="901191"/>
              <a:ext cx="2857500" cy="25146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9" name="Group 18"/>
          <p:cNvGrpSpPr/>
          <p:nvPr/>
        </p:nvGrpSpPr>
        <p:grpSpPr>
          <a:xfrm>
            <a:off x="797528" y="2448623"/>
            <a:ext cx="868885" cy="375443"/>
            <a:chOff x="731137" y="2444728"/>
            <a:chExt cx="1806385" cy="662281"/>
          </a:xfrm>
        </p:grpSpPr>
        <p:sp>
          <p:nvSpPr>
            <p:cNvPr id="6" name="Rounded Rectangle 5"/>
            <p:cNvSpPr/>
            <p:nvPr/>
          </p:nvSpPr>
          <p:spPr>
            <a:xfrm>
              <a:off x="764162" y="2444728"/>
              <a:ext cx="1773360" cy="662281"/>
            </a:xfrm>
            <a:prstGeom prst="roundRect">
              <a:avLst/>
            </a:prstGeom>
            <a:solidFill>
              <a:schemeClr val="accent6">
                <a:lumMod val="20000"/>
                <a:lumOff val="8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31137" y="2508306"/>
              <a:ext cx="1714268" cy="570062"/>
            </a:xfrm>
            <a:prstGeom prst="rect">
              <a:avLst/>
            </a:prstGeom>
            <a:noFill/>
          </p:spPr>
          <p:txBody>
            <a:bodyPr wrap="square" rtlCol="0">
              <a:spAutoFit/>
            </a:bodyPr>
            <a:lstStyle/>
            <a:p>
              <a:r>
                <a:rPr lang="en-US" sz="500" dirty="0" smtClean="0"/>
                <a:t>Serial No. SB-123</a:t>
              </a:r>
            </a:p>
            <a:p>
              <a:r>
                <a:rPr lang="en-US" sz="500" dirty="0" smtClean="0"/>
                <a:t>Length = 28.009” </a:t>
              </a:r>
              <a:r>
                <a:rPr lang="en-US" sz="500" dirty="0"/>
                <a:t>(68</a:t>
              </a:r>
              <a:r>
                <a:rPr lang="en-US" sz="500" dirty="0">
                  <a:latin typeface="Calibri" panose="020F0502020204030204" pitchFamily="34" charset="0"/>
                </a:rPr>
                <a:t>°F)</a:t>
              </a:r>
              <a:endParaRPr lang="en-US" sz="500" dirty="0"/>
            </a:p>
            <a:p>
              <a:r>
                <a:rPr lang="en-US" sz="500" dirty="0" smtClean="0"/>
                <a:t>Uncertainty = +/- 0.002”</a:t>
              </a:r>
              <a:endParaRPr lang="en-US" sz="500" dirty="0"/>
            </a:p>
          </p:txBody>
        </p:sp>
      </p:grpSp>
      <p:pic>
        <p:nvPicPr>
          <p:cNvPr id="20" name="Picture 1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4236947" y="2464859"/>
            <a:ext cx="464875" cy="342971"/>
          </a:xfrm>
          <a:prstGeom prst="rect">
            <a:avLst/>
          </a:prstGeom>
        </p:spPr>
      </p:pic>
      <p:cxnSp>
        <p:nvCxnSpPr>
          <p:cNvPr id="22" name="Curved Connector 21"/>
          <p:cNvCxnSpPr>
            <a:stCxn id="6" idx="3"/>
          </p:cNvCxnSpPr>
          <p:nvPr/>
        </p:nvCxnSpPr>
        <p:spPr>
          <a:xfrm>
            <a:off x="1666413" y="2636345"/>
            <a:ext cx="1209791" cy="1129320"/>
          </a:xfrm>
          <a:prstGeom prst="curvedConnector3">
            <a:avLst/>
          </a:prstGeom>
          <a:ln w="38100">
            <a:tailEnd type="triangle"/>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2947248" y="3194733"/>
            <a:ext cx="3629421" cy="1385583"/>
            <a:chOff x="764162" y="2444728"/>
            <a:chExt cx="1993133" cy="662281"/>
          </a:xfrm>
        </p:grpSpPr>
        <p:sp>
          <p:nvSpPr>
            <p:cNvPr id="25" name="Rounded Rectangle 24"/>
            <p:cNvSpPr/>
            <p:nvPr/>
          </p:nvSpPr>
          <p:spPr>
            <a:xfrm>
              <a:off x="764162" y="2444728"/>
              <a:ext cx="1773360" cy="662281"/>
            </a:xfrm>
            <a:prstGeom prst="roundRect">
              <a:avLst/>
            </a:prstGeom>
            <a:solidFill>
              <a:schemeClr val="accent6">
                <a:lumMod val="20000"/>
                <a:lumOff val="8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764162" y="2472144"/>
              <a:ext cx="1993133" cy="573733"/>
            </a:xfrm>
            <a:prstGeom prst="rect">
              <a:avLst/>
            </a:prstGeom>
            <a:noFill/>
          </p:spPr>
          <p:txBody>
            <a:bodyPr wrap="square" rtlCol="0">
              <a:spAutoFit/>
            </a:bodyPr>
            <a:lstStyle/>
            <a:p>
              <a:r>
                <a:rPr lang="en-US" sz="2400" dirty="0" smtClean="0"/>
                <a:t>Serial No. SB-123</a:t>
              </a:r>
            </a:p>
            <a:p>
              <a:r>
                <a:rPr lang="en-US" sz="2400" dirty="0" smtClean="0"/>
                <a:t>Length = 28.009” (68</a:t>
              </a:r>
              <a:r>
                <a:rPr lang="en-US" sz="2400" dirty="0" smtClean="0">
                  <a:latin typeface="Calibri" panose="020F0502020204030204" pitchFamily="34" charset="0"/>
                </a:rPr>
                <a:t>°F)</a:t>
              </a:r>
              <a:endParaRPr lang="en-US" sz="2400" dirty="0" smtClean="0"/>
            </a:p>
            <a:p>
              <a:r>
                <a:rPr lang="en-US" sz="2400" dirty="0" smtClean="0"/>
                <a:t>Uncertainty = +/- 0.002</a:t>
              </a:r>
              <a:r>
                <a:rPr lang="en-US" sz="500" dirty="0" smtClean="0"/>
                <a:t>”</a:t>
              </a:r>
              <a:endParaRPr lang="en-US" sz="500" dirty="0"/>
            </a:p>
          </p:txBody>
        </p:sp>
      </p:grpSp>
      <p:cxnSp>
        <p:nvCxnSpPr>
          <p:cNvPr id="29" name="Straight Arrow Connector 28"/>
          <p:cNvCxnSpPr>
            <a:stCxn id="33" idx="1"/>
          </p:cNvCxnSpPr>
          <p:nvPr/>
        </p:nvCxnSpPr>
        <p:spPr>
          <a:xfrm flipH="1">
            <a:off x="1011613" y="2001983"/>
            <a:ext cx="2118302"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129915" y="1740373"/>
            <a:ext cx="2678938" cy="523220"/>
          </a:xfrm>
          <a:prstGeom prst="rect">
            <a:avLst/>
          </a:prstGeom>
          <a:noFill/>
        </p:spPr>
        <p:txBody>
          <a:bodyPr wrap="none" rtlCol="0">
            <a:spAutoFit/>
          </a:bodyPr>
          <a:lstStyle/>
          <a:p>
            <a:r>
              <a:rPr lang="en-US" sz="2800" dirty="0" smtClean="0">
                <a:ln w="0"/>
                <a:solidFill>
                  <a:schemeClr val="accent1"/>
                </a:solidFill>
                <a:effectLst>
                  <a:outerShdw blurRad="38100" dist="25400" dir="5400000" algn="ctr" rotWithShape="0">
                    <a:srgbClr val="6E747A">
                      <a:alpha val="43000"/>
                    </a:srgbClr>
                  </a:outerShdw>
                </a:effectLst>
                <a:latin typeface="Oswald Regular" panose="020B0604020202020204" charset="0"/>
              </a:rPr>
              <a:t>Calibrated Length</a:t>
            </a:r>
          </a:p>
        </p:txBody>
      </p:sp>
      <p:cxnSp>
        <p:nvCxnSpPr>
          <p:cNvPr id="38" name="Straight Arrow Connector 37"/>
          <p:cNvCxnSpPr/>
          <p:nvPr/>
        </p:nvCxnSpPr>
        <p:spPr>
          <a:xfrm>
            <a:off x="5781901" y="2026582"/>
            <a:ext cx="2395941"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214313" y="1737024"/>
            <a:ext cx="2585964" cy="523220"/>
          </a:xfrm>
          <a:prstGeom prst="rect">
            <a:avLst/>
          </a:prstGeom>
          <a:noFill/>
        </p:spPr>
        <p:txBody>
          <a:bodyPr wrap="none" rtlCol="0">
            <a:spAutoFit/>
          </a:bodyPr>
          <a:lstStyle/>
          <a:p>
            <a:r>
              <a:rPr lang="en-US" sz="2800" dirty="0" smtClean="0">
                <a:ln w="0"/>
                <a:solidFill>
                  <a:schemeClr val="accent1"/>
                </a:solidFill>
                <a:effectLst>
                  <a:outerShdw blurRad="38100" dist="25400" dir="5400000" algn="ctr" rotWithShape="0">
                    <a:srgbClr val="6E747A">
                      <a:alpha val="43000"/>
                    </a:srgbClr>
                  </a:outerShdw>
                </a:effectLst>
                <a:latin typeface="Oswald Regular" panose="020B0604020202020204" charset="0"/>
              </a:rPr>
              <a:t>Measured Length</a:t>
            </a:r>
          </a:p>
        </p:txBody>
      </p:sp>
    </p:spTree>
    <p:extLst>
      <p:ext uri="{BB962C8B-B14F-4D97-AF65-F5344CB8AC3E}">
        <p14:creationId xmlns:p14="http://schemas.microsoft.com/office/powerpoint/2010/main" xmlns="" val="31092738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ipe(left)">
                                      <p:cBhvr>
                                        <p:cTn id="9" dur="500"/>
                                        <p:tgtEl>
                                          <p:spTgt spid="22"/>
                                        </p:tgtEl>
                                      </p:cBhvr>
                                    </p:animEffect>
                                  </p:childTnLst>
                                </p:cTn>
                              </p:par>
                              <p:par>
                                <p:cTn id="10" presetID="2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4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0863" t="10788" r="9506" b="8701"/>
          <a:stretch/>
        </p:blipFill>
        <p:spPr>
          <a:xfrm>
            <a:off x="5528671" y="1165194"/>
            <a:ext cx="3416530" cy="3607723"/>
          </a:xfrm>
          <a:prstGeom prst="rect">
            <a:avLst/>
          </a:prstGeom>
        </p:spPr>
      </p:pic>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093575" y="66518"/>
            <a:ext cx="5014514"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Tips for Measuring with Scale Bars</a:t>
            </a:r>
          </a:p>
        </p:txBody>
      </p:sp>
      <p:sp>
        <p:nvSpPr>
          <p:cNvPr id="27" name="Freeform 26"/>
          <p:cNvSpPr/>
          <p:nvPr/>
        </p:nvSpPr>
        <p:spPr>
          <a:xfrm>
            <a:off x="1174833" y="1820488"/>
            <a:ext cx="3405717" cy="898043"/>
          </a:xfrm>
          <a:custGeom>
            <a:avLst/>
            <a:gdLst>
              <a:gd name="connsiteX0" fmla="*/ 0 w 3405717"/>
              <a:gd name="connsiteY0" fmla="*/ 0 h 898041"/>
              <a:gd name="connsiteX1" fmla="*/ 2956697 w 3405717"/>
              <a:gd name="connsiteY1" fmla="*/ 0 h 898041"/>
              <a:gd name="connsiteX2" fmla="*/ 3405717 w 3405717"/>
              <a:gd name="connsiteY2" fmla="*/ 449021 h 898041"/>
              <a:gd name="connsiteX3" fmla="*/ 2956697 w 3405717"/>
              <a:gd name="connsiteY3" fmla="*/ 898041 h 898041"/>
              <a:gd name="connsiteX4" fmla="*/ 0 w 3405717"/>
              <a:gd name="connsiteY4" fmla="*/ 898041 h 898041"/>
              <a:gd name="connsiteX5" fmla="*/ 0 w 3405717"/>
              <a:gd name="connsiteY5" fmla="*/ 0 h 89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5717" h="898041">
                <a:moveTo>
                  <a:pt x="3405717" y="898040"/>
                </a:moveTo>
                <a:lnTo>
                  <a:pt x="449020" y="898040"/>
                </a:lnTo>
                <a:lnTo>
                  <a:pt x="0" y="449020"/>
                </a:lnTo>
                <a:lnTo>
                  <a:pt x="449020" y="1"/>
                </a:lnTo>
                <a:lnTo>
                  <a:pt x="3405717" y="1"/>
                </a:lnTo>
                <a:lnTo>
                  <a:pt x="3405717" y="89804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20522" tIns="95251" rIns="177800" bIns="95251" numCol="1" spcCol="1270" anchor="ctr" anchorCtr="0">
            <a:noAutofit/>
          </a:bodyPr>
          <a:lstStyle/>
          <a:p>
            <a:pPr lvl="0" algn="ctr" defTabSz="1111250">
              <a:lnSpc>
                <a:spcPct val="90000"/>
              </a:lnSpc>
              <a:spcBef>
                <a:spcPct val="0"/>
              </a:spcBef>
              <a:spcAft>
                <a:spcPct val="35000"/>
              </a:spcAft>
            </a:pPr>
            <a:r>
              <a:rPr lang="en-US" sz="2500" kern="1200" dirty="0" smtClean="0"/>
              <a:t>Same Material</a:t>
            </a:r>
            <a:endParaRPr lang="en-US" sz="2500" kern="1200" dirty="0"/>
          </a:p>
        </p:txBody>
      </p:sp>
      <p:sp>
        <p:nvSpPr>
          <p:cNvPr id="28" name="Oval 27"/>
          <p:cNvSpPr/>
          <p:nvPr/>
        </p:nvSpPr>
        <p:spPr>
          <a:xfrm>
            <a:off x="728536" y="1821225"/>
            <a:ext cx="898041" cy="898041"/>
          </a:xfrm>
          <a:prstGeom prst="ellipse">
            <a:avLst/>
          </a:prstGeom>
          <a:blipFill>
            <a:blip r:embed="rId6">
              <a:extLst>
                <a:ext uri="{28A0092B-C50C-407E-A947-70E740481C1C}">
                  <a14:useLocalDpi xmlns:a14="http://schemas.microsoft.com/office/drawing/2010/main" xmlns=""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31" name="Freeform 30"/>
          <p:cNvSpPr/>
          <p:nvPr/>
        </p:nvSpPr>
        <p:spPr>
          <a:xfrm>
            <a:off x="1177557" y="2987339"/>
            <a:ext cx="3405717" cy="898042"/>
          </a:xfrm>
          <a:custGeom>
            <a:avLst/>
            <a:gdLst>
              <a:gd name="connsiteX0" fmla="*/ 0 w 3405717"/>
              <a:gd name="connsiteY0" fmla="*/ 0 h 898041"/>
              <a:gd name="connsiteX1" fmla="*/ 2956697 w 3405717"/>
              <a:gd name="connsiteY1" fmla="*/ 0 h 898041"/>
              <a:gd name="connsiteX2" fmla="*/ 3405717 w 3405717"/>
              <a:gd name="connsiteY2" fmla="*/ 449021 h 898041"/>
              <a:gd name="connsiteX3" fmla="*/ 2956697 w 3405717"/>
              <a:gd name="connsiteY3" fmla="*/ 898041 h 898041"/>
              <a:gd name="connsiteX4" fmla="*/ 0 w 3405717"/>
              <a:gd name="connsiteY4" fmla="*/ 898041 h 898041"/>
              <a:gd name="connsiteX5" fmla="*/ 0 w 3405717"/>
              <a:gd name="connsiteY5" fmla="*/ 0 h 89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5717" h="898041">
                <a:moveTo>
                  <a:pt x="3405717" y="898040"/>
                </a:moveTo>
                <a:lnTo>
                  <a:pt x="449020" y="898040"/>
                </a:lnTo>
                <a:lnTo>
                  <a:pt x="0" y="449020"/>
                </a:lnTo>
                <a:lnTo>
                  <a:pt x="449020" y="1"/>
                </a:lnTo>
                <a:lnTo>
                  <a:pt x="3405717" y="1"/>
                </a:lnTo>
                <a:lnTo>
                  <a:pt x="3405717" y="898040"/>
                </a:lnTo>
                <a:close/>
              </a:path>
            </a:pathLst>
          </a:custGeom>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620522" tIns="95251" rIns="177800" bIns="95250" numCol="1" spcCol="1270" anchor="ctr" anchorCtr="0">
            <a:noAutofit/>
          </a:bodyPr>
          <a:lstStyle/>
          <a:p>
            <a:pPr lvl="0" algn="ctr" defTabSz="1111250">
              <a:lnSpc>
                <a:spcPct val="90000"/>
              </a:lnSpc>
              <a:spcBef>
                <a:spcPct val="0"/>
              </a:spcBef>
              <a:spcAft>
                <a:spcPct val="35000"/>
              </a:spcAft>
            </a:pPr>
            <a:r>
              <a:rPr lang="en-US" sz="2500" kern="1200" dirty="0" smtClean="0"/>
              <a:t>Same Nominal Temperatures</a:t>
            </a:r>
            <a:endParaRPr lang="en-US" sz="2500" kern="1200" dirty="0"/>
          </a:p>
        </p:txBody>
      </p:sp>
      <p:sp>
        <p:nvSpPr>
          <p:cNvPr id="32" name="Oval 31"/>
          <p:cNvSpPr/>
          <p:nvPr/>
        </p:nvSpPr>
        <p:spPr>
          <a:xfrm>
            <a:off x="728536" y="2987340"/>
            <a:ext cx="898041" cy="898041"/>
          </a:xfrm>
          <a:prstGeom prst="ellipse">
            <a:avLst/>
          </a:prstGeom>
          <a:blipFill>
            <a:blip r:embed="rId7">
              <a:extLst>
                <a:ext uri="{28A0092B-C50C-407E-A947-70E740481C1C}">
                  <a14:useLocalDpi xmlns:a14="http://schemas.microsoft.com/office/drawing/2010/main" xmlns=""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1990641"/>
              <a:satOff val="11305"/>
              <a:lumOff val="897"/>
              <a:alphaOff val="0"/>
            </a:schemeClr>
          </a:effectRef>
          <a:fontRef idx="minor">
            <a:schemeClr val="lt1">
              <a:hueOff val="0"/>
              <a:satOff val="0"/>
              <a:lumOff val="0"/>
              <a:alphaOff val="0"/>
            </a:schemeClr>
          </a:fontRef>
        </p:style>
      </p:sp>
      <p:sp>
        <p:nvSpPr>
          <p:cNvPr id="34" name="Freeform 33"/>
          <p:cNvSpPr/>
          <p:nvPr/>
        </p:nvSpPr>
        <p:spPr>
          <a:xfrm>
            <a:off x="1190148" y="4154405"/>
            <a:ext cx="3405717" cy="898042"/>
          </a:xfrm>
          <a:custGeom>
            <a:avLst/>
            <a:gdLst>
              <a:gd name="connsiteX0" fmla="*/ 0 w 3405717"/>
              <a:gd name="connsiteY0" fmla="*/ 0 h 898041"/>
              <a:gd name="connsiteX1" fmla="*/ 2956697 w 3405717"/>
              <a:gd name="connsiteY1" fmla="*/ 0 h 898041"/>
              <a:gd name="connsiteX2" fmla="*/ 3405717 w 3405717"/>
              <a:gd name="connsiteY2" fmla="*/ 449021 h 898041"/>
              <a:gd name="connsiteX3" fmla="*/ 2956697 w 3405717"/>
              <a:gd name="connsiteY3" fmla="*/ 898041 h 898041"/>
              <a:gd name="connsiteX4" fmla="*/ 0 w 3405717"/>
              <a:gd name="connsiteY4" fmla="*/ 898041 h 898041"/>
              <a:gd name="connsiteX5" fmla="*/ 0 w 3405717"/>
              <a:gd name="connsiteY5" fmla="*/ 0 h 89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5717" h="898041">
                <a:moveTo>
                  <a:pt x="3405717" y="898040"/>
                </a:moveTo>
                <a:lnTo>
                  <a:pt x="449020" y="898040"/>
                </a:lnTo>
                <a:lnTo>
                  <a:pt x="0" y="449020"/>
                </a:lnTo>
                <a:lnTo>
                  <a:pt x="449020" y="1"/>
                </a:lnTo>
                <a:lnTo>
                  <a:pt x="3405717" y="1"/>
                </a:lnTo>
                <a:lnTo>
                  <a:pt x="3405717" y="898040"/>
                </a:lnTo>
                <a:close/>
              </a:path>
            </a:pathLst>
          </a:cu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620522" tIns="95251" rIns="177800" bIns="95249" numCol="1" spcCol="1270" anchor="ctr" anchorCtr="0">
            <a:noAutofit/>
          </a:bodyPr>
          <a:lstStyle/>
          <a:p>
            <a:pPr lvl="0" algn="ctr" defTabSz="1111250">
              <a:lnSpc>
                <a:spcPct val="90000"/>
              </a:lnSpc>
              <a:spcBef>
                <a:spcPct val="0"/>
              </a:spcBef>
              <a:spcAft>
                <a:spcPct val="35000"/>
              </a:spcAft>
            </a:pPr>
            <a:r>
              <a:rPr lang="en-US" sz="2500" kern="1200" dirty="0" smtClean="0"/>
              <a:t>Same (Diagonal) Length</a:t>
            </a:r>
            <a:endParaRPr lang="en-US" sz="2500" kern="1200" dirty="0"/>
          </a:p>
        </p:txBody>
      </p:sp>
      <p:sp>
        <p:nvSpPr>
          <p:cNvPr id="35" name="Oval 34"/>
          <p:cNvSpPr/>
          <p:nvPr/>
        </p:nvSpPr>
        <p:spPr>
          <a:xfrm>
            <a:off x="733170" y="4154190"/>
            <a:ext cx="948404" cy="899945"/>
          </a:xfrm>
          <a:prstGeom prst="ellipse">
            <a:avLst/>
          </a:prstGeom>
          <a:blipFill>
            <a:blip r:embed="rId8">
              <a:extLst>
                <a:ext uri="{28A0092B-C50C-407E-A947-70E740481C1C}">
                  <a14:useLocalDpi xmlns:a14="http://schemas.microsoft.com/office/drawing/2010/main" xmlns="" val="0"/>
                </a:ext>
              </a:extLst>
            </a:blip>
            <a:srcRect/>
            <a:stretch>
              <a:fillRect t="-3000" b="-3000"/>
            </a:stretch>
          </a:blipFill>
        </p:spPr>
        <p:style>
          <a:lnRef idx="2">
            <a:schemeClr val="lt1">
              <a:hueOff val="0"/>
              <a:satOff val="0"/>
              <a:lumOff val="0"/>
              <a:alphaOff val="0"/>
            </a:schemeClr>
          </a:lnRef>
          <a:fillRef idx="1">
            <a:scrgbClr r="0" g="0" b="0"/>
          </a:fillRef>
          <a:effectRef idx="0">
            <a:schemeClr val="accent4">
              <a:tint val="50000"/>
              <a:hueOff val="-3981281"/>
              <a:satOff val="22610"/>
              <a:lumOff val="1795"/>
              <a:alphaOff val="0"/>
            </a:schemeClr>
          </a:effectRef>
          <a:fontRef idx="minor">
            <a:schemeClr val="lt1">
              <a:hueOff val="0"/>
              <a:satOff val="0"/>
              <a:lumOff val="0"/>
              <a:alphaOff val="0"/>
            </a:schemeClr>
          </a:fontRef>
        </p:style>
      </p:sp>
      <p:grpSp>
        <p:nvGrpSpPr>
          <p:cNvPr id="49" name="Group 48"/>
          <p:cNvGrpSpPr/>
          <p:nvPr/>
        </p:nvGrpSpPr>
        <p:grpSpPr>
          <a:xfrm>
            <a:off x="123565" y="1026398"/>
            <a:ext cx="4174651" cy="649339"/>
            <a:chOff x="793060" y="933443"/>
            <a:chExt cx="4174651" cy="649339"/>
          </a:xfrm>
        </p:grpSpPr>
        <p:grpSp>
          <p:nvGrpSpPr>
            <p:cNvPr id="4" name="Group 3"/>
            <p:cNvGrpSpPr/>
            <p:nvPr/>
          </p:nvGrpSpPr>
          <p:grpSpPr>
            <a:xfrm>
              <a:off x="793060" y="933443"/>
              <a:ext cx="4174651" cy="649339"/>
              <a:chOff x="656181" y="2158491"/>
              <a:chExt cx="7836004" cy="970217"/>
            </a:xfrm>
          </p:grpSpPr>
          <p:sp>
            <p:nvSpPr>
              <p:cNvPr id="12" name="Can 11"/>
              <p:cNvSpPr/>
              <p:nvPr/>
            </p:nvSpPr>
            <p:spPr>
              <a:xfrm>
                <a:off x="7690606" y="2996784"/>
                <a:ext cx="801579" cy="131923"/>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11" name="Can 10"/>
              <p:cNvSpPr/>
              <p:nvPr/>
            </p:nvSpPr>
            <p:spPr>
              <a:xfrm>
                <a:off x="733167" y="2996785"/>
                <a:ext cx="801579" cy="131923"/>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10" name="Can 9"/>
              <p:cNvSpPr/>
              <p:nvPr/>
            </p:nvSpPr>
            <p:spPr>
              <a:xfrm>
                <a:off x="7900203" y="2780114"/>
                <a:ext cx="382386" cy="282633"/>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3" name="Can 2"/>
              <p:cNvSpPr/>
              <p:nvPr/>
            </p:nvSpPr>
            <p:spPr>
              <a:xfrm>
                <a:off x="947126" y="2780114"/>
                <a:ext cx="382386" cy="282633"/>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2" name="Cube 1"/>
              <p:cNvSpPr/>
              <p:nvPr/>
            </p:nvSpPr>
            <p:spPr>
              <a:xfrm>
                <a:off x="656181" y="2211185"/>
                <a:ext cx="7812316" cy="656705"/>
              </a:xfrm>
              <a:prstGeom prst="cube">
                <a:avLst/>
              </a:prstGeom>
            </p:spPr>
            <p:style>
              <a:lnRef idx="1">
                <a:schemeClr val="dk1"/>
              </a:lnRef>
              <a:fillRef idx="1002">
                <a:schemeClr val="lt1"/>
              </a:fillRef>
              <a:effectRef idx="2">
                <a:schemeClr val="dk1"/>
              </a:effectRef>
              <a:fontRef idx="minor">
                <a:schemeClr val="lt1"/>
              </a:fontRef>
            </p:style>
            <p:txBody>
              <a:bodyPr rtlCol="0" anchor="ctr">
                <a:scene3d>
                  <a:camera prst="isometricOffAxis1Top"/>
                  <a:lightRig rig="threePt" dir="t"/>
                </a:scene3d>
              </a:bodyPr>
              <a:lstStyle/>
              <a:p>
                <a:pPr algn="ctr"/>
                <a:endParaRPr lang="en-US">
                  <a:solidFill>
                    <a:prstClr val="white"/>
                  </a:solidFill>
                </a:endParaRPr>
              </a:p>
            </p:txBody>
          </p:sp>
          <p:sp>
            <p:nvSpPr>
              <p:cNvPr id="14" name="Can 13"/>
              <p:cNvSpPr/>
              <p:nvPr/>
            </p:nvSpPr>
            <p:spPr>
              <a:xfrm>
                <a:off x="820420" y="2158491"/>
                <a:ext cx="382386" cy="188375"/>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16" name="Can 15"/>
              <p:cNvSpPr/>
              <p:nvPr/>
            </p:nvSpPr>
            <p:spPr>
              <a:xfrm>
                <a:off x="7902551" y="2158491"/>
                <a:ext cx="382386" cy="188375"/>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4236947" y="2464859"/>
                <a:ext cx="464875" cy="342971"/>
              </a:xfrm>
              <a:prstGeom prst="rect">
                <a:avLst/>
              </a:prstGeom>
            </p:spPr>
          </p:pic>
        </p:grpSp>
        <p:grpSp>
          <p:nvGrpSpPr>
            <p:cNvPr id="40" name="Group 39"/>
            <p:cNvGrpSpPr/>
            <p:nvPr/>
          </p:nvGrpSpPr>
          <p:grpSpPr>
            <a:xfrm>
              <a:off x="841930" y="1086252"/>
              <a:ext cx="913236" cy="323165"/>
              <a:chOff x="731137" y="2402843"/>
              <a:chExt cx="1806385" cy="783278"/>
            </a:xfrm>
          </p:grpSpPr>
          <p:sp>
            <p:nvSpPr>
              <p:cNvPr id="41" name="Rounded Rectangle 40"/>
              <p:cNvSpPr/>
              <p:nvPr/>
            </p:nvSpPr>
            <p:spPr>
              <a:xfrm>
                <a:off x="764162" y="2444728"/>
                <a:ext cx="1773360" cy="662281"/>
              </a:xfrm>
              <a:prstGeom prst="roundRect">
                <a:avLst/>
              </a:prstGeom>
              <a:solidFill>
                <a:schemeClr val="accent6">
                  <a:lumMod val="20000"/>
                  <a:lumOff val="8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731137" y="2402843"/>
                <a:ext cx="1714267" cy="783278"/>
              </a:xfrm>
              <a:prstGeom prst="rect">
                <a:avLst/>
              </a:prstGeom>
              <a:noFill/>
            </p:spPr>
            <p:txBody>
              <a:bodyPr wrap="square" rtlCol="0">
                <a:spAutoFit/>
              </a:bodyPr>
              <a:lstStyle/>
              <a:p>
                <a:r>
                  <a:rPr lang="en-US" sz="500" dirty="0" smtClean="0"/>
                  <a:t>Serial No. SB-123</a:t>
                </a:r>
              </a:p>
              <a:p>
                <a:r>
                  <a:rPr lang="en-US" sz="500" dirty="0" smtClean="0"/>
                  <a:t>Length = 28.009” </a:t>
                </a:r>
                <a:r>
                  <a:rPr lang="en-US" sz="500" dirty="0"/>
                  <a:t>(68</a:t>
                </a:r>
                <a:r>
                  <a:rPr lang="en-US" sz="500" dirty="0">
                    <a:latin typeface="Calibri" panose="020F0502020204030204" pitchFamily="34" charset="0"/>
                  </a:rPr>
                  <a:t>°F)</a:t>
                </a:r>
                <a:endParaRPr lang="en-US" sz="500" dirty="0"/>
              </a:p>
              <a:p>
                <a:r>
                  <a:rPr lang="en-US" sz="500" dirty="0" smtClean="0"/>
                  <a:t>Uncertainty = +/- 0.002”</a:t>
                </a:r>
                <a:endParaRPr lang="en-US" sz="500" dirty="0"/>
              </a:p>
            </p:txBody>
          </p:sp>
        </p:grpSp>
        <p:sp>
          <p:nvSpPr>
            <p:cNvPr id="36" name="TextBox 35"/>
            <p:cNvSpPr txBox="1"/>
            <p:nvPr/>
          </p:nvSpPr>
          <p:spPr>
            <a:xfrm>
              <a:off x="4434437" y="1192690"/>
              <a:ext cx="505282" cy="246221"/>
            </a:xfrm>
            <a:prstGeom prst="rect">
              <a:avLst/>
            </a:prstGeom>
            <a:noFill/>
          </p:spPr>
          <p:txBody>
            <a:bodyPr wrap="square" rtlCol="0">
              <a:spAutoFit/>
            </a:bodyPr>
            <a:lstStyle/>
            <a:p>
              <a:r>
                <a:rPr lang="en-US" sz="1000" dirty="0">
                  <a:latin typeface="Engravers MT" panose="02090707080505020304" pitchFamily="18" charset="0"/>
                </a:rPr>
                <a:t>SST</a:t>
              </a:r>
            </a:p>
          </p:txBody>
        </p:sp>
      </p:grpSp>
      <p:sp>
        <p:nvSpPr>
          <p:cNvPr id="46" name="TextBox 45"/>
          <p:cNvSpPr txBox="1"/>
          <p:nvPr/>
        </p:nvSpPr>
        <p:spPr>
          <a:xfrm>
            <a:off x="5641490" y="3762270"/>
            <a:ext cx="505282" cy="246221"/>
          </a:xfrm>
          <a:prstGeom prst="rect">
            <a:avLst/>
          </a:prstGeom>
          <a:noFill/>
        </p:spPr>
        <p:txBody>
          <a:bodyPr wrap="square" rtlCol="0">
            <a:spAutoFit/>
          </a:bodyPr>
          <a:lstStyle/>
          <a:p>
            <a:r>
              <a:rPr lang="en-US" sz="1000" dirty="0">
                <a:latin typeface="Engravers MT" panose="02090707080505020304" pitchFamily="18" charset="0"/>
              </a:rPr>
              <a:t>SST</a:t>
            </a:r>
          </a:p>
        </p:txBody>
      </p:sp>
      <p:cxnSp>
        <p:nvCxnSpPr>
          <p:cNvPr id="39" name="Elbow Connector 38"/>
          <p:cNvCxnSpPr>
            <a:stCxn id="36" idx="3"/>
            <a:endCxn id="46" idx="1"/>
          </p:cNvCxnSpPr>
          <p:nvPr/>
        </p:nvCxnSpPr>
        <p:spPr>
          <a:xfrm>
            <a:off x="4270224" y="1408756"/>
            <a:ext cx="1371266" cy="2476625"/>
          </a:xfrm>
          <a:prstGeom prst="bentConnector3">
            <a:avLst>
              <a:gd name="adj1" fmla="val 50000"/>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pic>
        <p:nvPicPr>
          <p:cNvPr id="50" name="Picture 4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140289" y="1920213"/>
            <a:ext cx="523932" cy="497150"/>
          </a:xfrm>
          <a:prstGeom prst="rect">
            <a:avLst/>
          </a:prstGeom>
        </p:spPr>
      </p:pic>
      <p:grpSp>
        <p:nvGrpSpPr>
          <p:cNvPr id="1029" name="Group 1028"/>
          <p:cNvGrpSpPr/>
          <p:nvPr/>
        </p:nvGrpSpPr>
        <p:grpSpPr>
          <a:xfrm>
            <a:off x="55893" y="956902"/>
            <a:ext cx="4857217" cy="2006134"/>
            <a:chOff x="55893" y="956902"/>
            <a:chExt cx="4857217" cy="2006134"/>
          </a:xfrm>
        </p:grpSpPr>
        <p:grpSp>
          <p:nvGrpSpPr>
            <p:cNvPr id="1027" name="Group 1026"/>
            <p:cNvGrpSpPr/>
            <p:nvPr/>
          </p:nvGrpSpPr>
          <p:grpSpPr>
            <a:xfrm>
              <a:off x="55893" y="956902"/>
              <a:ext cx="4857217" cy="2006134"/>
              <a:chOff x="55893" y="956902"/>
              <a:chExt cx="4857217" cy="2006134"/>
            </a:xfrm>
          </p:grpSpPr>
          <p:cxnSp>
            <p:nvCxnSpPr>
              <p:cNvPr id="56" name="Straight Connector 55"/>
              <p:cNvCxnSpPr>
                <a:stCxn id="51" idx="7"/>
                <a:endCxn id="53" idx="0"/>
              </p:cNvCxnSpPr>
              <p:nvPr/>
            </p:nvCxnSpPr>
            <p:spPr>
              <a:xfrm>
                <a:off x="1013293" y="1069340"/>
                <a:ext cx="1885008" cy="508113"/>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14781" y="1707865"/>
                <a:ext cx="892711" cy="852455"/>
              </a:xfrm>
              <a:prstGeom prst="line">
                <a:avLst/>
              </a:prstGeom>
              <a:ln w="57150"/>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1283689" y="1577453"/>
                <a:ext cx="3629421" cy="1385583"/>
                <a:chOff x="764162" y="2444728"/>
                <a:chExt cx="1993133" cy="662281"/>
              </a:xfrm>
            </p:grpSpPr>
            <p:sp>
              <p:nvSpPr>
                <p:cNvPr id="53" name="Rounded Rectangle 52"/>
                <p:cNvSpPr/>
                <p:nvPr/>
              </p:nvSpPr>
              <p:spPr>
                <a:xfrm>
                  <a:off x="764162" y="2444728"/>
                  <a:ext cx="1773360" cy="66228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4" name="TextBox 53"/>
                <p:cNvSpPr txBox="1"/>
                <p:nvPr/>
              </p:nvSpPr>
              <p:spPr>
                <a:xfrm>
                  <a:off x="764162" y="2472144"/>
                  <a:ext cx="1993133" cy="573733"/>
                </a:xfrm>
                <a:prstGeom prst="rect">
                  <a:avLst/>
                </a:prstGeom>
                <a:noFill/>
              </p:spPr>
              <p:txBody>
                <a:bodyPr wrap="square" rtlCol="0">
                  <a:spAutoFit/>
                </a:bodyPr>
                <a:lstStyle/>
                <a:p>
                  <a:r>
                    <a:rPr lang="en-US" sz="2400" dirty="0" smtClean="0"/>
                    <a:t>Serial No. SB-123</a:t>
                  </a:r>
                </a:p>
                <a:p>
                  <a:r>
                    <a:rPr lang="en-US" sz="2400" dirty="0" smtClean="0"/>
                    <a:t>Length = 28.009” </a:t>
                  </a:r>
                  <a:r>
                    <a:rPr lang="en-US" sz="2400" dirty="0" smtClean="0">
                      <a:solidFill>
                        <a:srgbClr val="FF0000"/>
                      </a:solidFill>
                    </a:rPr>
                    <a:t>(68</a:t>
                  </a:r>
                  <a:r>
                    <a:rPr lang="en-US" sz="2400" dirty="0" smtClean="0">
                      <a:solidFill>
                        <a:srgbClr val="FF0000"/>
                      </a:solidFill>
                      <a:latin typeface="Calibri" panose="020F0502020204030204" pitchFamily="34" charset="0"/>
                    </a:rPr>
                    <a:t>°F)</a:t>
                  </a:r>
                  <a:endParaRPr lang="en-US" sz="2400" dirty="0" smtClean="0">
                    <a:solidFill>
                      <a:srgbClr val="FF0000"/>
                    </a:solidFill>
                  </a:endParaRPr>
                </a:p>
                <a:p>
                  <a:r>
                    <a:rPr lang="en-US" sz="2400" dirty="0" smtClean="0"/>
                    <a:t>Uncertainty = +/- 0.002</a:t>
                  </a:r>
                  <a:r>
                    <a:rPr lang="en-US" sz="500" dirty="0" smtClean="0"/>
                    <a:t>”</a:t>
                  </a:r>
                  <a:endParaRPr lang="en-US" sz="500" dirty="0"/>
                </a:p>
              </p:txBody>
            </p:sp>
          </p:grpSp>
          <p:sp>
            <p:nvSpPr>
              <p:cNvPr id="51" name="Oval 50"/>
              <p:cNvSpPr/>
              <p:nvPr/>
            </p:nvSpPr>
            <p:spPr>
              <a:xfrm>
                <a:off x="55893" y="956902"/>
                <a:ext cx="1121664" cy="767774"/>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28" name="Rectangle 1027"/>
            <p:cNvSpPr/>
            <p:nvPr/>
          </p:nvSpPr>
          <p:spPr>
            <a:xfrm>
              <a:off x="3499658" y="2044931"/>
              <a:ext cx="902597" cy="372432"/>
            </a:xfrm>
            <a:prstGeom prst="rect">
              <a:avLst/>
            </a:prstGeom>
            <a:solidFill>
              <a:srgbClr val="FFFF00">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0" name="Picture 6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078078" y="3168216"/>
            <a:ext cx="523932" cy="497150"/>
          </a:xfrm>
          <a:prstGeom prst="rect">
            <a:avLst/>
          </a:prstGeom>
        </p:spPr>
      </p:pic>
      <p:pic>
        <p:nvPicPr>
          <p:cNvPr id="71" name="Picture 7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984087" y="4350937"/>
            <a:ext cx="523932" cy="497150"/>
          </a:xfrm>
          <a:prstGeom prst="rect">
            <a:avLst/>
          </a:prstGeom>
        </p:spPr>
      </p:pic>
    </p:spTree>
    <p:extLst>
      <p:ext uri="{BB962C8B-B14F-4D97-AF65-F5344CB8AC3E}">
        <p14:creationId xmlns:p14="http://schemas.microsoft.com/office/powerpoint/2010/main" xmlns="" val="30349181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10" presetClass="exit" presetSubtype="0" fill="hold" nodeType="withEffect">
                                  <p:stCondLst>
                                    <p:cond delay="0"/>
                                  </p:stCondLst>
                                  <p:childTnLst>
                                    <p:animEffect transition="out" filter="fade">
                                      <p:cBhvr>
                                        <p:cTn id="32" dur="500"/>
                                        <p:tgtEl>
                                          <p:spTgt spid="39"/>
                                        </p:tgtEl>
                                      </p:cBhvr>
                                    </p:animEffect>
                                    <p:set>
                                      <p:cBhvr>
                                        <p:cTn id="33" dur="1" fill="hold">
                                          <p:stCondLst>
                                            <p:cond delay="499"/>
                                          </p:stCondLst>
                                        </p:cTn>
                                        <p:tgtEl>
                                          <p:spTgt spid="39"/>
                                        </p:tgtEl>
                                        <p:attrNameLst>
                                          <p:attrName>style.visibility</p:attrName>
                                        </p:attrNameLst>
                                      </p:cBhvr>
                                      <p:to>
                                        <p:strVal val="hidden"/>
                                      </p:to>
                                    </p:se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wipe(left)">
                                      <p:cBhvr>
                                        <p:cTn id="37" dur="1500"/>
                                        <p:tgtEl>
                                          <p:spTgt spid="1029"/>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wipe(left)">
                                      <p:cBhvr>
                                        <p:cTn id="41" dur="5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additive="base">
                                        <p:cTn id="50" dur="500" fill="hold"/>
                                        <p:tgtEl>
                                          <p:spTgt spid="34"/>
                                        </p:tgtEl>
                                        <p:attrNameLst>
                                          <p:attrName>ppt_x</p:attrName>
                                        </p:attrNameLst>
                                      </p:cBhvr>
                                      <p:tavLst>
                                        <p:tav tm="0">
                                          <p:val>
                                            <p:strVal val="#ppt_x"/>
                                          </p:val>
                                        </p:tav>
                                        <p:tav tm="100000">
                                          <p:val>
                                            <p:strVal val="#ppt_x"/>
                                          </p:val>
                                        </p:tav>
                                      </p:tavLst>
                                    </p:anim>
                                    <p:anim calcmode="lin" valueType="num">
                                      <p:cBhvr additive="base">
                                        <p:cTn id="51" dur="500" fill="hold"/>
                                        <p:tgtEl>
                                          <p:spTgt spid="34"/>
                                        </p:tgtEl>
                                        <p:attrNameLst>
                                          <p:attrName>ppt_y</p:attrName>
                                        </p:attrNameLst>
                                      </p:cBhvr>
                                      <p:tavLst>
                                        <p:tav tm="0">
                                          <p:val>
                                            <p:strVal val="1+#ppt_h/2"/>
                                          </p:val>
                                        </p:tav>
                                        <p:tav tm="100000">
                                          <p:val>
                                            <p:strVal val="#ppt_y"/>
                                          </p:val>
                                        </p:tav>
                                      </p:tavLst>
                                    </p:anim>
                                  </p:childTnLst>
                                </p:cTn>
                              </p:par>
                              <p:par>
                                <p:cTn id="52" presetID="10" presetClass="exit" presetSubtype="0" fill="hold" nodeType="withEffect">
                                  <p:stCondLst>
                                    <p:cond delay="0"/>
                                  </p:stCondLst>
                                  <p:childTnLst>
                                    <p:animEffect transition="out" filter="fade">
                                      <p:cBhvr>
                                        <p:cTn id="53" dur="500"/>
                                        <p:tgtEl>
                                          <p:spTgt spid="1029"/>
                                        </p:tgtEl>
                                      </p:cBhvr>
                                    </p:animEffect>
                                    <p:set>
                                      <p:cBhvr>
                                        <p:cTn id="54" dur="1" fill="hold">
                                          <p:stCondLst>
                                            <p:cond delay="499"/>
                                          </p:stCondLst>
                                        </p:cTn>
                                        <p:tgtEl>
                                          <p:spTgt spid="1029"/>
                                        </p:tgtEl>
                                        <p:attrNameLst>
                                          <p:attrName>style.visibility</p:attrName>
                                        </p:attrNameLst>
                                      </p:cBhvr>
                                      <p:to>
                                        <p:strVal val="hidden"/>
                                      </p:to>
                                    </p:set>
                                  </p:childTnLst>
                                </p:cTn>
                              </p:par>
                            </p:childTnLst>
                          </p:cTn>
                        </p:par>
                        <p:par>
                          <p:cTn id="55" fill="hold">
                            <p:stCondLst>
                              <p:cond delay="500"/>
                            </p:stCondLst>
                            <p:childTnLst>
                              <p:par>
                                <p:cTn id="56" presetID="8" presetClass="emph" presetSubtype="0" fill="hold" nodeType="afterEffect">
                                  <p:stCondLst>
                                    <p:cond delay="0"/>
                                  </p:stCondLst>
                                  <p:childTnLst>
                                    <p:animRot by="2700000">
                                      <p:cBhvr>
                                        <p:cTn id="57" dur="2000" fill="hold"/>
                                        <p:tgtEl>
                                          <p:spTgt spid="49"/>
                                        </p:tgtEl>
                                        <p:attrNameLst>
                                          <p:attrName>r</p:attrName>
                                        </p:attrNameLst>
                                      </p:cBhvr>
                                    </p:animRot>
                                  </p:childTnLst>
                                </p:cTn>
                              </p:par>
                              <p:par>
                                <p:cTn id="58" presetID="49" presetClass="path" presetSubtype="0" accel="50000" decel="50000" fill="hold" nodeType="withEffect">
                                  <p:stCondLst>
                                    <p:cond delay="0"/>
                                  </p:stCondLst>
                                  <p:childTnLst>
                                    <p:animMotion origin="layout" path="M -2.77778E-7 -4.32099E-6 L 0.54271 0.31328 " pathEditMode="relative" rAng="0" ptsTypes="AA">
                                      <p:cBhvr>
                                        <p:cTn id="59" dur="2000" fill="hold"/>
                                        <p:tgtEl>
                                          <p:spTgt spid="49"/>
                                        </p:tgtEl>
                                        <p:attrNameLst>
                                          <p:attrName>ppt_x</p:attrName>
                                          <p:attrName>ppt_y</p:attrName>
                                        </p:attrNameLst>
                                      </p:cBhvr>
                                      <p:rCtr x="27135" y="15648"/>
                                    </p:animMotion>
                                  </p:childTnLst>
                                </p:cTn>
                              </p:par>
                            </p:childTnLst>
                          </p:cTn>
                        </p:par>
                        <p:par>
                          <p:cTn id="60" fill="hold">
                            <p:stCondLst>
                              <p:cond delay="2500"/>
                            </p:stCondLst>
                            <p:childTnLst>
                              <p:par>
                                <p:cTn id="61" presetID="22" presetClass="entr" presetSubtype="8"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left)">
                                      <p:cBhvr>
                                        <p:cTn id="6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993661" y="124723"/>
            <a:ext cx="3214341"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Scale Bar Advantages</a:t>
            </a:r>
          </a:p>
        </p:txBody>
      </p:sp>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382324" y="822960"/>
            <a:ext cx="4145706" cy="4544993"/>
          </a:xfrm>
          <a:prstGeom prst="rect">
            <a:avLst/>
          </a:prstGeom>
        </p:spPr>
      </p:pic>
      <p:grpSp>
        <p:nvGrpSpPr>
          <p:cNvPr id="43" name="Group 42"/>
          <p:cNvGrpSpPr/>
          <p:nvPr/>
        </p:nvGrpSpPr>
        <p:grpSpPr>
          <a:xfrm>
            <a:off x="208786" y="4506385"/>
            <a:ext cx="847152" cy="93261"/>
            <a:chOff x="656181" y="2158491"/>
            <a:chExt cx="7812316" cy="709399"/>
          </a:xfrm>
        </p:grpSpPr>
        <p:sp>
          <p:nvSpPr>
            <p:cNvPr id="53" name="Cube 52"/>
            <p:cNvSpPr/>
            <p:nvPr/>
          </p:nvSpPr>
          <p:spPr>
            <a:xfrm>
              <a:off x="656181" y="2211185"/>
              <a:ext cx="7812316" cy="656705"/>
            </a:xfrm>
            <a:prstGeom prst="cube">
              <a:avLst/>
            </a:prstGeom>
          </p:spPr>
          <p:style>
            <a:lnRef idx="1">
              <a:schemeClr val="dk1"/>
            </a:lnRef>
            <a:fillRef idx="1002">
              <a:schemeClr val="lt1"/>
            </a:fillRef>
            <a:effectRef idx="2">
              <a:schemeClr val="dk1"/>
            </a:effectRef>
            <a:fontRef idx="minor">
              <a:schemeClr val="lt1"/>
            </a:fontRef>
          </p:style>
          <p:txBody>
            <a:bodyPr rtlCol="0" anchor="ctr">
              <a:scene3d>
                <a:camera prst="isometricOffAxis1Top"/>
                <a:lightRig rig="threePt" dir="t"/>
              </a:scene3d>
            </a:bodyPr>
            <a:lstStyle/>
            <a:p>
              <a:pPr algn="ctr"/>
              <a:endParaRPr lang="en-US">
                <a:solidFill>
                  <a:prstClr val="white"/>
                </a:solidFill>
              </a:endParaRPr>
            </a:p>
          </p:txBody>
        </p:sp>
        <p:sp>
          <p:nvSpPr>
            <p:cNvPr id="54" name="Can 53"/>
            <p:cNvSpPr/>
            <p:nvPr/>
          </p:nvSpPr>
          <p:spPr>
            <a:xfrm>
              <a:off x="820420" y="2158491"/>
              <a:ext cx="382386" cy="188375"/>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55" name="Can 54"/>
            <p:cNvSpPr/>
            <p:nvPr/>
          </p:nvSpPr>
          <p:spPr>
            <a:xfrm>
              <a:off x="7902551" y="2158491"/>
              <a:ext cx="382386" cy="188375"/>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pic>
          <p:nvPicPr>
            <p:cNvPr id="56" name="Picture 5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4236947" y="2464859"/>
              <a:ext cx="464875" cy="342971"/>
            </a:xfrm>
            <a:prstGeom prst="rect">
              <a:avLst/>
            </a:prstGeom>
          </p:spPr>
        </p:pic>
      </p:grpSp>
      <p:grpSp>
        <p:nvGrpSpPr>
          <p:cNvPr id="57" name="Group 56"/>
          <p:cNvGrpSpPr/>
          <p:nvPr/>
        </p:nvGrpSpPr>
        <p:grpSpPr>
          <a:xfrm>
            <a:off x="228691" y="3651744"/>
            <a:ext cx="847152" cy="93261"/>
            <a:chOff x="656181" y="2158491"/>
            <a:chExt cx="7812316" cy="709399"/>
          </a:xfrm>
        </p:grpSpPr>
        <p:sp>
          <p:nvSpPr>
            <p:cNvPr id="58" name="Cube 57"/>
            <p:cNvSpPr/>
            <p:nvPr/>
          </p:nvSpPr>
          <p:spPr>
            <a:xfrm>
              <a:off x="656181" y="2211185"/>
              <a:ext cx="7812316" cy="656705"/>
            </a:xfrm>
            <a:prstGeom prst="cube">
              <a:avLst/>
            </a:prstGeom>
          </p:spPr>
          <p:style>
            <a:lnRef idx="1">
              <a:schemeClr val="dk1"/>
            </a:lnRef>
            <a:fillRef idx="1002">
              <a:schemeClr val="lt1"/>
            </a:fillRef>
            <a:effectRef idx="2">
              <a:schemeClr val="dk1"/>
            </a:effectRef>
            <a:fontRef idx="minor">
              <a:schemeClr val="lt1"/>
            </a:fontRef>
          </p:style>
          <p:txBody>
            <a:bodyPr rtlCol="0" anchor="ctr">
              <a:scene3d>
                <a:camera prst="isometricOffAxis1Top"/>
                <a:lightRig rig="threePt" dir="t"/>
              </a:scene3d>
            </a:bodyPr>
            <a:lstStyle/>
            <a:p>
              <a:pPr algn="ctr"/>
              <a:endParaRPr lang="en-US">
                <a:solidFill>
                  <a:prstClr val="white"/>
                </a:solidFill>
              </a:endParaRPr>
            </a:p>
          </p:txBody>
        </p:sp>
        <p:sp>
          <p:nvSpPr>
            <p:cNvPr id="59" name="Can 58"/>
            <p:cNvSpPr/>
            <p:nvPr/>
          </p:nvSpPr>
          <p:spPr>
            <a:xfrm>
              <a:off x="820420" y="2158491"/>
              <a:ext cx="382386" cy="188375"/>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60" name="Can 59"/>
            <p:cNvSpPr/>
            <p:nvPr/>
          </p:nvSpPr>
          <p:spPr>
            <a:xfrm>
              <a:off x="7902551" y="2158491"/>
              <a:ext cx="382386" cy="188375"/>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pic>
          <p:nvPicPr>
            <p:cNvPr id="61" name="Picture 6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4236947" y="2464859"/>
              <a:ext cx="464875" cy="342971"/>
            </a:xfrm>
            <a:prstGeom prst="rect">
              <a:avLst/>
            </a:prstGeom>
          </p:spPr>
        </p:pic>
      </p:grpSp>
      <p:grpSp>
        <p:nvGrpSpPr>
          <p:cNvPr id="62" name="Group 61"/>
          <p:cNvGrpSpPr/>
          <p:nvPr/>
        </p:nvGrpSpPr>
        <p:grpSpPr>
          <a:xfrm>
            <a:off x="228691" y="2886226"/>
            <a:ext cx="847152" cy="93261"/>
            <a:chOff x="656181" y="2158491"/>
            <a:chExt cx="7812316" cy="709399"/>
          </a:xfrm>
        </p:grpSpPr>
        <p:sp>
          <p:nvSpPr>
            <p:cNvPr id="63" name="Cube 62"/>
            <p:cNvSpPr/>
            <p:nvPr/>
          </p:nvSpPr>
          <p:spPr>
            <a:xfrm>
              <a:off x="656181" y="2211185"/>
              <a:ext cx="7812316" cy="656705"/>
            </a:xfrm>
            <a:prstGeom prst="cube">
              <a:avLst/>
            </a:prstGeom>
          </p:spPr>
          <p:style>
            <a:lnRef idx="1">
              <a:schemeClr val="dk1"/>
            </a:lnRef>
            <a:fillRef idx="1002">
              <a:schemeClr val="lt1"/>
            </a:fillRef>
            <a:effectRef idx="2">
              <a:schemeClr val="dk1"/>
            </a:effectRef>
            <a:fontRef idx="minor">
              <a:schemeClr val="lt1"/>
            </a:fontRef>
          </p:style>
          <p:txBody>
            <a:bodyPr rtlCol="0" anchor="ctr">
              <a:scene3d>
                <a:camera prst="isometricOffAxis1Top"/>
                <a:lightRig rig="threePt" dir="t"/>
              </a:scene3d>
            </a:bodyPr>
            <a:lstStyle/>
            <a:p>
              <a:pPr algn="ctr"/>
              <a:endParaRPr lang="en-US">
                <a:solidFill>
                  <a:prstClr val="white"/>
                </a:solidFill>
              </a:endParaRPr>
            </a:p>
          </p:txBody>
        </p:sp>
        <p:sp>
          <p:nvSpPr>
            <p:cNvPr id="64" name="Can 63"/>
            <p:cNvSpPr/>
            <p:nvPr/>
          </p:nvSpPr>
          <p:spPr>
            <a:xfrm>
              <a:off x="820420" y="2158491"/>
              <a:ext cx="382386" cy="188375"/>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65" name="Can 64"/>
            <p:cNvSpPr/>
            <p:nvPr/>
          </p:nvSpPr>
          <p:spPr>
            <a:xfrm>
              <a:off x="7902551" y="2158491"/>
              <a:ext cx="382386" cy="188375"/>
            </a:xfrm>
            <a:prstGeom prst="can">
              <a:avLst/>
            </a:prstGeom>
            <a:solidFill>
              <a:srgbClr val="000000"/>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pic>
          <p:nvPicPr>
            <p:cNvPr id="66" name="Picture 6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4236947" y="2464859"/>
              <a:ext cx="464875" cy="342971"/>
            </a:xfrm>
            <a:prstGeom prst="rect">
              <a:avLst/>
            </a:prstGeom>
          </p:spPr>
        </p:pic>
      </p:grpSp>
      <p:grpSp>
        <p:nvGrpSpPr>
          <p:cNvPr id="89" name="Group 88"/>
          <p:cNvGrpSpPr/>
          <p:nvPr/>
        </p:nvGrpSpPr>
        <p:grpSpPr>
          <a:xfrm>
            <a:off x="5230180" y="892260"/>
            <a:ext cx="3847918" cy="3194129"/>
            <a:chOff x="5230180" y="892260"/>
            <a:chExt cx="3847918" cy="3194129"/>
          </a:xfrm>
        </p:grpSpPr>
        <p:pic>
          <p:nvPicPr>
            <p:cNvPr id="39" name="Picture 38"/>
            <p:cNvPicPr>
              <a:picLocks noChangeAspect="1"/>
            </p:cNvPicPr>
            <p:nvPr/>
          </p:nvPicPr>
          <p:blipFill>
            <a:blip r:embed="rId6"/>
            <a:stretch>
              <a:fillRect/>
            </a:stretch>
          </p:blipFill>
          <p:spPr>
            <a:xfrm>
              <a:off x="5230180" y="1384068"/>
              <a:ext cx="3705841" cy="2702321"/>
            </a:xfrm>
            <a:prstGeom prst="rect">
              <a:avLst/>
            </a:prstGeom>
          </p:spPr>
        </p:pic>
        <p:cxnSp>
          <p:nvCxnSpPr>
            <p:cNvPr id="73" name="Straight Connector 72"/>
            <p:cNvCxnSpPr/>
            <p:nvPr/>
          </p:nvCxnSpPr>
          <p:spPr>
            <a:xfrm flipV="1">
              <a:off x="7481455" y="1097049"/>
              <a:ext cx="1288006" cy="998636"/>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69" name="Picture 68"/>
            <p:cNvPicPr>
              <a:picLocks noChangeAspect="1"/>
            </p:cNvPicPr>
            <p:nvPr/>
          </p:nvPicPr>
          <p:blipFill>
            <a:blip r:embed="rId7"/>
            <a:stretch>
              <a:fillRect/>
            </a:stretch>
          </p:blipFill>
          <p:spPr>
            <a:xfrm>
              <a:off x="8460825" y="892260"/>
              <a:ext cx="617273" cy="1371719"/>
            </a:xfrm>
            <a:prstGeom prst="rect">
              <a:avLst/>
            </a:prstGeom>
          </p:spPr>
        </p:pic>
      </p:grpSp>
      <p:grpSp>
        <p:nvGrpSpPr>
          <p:cNvPr id="90" name="Group 89"/>
          <p:cNvGrpSpPr/>
          <p:nvPr/>
        </p:nvGrpSpPr>
        <p:grpSpPr>
          <a:xfrm>
            <a:off x="7043505" y="3317901"/>
            <a:ext cx="1954048" cy="1730747"/>
            <a:chOff x="7043505" y="3317901"/>
            <a:chExt cx="1954048" cy="1730747"/>
          </a:xfrm>
        </p:grpSpPr>
        <p:pic>
          <p:nvPicPr>
            <p:cNvPr id="40" name="Picture 39"/>
            <p:cNvPicPr>
              <a:picLocks noChangeAspect="1"/>
            </p:cNvPicPr>
            <p:nvPr/>
          </p:nvPicPr>
          <p:blipFill>
            <a:blip r:embed="rId8"/>
            <a:stretch>
              <a:fillRect/>
            </a:stretch>
          </p:blipFill>
          <p:spPr>
            <a:xfrm>
              <a:off x="7043505" y="3317901"/>
              <a:ext cx="1922539" cy="1055508"/>
            </a:xfrm>
            <a:prstGeom prst="rect">
              <a:avLst/>
            </a:prstGeom>
          </p:spPr>
        </p:pic>
        <p:cxnSp>
          <p:nvCxnSpPr>
            <p:cNvPr id="81" name="Straight Connector 80"/>
            <p:cNvCxnSpPr/>
            <p:nvPr/>
          </p:nvCxnSpPr>
          <p:spPr>
            <a:xfrm>
              <a:off x="8052403" y="3845655"/>
              <a:ext cx="564771" cy="146044"/>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70" name="Picture 69"/>
            <p:cNvPicPr>
              <a:picLocks noChangeAspect="1"/>
            </p:cNvPicPr>
            <p:nvPr/>
          </p:nvPicPr>
          <p:blipFill>
            <a:blip r:embed="rId9">
              <a:clrChange>
                <a:clrFrom>
                  <a:srgbClr val="FFFFFF"/>
                </a:clrFrom>
                <a:clrTo>
                  <a:srgbClr val="FFFFFF">
                    <a:alpha val="0"/>
                  </a:srgbClr>
                </a:clrTo>
              </a:clrChange>
            </a:blip>
            <a:stretch>
              <a:fillRect/>
            </a:stretch>
          </p:blipFill>
          <p:spPr>
            <a:xfrm>
              <a:off x="8288832" y="3844584"/>
              <a:ext cx="708721" cy="1204064"/>
            </a:xfrm>
            <a:prstGeom prst="rect">
              <a:avLst/>
            </a:prstGeom>
          </p:spPr>
        </p:pic>
      </p:grpSp>
      <p:grpSp>
        <p:nvGrpSpPr>
          <p:cNvPr id="91" name="Group 90"/>
          <p:cNvGrpSpPr/>
          <p:nvPr/>
        </p:nvGrpSpPr>
        <p:grpSpPr>
          <a:xfrm>
            <a:off x="4600831" y="1894526"/>
            <a:ext cx="2822223" cy="2912317"/>
            <a:chOff x="4600831" y="1894526"/>
            <a:chExt cx="2822223" cy="2912317"/>
          </a:xfrm>
        </p:grpSpPr>
        <p:pic>
          <p:nvPicPr>
            <p:cNvPr id="67" name="Picture 66"/>
            <p:cNvPicPr>
              <a:picLocks noChangeAspect="1"/>
            </p:cNvPicPr>
            <p:nvPr/>
          </p:nvPicPr>
          <p:blipFill>
            <a:blip r:embed="rId10"/>
            <a:stretch>
              <a:fillRect/>
            </a:stretch>
          </p:blipFill>
          <p:spPr>
            <a:xfrm>
              <a:off x="4600831" y="1894526"/>
              <a:ext cx="2822223" cy="2912317"/>
            </a:xfrm>
            <a:prstGeom prst="rect">
              <a:avLst/>
            </a:prstGeom>
          </p:spPr>
        </p:pic>
        <p:pic>
          <p:nvPicPr>
            <p:cNvPr id="71" name="Picture 70"/>
            <p:cNvPicPr>
              <a:picLocks noChangeAspect="1"/>
            </p:cNvPicPr>
            <p:nvPr/>
          </p:nvPicPr>
          <p:blipFill>
            <a:blip r:embed="rId11">
              <a:clrChange>
                <a:clrFrom>
                  <a:srgbClr val="FFFFFF"/>
                </a:clrFrom>
                <a:clrTo>
                  <a:srgbClr val="FFFFFF">
                    <a:alpha val="0"/>
                  </a:srgbClr>
                </a:clrTo>
              </a:clrChange>
            </a:blip>
            <a:stretch>
              <a:fillRect/>
            </a:stretch>
          </p:blipFill>
          <p:spPr>
            <a:xfrm>
              <a:off x="4822451" y="2877467"/>
              <a:ext cx="693480" cy="1653683"/>
            </a:xfrm>
            <a:prstGeom prst="rect">
              <a:avLst/>
            </a:prstGeom>
          </p:spPr>
        </p:pic>
        <p:cxnSp>
          <p:nvCxnSpPr>
            <p:cNvPr id="88" name="Straight Connector 87"/>
            <p:cNvCxnSpPr/>
            <p:nvPr/>
          </p:nvCxnSpPr>
          <p:spPr>
            <a:xfrm>
              <a:off x="5200157" y="3091983"/>
              <a:ext cx="1007845" cy="258701"/>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15736730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1000" fill="hold"/>
                                        <p:tgtEl>
                                          <p:spTgt spid="57"/>
                                        </p:tgtEl>
                                        <p:attrNameLst>
                                          <p:attrName>ppt_x</p:attrName>
                                        </p:attrNameLst>
                                      </p:cBhvr>
                                      <p:tavLst>
                                        <p:tav tm="0">
                                          <p:val>
                                            <p:strVal val="#ppt_x"/>
                                          </p:val>
                                        </p:tav>
                                        <p:tav tm="100000">
                                          <p:val>
                                            <p:strVal val="#ppt_x"/>
                                          </p:val>
                                        </p:tav>
                                      </p:tavLst>
                                    </p:anim>
                                    <p:anim calcmode="lin" valueType="num">
                                      <p:cBhvr additive="base">
                                        <p:cTn id="13" dur="10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1000" fill="hold"/>
                                        <p:tgtEl>
                                          <p:spTgt spid="62"/>
                                        </p:tgtEl>
                                        <p:attrNameLst>
                                          <p:attrName>ppt_x</p:attrName>
                                        </p:attrNameLst>
                                      </p:cBhvr>
                                      <p:tavLst>
                                        <p:tav tm="0">
                                          <p:val>
                                            <p:strVal val="#ppt_x"/>
                                          </p:val>
                                        </p:tav>
                                        <p:tav tm="100000">
                                          <p:val>
                                            <p:strVal val="#ppt_x"/>
                                          </p:val>
                                        </p:tav>
                                      </p:tavLst>
                                    </p:anim>
                                    <p:anim calcmode="lin" valueType="num">
                                      <p:cBhvr additive="base">
                                        <p:cTn id="18" dur="10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wipe(left)">
                                      <p:cBhvr>
                                        <p:cTn id="23" dur="500"/>
                                        <p:tgtEl>
                                          <p:spTgt spid="89"/>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up)">
                                      <p:cBhvr>
                                        <p:cTn id="27" dur="500"/>
                                        <p:tgtEl>
                                          <p:spTgt spid="90"/>
                                        </p:tgtEl>
                                      </p:cBhvr>
                                    </p:animEffect>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wipe(right)">
                                      <p:cBhvr>
                                        <p:cTn id="31"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7" name="TextBox 6"/>
          <p:cNvSpPr txBox="1"/>
          <p:nvPr/>
        </p:nvSpPr>
        <p:spPr>
          <a:xfrm>
            <a:off x="2984715" y="1643"/>
            <a:ext cx="3017173"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Creating a Scale Bar</a:t>
            </a:r>
            <a:endParaRPr lang="en-US" sz="2800" dirty="0" smtClean="0">
              <a:solidFill>
                <a:srgbClr val="4D4D4D">
                  <a:lumMod val="50000"/>
                </a:srgbClr>
              </a:solidFill>
              <a:latin typeface="Oswald Regular" panose="020B0604020202020204" charset="0"/>
            </a:endParaRPr>
          </a:p>
        </p:txBody>
      </p:sp>
      <p:pic>
        <p:nvPicPr>
          <p:cNvPr id="2" name="Picture 1"/>
          <p:cNvPicPr>
            <a:picLocks noChangeAspect="1"/>
          </p:cNvPicPr>
          <p:nvPr/>
        </p:nvPicPr>
        <p:blipFill>
          <a:blip r:embed="rId5"/>
          <a:stretch>
            <a:fillRect/>
          </a:stretch>
        </p:blipFill>
        <p:spPr>
          <a:xfrm>
            <a:off x="126616" y="701478"/>
            <a:ext cx="1859441" cy="2255715"/>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xmlns="">
                  <a14:imgLayer r:embed="rId7">
                    <a14:imgEffect>
                      <a14:backgroundRemoval t="9903" b="89976" l="9980" r="100000"/>
                    </a14:imgEffect>
                  </a14:imgLayer>
                </a14:imgProps>
              </a:ext>
            </a:extLst>
          </a:blip>
          <a:stretch>
            <a:fillRect/>
          </a:stretch>
        </p:blipFill>
        <p:spPr>
          <a:xfrm>
            <a:off x="2524819" y="-374840"/>
            <a:ext cx="3741744" cy="6309907"/>
          </a:xfrm>
          <a:prstGeom prst="rect">
            <a:avLst/>
          </a:prstGeom>
        </p:spPr>
      </p:pic>
      <p:grpSp>
        <p:nvGrpSpPr>
          <p:cNvPr id="26" name="Group 25"/>
          <p:cNvGrpSpPr/>
          <p:nvPr/>
        </p:nvGrpSpPr>
        <p:grpSpPr>
          <a:xfrm>
            <a:off x="1437645" y="399780"/>
            <a:ext cx="3622225" cy="4698985"/>
            <a:chOff x="1437645" y="399780"/>
            <a:chExt cx="3622225" cy="4698985"/>
          </a:xfrm>
        </p:grpSpPr>
        <p:sp>
          <p:nvSpPr>
            <p:cNvPr id="5" name="Right Arrow 4"/>
            <p:cNvSpPr/>
            <p:nvPr/>
          </p:nvSpPr>
          <p:spPr>
            <a:xfrm>
              <a:off x="1437645" y="1532739"/>
              <a:ext cx="1056768" cy="6995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2524819" y="399780"/>
              <a:ext cx="2535051" cy="4698985"/>
            </a:xfrm>
            <a:prstGeom prst="rect">
              <a:avLst/>
            </a:prstGeom>
          </p:spPr>
        </p:pic>
      </p:grpSp>
      <p:grpSp>
        <p:nvGrpSpPr>
          <p:cNvPr id="27" name="Group 26"/>
          <p:cNvGrpSpPr/>
          <p:nvPr/>
        </p:nvGrpSpPr>
        <p:grpSpPr>
          <a:xfrm>
            <a:off x="3972696" y="524863"/>
            <a:ext cx="5096002" cy="2446232"/>
            <a:chOff x="3972696" y="524863"/>
            <a:chExt cx="5096002" cy="2446232"/>
          </a:xfrm>
        </p:grpSpPr>
        <p:sp>
          <p:nvSpPr>
            <p:cNvPr id="22" name="Right Arrow 21"/>
            <p:cNvSpPr/>
            <p:nvPr/>
          </p:nvSpPr>
          <p:spPr>
            <a:xfrm>
              <a:off x="3972696" y="1506158"/>
              <a:ext cx="1056768" cy="7526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9"/>
            <a:stretch>
              <a:fillRect/>
            </a:stretch>
          </p:blipFill>
          <p:spPr>
            <a:xfrm>
              <a:off x="5075472" y="524863"/>
              <a:ext cx="3993226" cy="2446232"/>
            </a:xfrm>
            <a:prstGeom prst="rect">
              <a:avLst/>
            </a:prstGeom>
          </p:spPr>
        </p:pic>
      </p:grpSp>
      <p:sp>
        <p:nvSpPr>
          <p:cNvPr id="23" name="Flowchart: Process 22"/>
          <p:cNvSpPr/>
          <p:nvPr/>
        </p:nvSpPr>
        <p:spPr>
          <a:xfrm>
            <a:off x="8096797" y="1138749"/>
            <a:ext cx="743399" cy="260513"/>
          </a:xfrm>
          <a:prstGeom prst="flowChartProcess">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10"/>
          <a:stretch>
            <a:fillRect/>
          </a:stretch>
        </p:blipFill>
        <p:spPr>
          <a:xfrm>
            <a:off x="5905763" y="795164"/>
            <a:ext cx="2301439" cy="1714649"/>
          </a:xfrm>
          <a:prstGeom prst="rect">
            <a:avLst/>
          </a:prstGeom>
        </p:spPr>
      </p:pic>
      <p:grpSp>
        <p:nvGrpSpPr>
          <p:cNvPr id="28" name="Group 27"/>
          <p:cNvGrpSpPr/>
          <p:nvPr/>
        </p:nvGrpSpPr>
        <p:grpSpPr>
          <a:xfrm>
            <a:off x="5789120" y="2509813"/>
            <a:ext cx="2530059" cy="2333877"/>
            <a:chOff x="5789120" y="2509813"/>
            <a:chExt cx="2530059" cy="2333877"/>
          </a:xfrm>
        </p:grpSpPr>
        <p:sp>
          <p:nvSpPr>
            <p:cNvPr id="24" name="Right Arrow 23"/>
            <p:cNvSpPr/>
            <p:nvPr/>
          </p:nvSpPr>
          <p:spPr>
            <a:xfrm rot="5400000">
              <a:off x="6528098" y="2688439"/>
              <a:ext cx="1056768" cy="6995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8" name="Picture 17"/>
            <p:cNvPicPr>
              <a:picLocks noChangeAspect="1"/>
            </p:cNvPicPr>
            <p:nvPr/>
          </p:nvPicPr>
          <p:blipFill>
            <a:blip r:embed="rId11"/>
            <a:stretch>
              <a:fillRect/>
            </a:stretch>
          </p:blipFill>
          <p:spPr>
            <a:xfrm>
              <a:off x="5789120" y="3578660"/>
              <a:ext cx="2530059" cy="1265030"/>
            </a:xfrm>
            <a:prstGeom prst="rect">
              <a:avLst/>
            </a:prstGeom>
          </p:spPr>
        </p:pic>
      </p:grpSp>
    </p:spTree>
    <p:extLst>
      <p:ext uri="{BB962C8B-B14F-4D97-AF65-F5344CB8AC3E}">
        <p14:creationId xmlns:p14="http://schemas.microsoft.com/office/powerpoint/2010/main" xmlns="" val="30859306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par>
                          <p:cTn id="23" fill="hold">
                            <p:stCondLst>
                              <p:cond delay="500"/>
                            </p:stCondLst>
                            <p:childTnLst>
                              <p:par>
                                <p:cTn id="24" presetID="6"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1756944" y="42242"/>
            <a:ext cx="5687776"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Scaling an Instrument Using Scale Bars</a:t>
            </a:r>
          </a:p>
        </p:txBody>
      </p:sp>
      <p:pic>
        <p:nvPicPr>
          <p:cNvPr id="7" name="Picture 6"/>
          <p:cNvPicPr>
            <a:picLocks noChangeAspect="1"/>
          </p:cNvPicPr>
          <p:nvPr/>
        </p:nvPicPr>
        <p:blipFill>
          <a:blip r:embed="rId5"/>
          <a:stretch>
            <a:fillRect/>
          </a:stretch>
        </p:blipFill>
        <p:spPr>
          <a:xfrm>
            <a:off x="319437" y="602182"/>
            <a:ext cx="2465327" cy="4301069"/>
          </a:xfrm>
          <a:prstGeom prst="rect">
            <a:avLst/>
          </a:prstGeom>
        </p:spPr>
      </p:pic>
      <p:sp>
        <p:nvSpPr>
          <p:cNvPr id="8" name="Flowchart: Process 7"/>
          <p:cNvSpPr/>
          <p:nvPr/>
        </p:nvSpPr>
        <p:spPr>
          <a:xfrm>
            <a:off x="1487978" y="2476291"/>
            <a:ext cx="1081564" cy="189600"/>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stretch>
            <a:fillRect/>
          </a:stretch>
        </p:blipFill>
        <p:spPr>
          <a:xfrm>
            <a:off x="3878652" y="1470086"/>
            <a:ext cx="5091381" cy="2270183"/>
          </a:xfrm>
          <a:prstGeom prst="rect">
            <a:avLst/>
          </a:prstGeom>
        </p:spPr>
      </p:pic>
      <p:sp>
        <p:nvSpPr>
          <p:cNvPr id="10" name="Right Arrow 9"/>
          <p:cNvSpPr/>
          <p:nvPr/>
        </p:nvSpPr>
        <p:spPr>
          <a:xfrm>
            <a:off x="2810596" y="2221333"/>
            <a:ext cx="1056768" cy="6995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10587725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3" name="Picture 2"/>
          <p:cNvPicPr>
            <a:picLocks noChangeAspect="1"/>
          </p:cNvPicPr>
          <p:nvPr/>
        </p:nvPicPr>
        <p:blipFill>
          <a:blip r:embed="rId5"/>
          <a:stretch>
            <a:fillRect/>
          </a:stretch>
        </p:blipFill>
        <p:spPr>
          <a:xfrm>
            <a:off x="1565649" y="724058"/>
            <a:ext cx="6012701" cy="4343776"/>
          </a:xfrm>
          <a:prstGeom prst="rect">
            <a:avLst/>
          </a:prstGeom>
        </p:spPr>
      </p:pic>
      <p:sp>
        <p:nvSpPr>
          <p:cNvPr id="10" name="TextBox 9"/>
          <p:cNvSpPr txBox="1"/>
          <p:nvPr/>
        </p:nvSpPr>
        <p:spPr>
          <a:xfrm>
            <a:off x="3180411" y="78979"/>
            <a:ext cx="2840842"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Scaling with USMN</a:t>
            </a:r>
          </a:p>
        </p:txBody>
      </p:sp>
    </p:spTree>
    <p:extLst>
      <p:ext uri="{BB962C8B-B14F-4D97-AF65-F5344CB8AC3E}">
        <p14:creationId xmlns:p14="http://schemas.microsoft.com/office/powerpoint/2010/main" xmlns="" val="996351207"/>
      </p:ext>
    </p:extLst>
  </p:cSld>
  <p:clrMapOvr>
    <a:masterClrMapping/>
  </p:clrMapOvr>
  <p:transition spd="slow">
    <p:cove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586646" y="2230289"/>
            <a:ext cx="2915433" cy="2918964"/>
          </a:xfrm>
          <a:prstGeom prst="rect">
            <a:avLst/>
          </a:prstGeom>
        </p:spPr>
      </p:pic>
      <p:pic>
        <p:nvPicPr>
          <p:cNvPr id="11" name="Picture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033032" y="735145"/>
            <a:ext cx="3376793" cy="3376793"/>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70339" y="78979"/>
            <a:ext cx="2785872" cy="3048000"/>
          </a:xfrm>
          <a:prstGeom prst="rect">
            <a:avLst/>
          </a:prstGeom>
        </p:spPr>
      </p:pic>
    </p:spTree>
    <p:extLst>
      <p:ext uri="{BB962C8B-B14F-4D97-AF65-F5344CB8AC3E}">
        <p14:creationId xmlns:p14="http://schemas.microsoft.com/office/powerpoint/2010/main" xmlns="" val="26496540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smtClean="0">
              <a:solidFill>
                <a:srgbClr val="FFC000"/>
              </a:solidFill>
              <a:latin typeface="Oswald Light"/>
              <a:cs typeface="Oswald Light"/>
            </a:endParaRP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68497" y="78979"/>
            <a:ext cx="609601" cy="4522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123565" y="78979"/>
            <a:ext cx="609602" cy="449746"/>
          </a:xfrm>
          <a:prstGeom prst="rect">
            <a:avLst/>
          </a:prstGeom>
        </p:spPr>
      </p:pic>
      <p:sp>
        <p:nvSpPr>
          <p:cNvPr id="5" name="TextBox 4"/>
          <p:cNvSpPr txBox="1"/>
          <p:nvPr/>
        </p:nvSpPr>
        <p:spPr>
          <a:xfrm>
            <a:off x="2872310" y="42242"/>
            <a:ext cx="3073277" cy="523220"/>
          </a:xfrm>
          <a:prstGeom prst="rect">
            <a:avLst/>
          </a:prstGeom>
          <a:noFill/>
        </p:spPr>
        <p:txBody>
          <a:bodyPr wrap="none" rtlCol="0">
            <a:spAutoFit/>
          </a:bodyPr>
          <a:lstStyle/>
          <a:p>
            <a:r>
              <a:rPr lang="en-US" sz="2800" dirty="0" smtClean="0">
                <a:solidFill>
                  <a:srgbClr val="003876"/>
                </a:solidFill>
                <a:latin typeface="Oswald Regular" panose="020B0604020202020204" charset="0"/>
              </a:rPr>
              <a:t>Auto Measure Points</a:t>
            </a:r>
            <a:endParaRPr lang="en-US" sz="2800" dirty="0" smtClean="0">
              <a:solidFill>
                <a:srgbClr val="4D4D4D">
                  <a:lumMod val="50000"/>
                </a:srgbClr>
              </a:solidFill>
              <a:latin typeface="Oswald Regular" panose="020B0604020202020204" charset="0"/>
            </a:endParaRP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0" y="756068"/>
            <a:ext cx="6965718" cy="4328853"/>
          </a:xfrm>
          <a:prstGeom prst="rect">
            <a:avLst/>
          </a:prstGeom>
        </p:spPr>
      </p:pic>
      <p:pic>
        <p:nvPicPr>
          <p:cNvPr id="7" name="Picture 6"/>
          <p:cNvPicPr>
            <a:picLocks noChangeAspect="1"/>
          </p:cNvPicPr>
          <p:nvPr/>
        </p:nvPicPr>
        <p:blipFill>
          <a:blip r:embed="rId6"/>
          <a:stretch>
            <a:fillRect/>
          </a:stretch>
        </p:blipFill>
        <p:spPr>
          <a:xfrm>
            <a:off x="6061803" y="565462"/>
            <a:ext cx="3043058" cy="3756354"/>
          </a:xfrm>
          <a:prstGeom prst="rect">
            <a:avLst/>
          </a:prstGeom>
        </p:spPr>
      </p:pic>
      <p:sp>
        <p:nvSpPr>
          <p:cNvPr id="3" name="Oval 2"/>
          <p:cNvSpPr/>
          <p:nvPr/>
        </p:nvSpPr>
        <p:spPr>
          <a:xfrm>
            <a:off x="6061803" y="756068"/>
            <a:ext cx="1529542" cy="30796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061803" y="2424944"/>
            <a:ext cx="2406694" cy="55101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393848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theme/theme1.xml><?xml version="1.0" encoding="utf-8"?>
<a:theme xmlns:a="http://schemas.openxmlformats.org/drawingml/2006/main" name="Office Theme">
  <a:themeElements>
    <a:clrScheme name="Custom 2">
      <a:dk1>
        <a:srgbClr val="4D4D4D"/>
      </a:dk1>
      <a:lt1>
        <a:sysClr val="window" lastClr="FFFFFF"/>
      </a:lt1>
      <a:dk2>
        <a:srgbClr val="A5CD00"/>
      </a:dk2>
      <a:lt2>
        <a:srgbClr val="FFFFFF"/>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35148</TotalTime>
  <Words>7878</Words>
  <Application>Microsoft Office PowerPoint</Application>
  <PresentationFormat>On-screen Show (16:9)</PresentationFormat>
  <Paragraphs>703</Paragraphs>
  <Slides>87</Slides>
  <Notes>87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Calibri</vt:lpstr>
      <vt:lpstr>Oswald Regular</vt:lpstr>
      <vt:lpstr>Oswald Light</vt:lpstr>
      <vt:lpstr>Chiller</vt:lpstr>
      <vt:lpstr>Gisha</vt:lpstr>
      <vt:lpstr>Engravers MT</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ONE</dc:title>
  <dc:creator>iMac</dc:creator>
  <cp:lastModifiedBy>Jessica</cp:lastModifiedBy>
  <cp:revision>2103</cp:revision>
  <cp:lastPrinted>2015-04-20T22:42:15Z</cp:lastPrinted>
  <dcterms:created xsi:type="dcterms:W3CDTF">2013-10-13T18:38:47Z</dcterms:created>
  <dcterms:modified xsi:type="dcterms:W3CDTF">2015-04-24T13:11:04Z</dcterms:modified>
</cp:coreProperties>
</file>