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6" r:id="rId2"/>
    <p:sldId id="385" r:id="rId3"/>
    <p:sldId id="420" r:id="rId4"/>
    <p:sldId id="419" r:id="rId5"/>
    <p:sldId id="392" r:id="rId6"/>
    <p:sldId id="452" r:id="rId7"/>
    <p:sldId id="413" r:id="rId8"/>
    <p:sldId id="414" r:id="rId9"/>
    <p:sldId id="453" r:id="rId10"/>
    <p:sldId id="393" r:id="rId11"/>
    <p:sldId id="416" r:id="rId12"/>
    <p:sldId id="460" r:id="rId13"/>
    <p:sldId id="417" r:id="rId14"/>
    <p:sldId id="418" r:id="rId15"/>
    <p:sldId id="391" r:id="rId16"/>
    <p:sldId id="461" r:id="rId17"/>
    <p:sldId id="438" r:id="rId18"/>
    <p:sldId id="454" r:id="rId19"/>
    <p:sldId id="468" r:id="rId20"/>
    <p:sldId id="469" r:id="rId21"/>
    <p:sldId id="470" r:id="rId22"/>
    <p:sldId id="433" r:id="rId23"/>
    <p:sldId id="425" r:id="rId24"/>
    <p:sldId id="472" r:id="rId25"/>
    <p:sldId id="473" r:id="rId26"/>
    <p:sldId id="423" r:id="rId27"/>
    <p:sldId id="426" r:id="rId28"/>
    <p:sldId id="427" r:id="rId29"/>
    <p:sldId id="474" r:id="rId30"/>
    <p:sldId id="475" r:id="rId31"/>
    <p:sldId id="477" r:id="rId32"/>
    <p:sldId id="476" r:id="rId33"/>
    <p:sldId id="440" r:id="rId34"/>
    <p:sldId id="462" r:id="rId35"/>
    <p:sldId id="444" r:id="rId36"/>
    <p:sldId id="464" r:id="rId37"/>
    <p:sldId id="471" r:id="rId38"/>
    <p:sldId id="439" r:id="rId39"/>
    <p:sldId id="443" r:id="rId40"/>
    <p:sldId id="457" r:id="rId41"/>
    <p:sldId id="458" r:id="rId42"/>
    <p:sldId id="456" r:id="rId43"/>
    <p:sldId id="484" r:id="rId44"/>
    <p:sldId id="442" r:id="rId45"/>
    <p:sldId id="466" r:id="rId46"/>
    <p:sldId id="467" r:id="rId47"/>
    <p:sldId id="400" r:id="rId48"/>
    <p:sldId id="479" r:id="rId49"/>
    <p:sldId id="480" r:id="rId50"/>
    <p:sldId id="450" r:id="rId51"/>
    <p:sldId id="481" r:id="rId52"/>
    <p:sldId id="449" r:id="rId53"/>
    <p:sldId id="338" r:id="rId5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F83A973-FF82-4E71-814E-BB1210B3D337}">
          <p14:sldIdLst>
            <p14:sldId id="256"/>
          </p14:sldIdLst>
        </p14:section>
        <p14:section name="Introduction" id="{1ACE7CA1-0981-4128-876F-CFAA48F7FC5F}">
          <p14:sldIdLst>
            <p14:sldId id="385"/>
            <p14:sldId id="420"/>
            <p14:sldId id="419"/>
            <p14:sldId id="392"/>
            <p14:sldId id="452"/>
            <p14:sldId id="413"/>
            <p14:sldId id="414"/>
          </p14:sldIdLst>
        </p14:section>
        <p14:section name="Building Annotations" id="{FD167950-412D-4FDF-B39F-5B5A84A57022}">
          <p14:sldIdLst>
            <p14:sldId id="453"/>
            <p14:sldId id="393"/>
            <p14:sldId id="416"/>
            <p14:sldId id="460"/>
            <p14:sldId id="417"/>
            <p14:sldId id="418"/>
            <p14:sldId id="391"/>
          </p14:sldIdLst>
        </p14:section>
        <p14:section name="Associating Data &amp; Evaluation" id="{F03BB60E-EA28-4C11-B83D-5A9CE8C5BA7C}">
          <p14:sldIdLst>
            <p14:sldId id="461"/>
            <p14:sldId id="438"/>
            <p14:sldId id="454"/>
            <p14:sldId id="468"/>
            <p14:sldId id="469"/>
            <p14:sldId id="470"/>
          </p14:sldIdLst>
        </p14:section>
        <p14:section name="Check Details" id="{9555B699-FE5E-467E-BAC7-9E4B10D5447D}">
          <p14:sldIdLst>
            <p14:sldId id="433"/>
            <p14:sldId id="425"/>
            <p14:sldId id="472"/>
            <p14:sldId id="473"/>
            <p14:sldId id="423"/>
            <p14:sldId id="426"/>
            <p14:sldId id="427"/>
            <p14:sldId id="474"/>
            <p14:sldId id="475"/>
            <p14:sldId id="477"/>
            <p14:sldId id="476"/>
          </p14:sldIdLst>
        </p14:section>
        <p14:section name="Alignment" id="{AAC9E57A-CB74-4AE4-8FE4-86B106234535}">
          <p14:sldIdLst>
            <p14:sldId id="440"/>
            <p14:sldId id="462"/>
            <p14:sldId id="444"/>
            <p14:sldId id="464"/>
            <p14:sldId id="471"/>
            <p14:sldId id="439"/>
            <p14:sldId id="443"/>
            <p14:sldId id="457"/>
            <p14:sldId id="458"/>
            <p14:sldId id="456"/>
            <p14:sldId id="484"/>
          </p14:sldIdLst>
        </p14:section>
        <p14:section name="Inspection" id="{4B87901E-6555-4895-81BB-77BAA3C80A58}">
          <p14:sldIdLst>
            <p14:sldId id="442"/>
            <p14:sldId id="466"/>
            <p14:sldId id="467"/>
          </p14:sldIdLst>
        </p14:section>
        <p14:section name="Reporting" id="{BECE663D-6B34-4BAE-8A12-0E67502A367D}">
          <p14:sldIdLst>
            <p14:sldId id="400"/>
            <p14:sldId id="479"/>
            <p14:sldId id="480"/>
            <p14:sldId id="450"/>
            <p14:sldId id="481"/>
            <p14:sldId id="449"/>
            <p14:sldId id="33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975" autoAdjust="0"/>
    <p:restoredTop sz="89183" autoAdjust="0"/>
  </p:normalViewPr>
  <p:slideViewPr>
    <p:cSldViewPr>
      <p:cViewPr varScale="1">
        <p:scale>
          <a:sx n="116" d="100"/>
          <a:sy n="116" d="100"/>
        </p:scale>
        <p:origin x="133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67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37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756DDAD-1B9B-4CF6-BA3F-9B8DDA4D7828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D00C04D-D96B-4C26-8983-569F286C35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421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62B2C70-A395-4DA6-A6B0-1F0912BFB141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77E1081-F332-4F14-B61E-E977D8FF6E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054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6450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7696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439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009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1124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029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Objective</a:t>
            </a:r>
            <a:r>
              <a:rPr lang="en-US" baseline="0" dirty="0" smtClean="0"/>
              <a:t> is to demonstrate: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Setting a view for the Annotations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Adding </a:t>
            </a:r>
            <a:r>
              <a:rPr lang="en-US" baseline="0" dirty="0" err="1" smtClean="0"/>
              <a:t>Datums</a:t>
            </a:r>
            <a:r>
              <a:rPr lang="en-US" baseline="0" dirty="0" smtClean="0"/>
              <a:t> Annotations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Adding Feature checks Annotations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Opening the Properties and changing properties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Controlling Graphical Placement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End with Direct CAD Import with all the </a:t>
            </a:r>
            <a:r>
              <a:rPr lang="en-US" baseline="0" dirty="0" err="1" smtClean="0"/>
              <a:t>annnotations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6961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4350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4342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7592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665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SA’s GD&amp;T Inspection tools provides engineer’s the ability to perform standardized Geometric Dimensioning and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Tolerancing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complete confidence that their inspection is in accordance with the guidelines of the ASME or ISO standard.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406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8032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Objective</a:t>
            </a:r>
            <a:r>
              <a:rPr lang="en-US" baseline="0" dirty="0" smtClean="0"/>
              <a:t> is to demonstrate: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Setting a view for the Annotations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Adding </a:t>
            </a:r>
            <a:r>
              <a:rPr lang="en-US" baseline="0" dirty="0" err="1" smtClean="0"/>
              <a:t>Datums</a:t>
            </a:r>
            <a:r>
              <a:rPr lang="en-US" baseline="0" dirty="0" smtClean="0"/>
              <a:t> Annotations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Adding Feature checks Annotations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Opening the Properties and changing properties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Controlling Graphical Placement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End with Direct CAD Import with all the </a:t>
            </a:r>
            <a:r>
              <a:rPr lang="en-US" baseline="0" dirty="0" err="1" smtClean="0"/>
              <a:t>annnotations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1701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68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6750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1730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3838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1001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056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2575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963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SA’s GD&amp;T Inspection tools provides engineer’s the ability to perform standardized Geometric Dimensioning and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Tolerancing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complete confidence that their inspection is in accordance with the guidelines of the ASME or ISO standard.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2930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129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2648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0194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4050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095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4426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62941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Objective</a:t>
            </a:r>
            <a:r>
              <a:rPr lang="en-US" baseline="0" dirty="0" smtClean="0"/>
              <a:t> is to demonstrate: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Setting a view for the Annotations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Adding </a:t>
            </a:r>
            <a:r>
              <a:rPr lang="en-US" baseline="0" dirty="0" err="1" smtClean="0"/>
              <a:t>Datums</a:t>
            </a:r>
            <a:r>
              <a:rPr lang="en-US" baseline="0" dirty="0" smtClean="0"/>
              <a:t> Annotations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Adding Feature checks Annotations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Opening the Properties and changing properties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Controlling Graphical Placement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End with Direct CAD Import with all the </a:t>
            </a:r>
            <a:r>
              <a:rPr lang="en-US" baseline="0" dirty="0" err="1" smtClean="0"/>
              <a:t>annnotations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90048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42906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297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0207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62670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20550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08775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39290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38958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08182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01774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88355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7261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39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the import a CAD model with annotations use 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File&gt;Import&gt;Direct CAD Access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See Direct CAD Access for supported formats.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2291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82703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75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6802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615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605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620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346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A1243-00B4-F04C-9060-9BD25731BC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94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0B2B8-2766-425A-9DC2-B0CE4EF09F45}" type="datetime1">
              <a:rPr lang="en-US" smtClean="0"/>
              <a:pPr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4897-C9DB-4176-89A5-6441CBD0E7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C6CB-3FCB-4A73-B6D8-690766EF51C0}" type="datetime1">
              <a:rPr lang="en-US" smtClean="0"/>
              <a:pPr/>
              <a:t>4/27/2015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4897-C9DB-4176-89A5-6441CBD0E7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0171-8BA5-4AAF-8512-BB492746074B}" type="datetime1">
              <a:rPr lang="en-US" smtClean="0"/>
              <a:pPr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4897-C9DB-4176-89A5-6441CBD0E7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44FF4-C39B-40DB-9225-223245838201}" type="datetime1">
              <a:rPr lang="en-US" smtClean="0"/>
              <a:pPr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4897-C9DB-4176-89A5-6441CBD0E7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6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052CF-0EE5-47DF-BC47-4E1EAEEA5054}" type="datetime1">
              <a:rPr lang="en-US" smtClean="0"/>
              <a:pPr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4897-C9DB-4176-89A5-6441CBD0E7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5C544-EDFC-460C-BBC9-5564187F9DB4}" type="datetime1">
              <a:rPr lang="en-US" smtClean="0"/>
              <a:pPr/>
              <a:t>4/27/2015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4897-C9DB-4176-89A5-6441CBD0E7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03C6-68BA-4287-8C6F-80E94972C46A}" type="datetime1">
              <a:rPr lang="en-US" smtClean="0"/>
              <a:pPr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4897-C9DB-4176-89A5-6441CBD0E7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F81D-9552-4EEB-B7AF-7C0E6E9ACFBE}" type="datetime1">
              <a:rPr lang="en-US" smtClean="0"/>
              <a:pPr/>
              <a:t>4/27/2015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4897-C9DB-4176-89A5-6441CBD0E7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30416-63BA-43A3-8DD5-7BE055DBD42A}" type="datetime1">
              <a:rPr lang="en-US" smtClean="0"/>
              <a:pPr/>
              <a:t>4/27/2015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4897-C9DB-4176-89A5-6441CBD0E7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4E675-50F3-4190-A254-3A76CB4FB672}" type="datetime1">
              <a:rPr lang="en-US" smtClean="0"/>
              <a:pPr/>
              <a:t>4/27/2015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4897-C9DB-4176-89A5-6441CBD0E7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A9DB-3724-45BA-A8CE-84F39FA27A98}" type="datetime1">
              <a:rPr lang="en-US" smtClean="0"/>
              <a:pPr/>
              <a:t>4/27/2015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4897-C9DB-4176-89A5-6441CBD0E7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E7AE-1B1E-46E3-8F32-1E7FA396C35B}" type="datetime1">
              <a:rPr lang="en-US" smtClean="0"/>
              <a:pPr/>
              <a:t>4/27/2015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4897-C9DB-4176-89A5-6441CBD0E7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97725-F774-492E-93C2-09B73170C28B}" type="datetime1">
              <a:rPr lang="en-US" smtClean="0"/>
              <a:pPr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14897-C9DB-4176-89A5-6441CBD0E7A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057400" y="5829300"/>
            <a:ext cx="51435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slow"/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8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19.png"/><Relationship Id="rId10" Type="http://schemas.openxmlformats.org/officeDocument/2006/relationships/image" Target="../media/image33.png"/><Relationship Id="rId4" Type="http://schemas.openxmlformats.org/officeDocument/2006/relationships/image" Target="../media/image3.pn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3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0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45.png"/><Relationship Id="rId4" Type="http://schemas.openxmlformats.org/officeDocument/2006/relationships/image" Target="../media/image19.png"/><Relationship Id="rId9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6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5.png"/><Relationship Id="rId4" Type="http://schemas.openxmlformats.org/officeDocument/2006/relationships/image" Target="../media/image46.png"/><Relationship Id="rId9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55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32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3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45.png"/><Relationship Id="rId10" Type="http://schemas.openxmlformats.org/officeDocument/2006/relationships/image" Target="../media/image61.png"/><Relationship Id="rId4" Type="http://schemas.openxmlformats.org/officeDocument/2006/relationships/image" Target="../media/image19.png"/><Relationship Id="rId9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45.png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45.png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20.png"/><Relationship Id="rId4" Type="http://schemas.openxmlformats.org/officeDocument/2006/relationships/image" Target="../media/image6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3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3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81.png"/><Relationship Id="rId9" Type="http://schemas.openxmlformats.org/officeDocument/2006/relationships/image" Target="../media/image77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3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45.png"/><Relationship Id="rId4" Type="http://schemas.openxmlformats.org/officeDocument/2006/relationships/image" Target="../media/image1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png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90.png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93.png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10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38.png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3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62000" y="3352800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GD&amp;T Inspection in </a:t>
            </a:r>
            <a:r>
              <a:rPr lang="en-US" sz="3600" b="1" dirty="0" err="1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SpatialAnalyzer</a:t>
            </a:r>
            <a:endParaRPr lang="en-US" sz="36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304800" y="5410200"/>
            <a:ext cx="3124200" cy="762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s-US" sz="14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Jeremy </a:t>
            </a:r>
            <a:r>
              <a:rPr lang="es-US" sz="1400" b="1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Winn</a:t>
            </a:r>
            <a:endParaRPr lang="es-US" sz="1400" b="1" dirty="0" smtClean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s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es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Engineer</a:t>
            </a:r>
            <a:endParaRPr lang="es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s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s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River</a:t>
            </a:r>
            <a:r>
              <a:rPr lang="es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Kinematics</a:t>
            </a:r>
            <a:endParaRPr lang="es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791200" y="5410200"/>
            <a:ext cx="31242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US" sz="14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Philip Wilson</a:t>
            </a:r>
          </a:p>
          <a:p>
            <a:pPr>
              <a:spcBef>
                <a:spcPts val="0"/>
              </a:spcBef>
            </a:pPr>
            <a:r>
              <a:rPr lang="es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es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Engineer</a:t>
            </a:r>
            <a:endParaRPr lang="es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s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s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River</a:t>
            </a:r>
            <a:r>
              <a:rPr lang="es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Kinematics</a:t>
            </a:r>
            <a:endParaRPr lang="es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49693"/>
            <a:ext cx="1563635" cy="50561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GD&amp;T Annotations</a:t>
            </a:r>
            <a:endParaRPr lang="en-US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9930" y="1274690"/>
            <a:ext cx="5562600" cy="935110"/>
          </a:xfrm>
        </p:spPr>
        <p:txBody>
          <a:bodyPr>
            <a:normAutofit/>
          </a:bodyPr>
          <a:lstStyle/>
          <a:p>
            <a:pPr>
              <a:buSzPct val="80000"/>
            </a:pP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Annotation View Orientation:</a:t>
            </a:r>
          </a:p>
          <a:p>
            <a:pPr>
              <a:buSzPct val="80000"/>
            </a:pPr>
            <a:endParaRPr lang="en-US" sz="2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SzPct val="80000"/>
            </a:pPr>
            <a:endParaRPr lang="en-US" sz="24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SzPct val="80000"/>
            </a:pPr>
            <a:endParaRPr lang="en-US" sz="2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SzPct val="80000"/>
            </a:pPr>
            <a:endParaRPr lang="en-US" sz="24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SzPct val="80000"/>
            </a:pPr>
            <a:endParaRPr lang="en-US" sz="2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SzPct val="80000"/>
            </a:pPr>
            <a:endParaRPr lang="en-US" sz="24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/>
          <p:cNvGrpSpPr/>
          <p:nvPr/>
        </p:nvGrpSpPr>
        <p:grpSpPr>
          <a:xfrm>
            <a:off x="67320" y="3453022"/>
            <a:ext cx="7295042" cy="2268185"/>
            <a:chOff x="67320" y="3453022"/>
            <a:chExt cx="7295042" cy="2268185"/>
          </a:xfrm>
        </p:grpSpPr>
        <p:grpSp>
          <p:nvGrpSpPr>
            <p:cNvPr id="13" name="Group 12"/>
            <p:cNvGrpSpPr/>
            <p:nvPr/>
          </p:nvGrpSpPr>
          <p:grpSpPr>
            <a:xfrm>
              <a:off x="67320" y="3453022"/>
              <a:ext cx="7295042" cy="2268185"/>
              <a:chOff x="67320" y="3453022"/>
              <a:chExt cx="7295042" cy="2268185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94637" y="3453022"/>
                <a:ext cx="2104461" cy="1257010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38600" y="4845409"/>
                <a:ext cx="3323762" cy="875798"/>
              </a:xfrm>
              <a:prstGeom prst="rect">
                <a:avLst/>
              </a:prstGeom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67320" y="4223384"/>
                <a:ext cx="4341830" cy="1169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2"/>
                    </a:solidFill>
                  </a:rPr>
                  <a:t>CAD Faces vs. SA Objects </a:t>
                </a:r>
              </a:p>
              <a:p>
                <a:pPr lvl="1"/>
                <a:r>
                  <a:rPr lang="en-US" sz="2400" dirty="0">
                    <a:solidFill>
                      <a:schemeClr val="tx2"/>
                    </a:solidFill>
                  </a:rPr>
                  <a:t>SA Objects (Fit to Points)</a:t>
                </a:r>
              </a:p>
              <a:p>
                <a:endParaRPr lang="en-US" dirty="0"/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2000" y="5392935"/>
              <a:ext cx="3328686" cy="328272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6386512" y="1676401"/>
            <a:ext cx="2162175" cy="3836436"/>
            <a:chOff x="6386512" y="1676401"/>
            <a:chExt cx="2162175" cy="3836436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7284585" y="2971800"/>
              <a:ext cx="13973" cy="254103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78" name="Picture 6" descr="C:\Users\Jeremy\AppData\Local\Temp\SNAGHTMLfe6720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6512" y="1676401"/>
              <a:ext cx="2162175" cy="1533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000" y="1742824"/>
            <a:ext cx="3849407" cy="215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7361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438400"/>
            <a:ext cx="5848684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GD&amp;T Annotations</a:t>
            </a:r>
            <a:endParaRPr lang="en-US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7600" y="949693"/>
            <a:ext cx="1563635" cy="5056183"/>
          </a:xfrm>
          <a:prstGeom prst="rect">
            <a:avLst/>
          </a:prstGeom>
        </p:spPr>
      </p:pic>
      <p:pic>
        <p:nvPicPr>
          <p:cNvPr id="3080" name="Picture 8" descr="C:\Users\Jeremy\AppData\Local\Temp\SNAGHTML1003a3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87" y="2362200"/>
            <a:ext cx="2181225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295400"/>
            <a:ext cx="7696200" cy="4648200"/>
          </a:xfrm>
        </p:spPr>
        <p:txBody>
          <a:bodyPr>
            <a:normAutofit/>
          </a:bodyPr>
          <a:lstStyle/>
          <a:p>
            <a:pPr marL="0" indent="0">
              <a:buSzPct val="80000"/>
              <a:buNone/>
            </a:pP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Datum and Datum Target Designations</a:t>
            </a:r>
          </a:p>
          <a:p>
            <a:pPr lvl="2"/>
            <a:r>
              <a:rPr lang="en-US" sz="2000" dirty="0" smtClean="0">
                <a:solidFill>
                  <a:schemeClr val="tx2"/>
                </a:solidFill>
              </a:rPr>
              <a:t>(Hold down A-Z to pick a letter)</a:t>
            </a:r>
          </a:p>
          <a:p>
            <a:pPr lvl="2"/>
            <a:r>
              <a:rPr lang="en-US" sz="2000" dirty="0" smtClean="0">
                <a:solidFill>
                  <a:schemeClr val="tx2"/>
                </a:solidFill>
              </a:rPr>
              <a:t>Click-point defines leader line anchor point </a:t>
            </a: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9161" y="2662908"/>
            <a:ext cx="4695291" cy="3245181"/>
          </a:xfrm>
          <a:prstGeom prst="rect">
            <a:avLst/>
          </a:prstGeom>
        </p:spPr>
      </p:pic>
      <p:pic>
        <p:nvPicPr>
          <p:cNvPr id="10" name="Picture 9" descr="C:\Users\Jeremy\AppData\Local\Temp\SNAGHTML658306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6" y="3924299"/>
            <a:ext cx="3381375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2798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GD&amp;T Annotations</a:t>
            </a:r>
            <a:endParaRPr lang="en-US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949693"/>
            <a:ext cx="1563635" cy="50561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1301" y="5762625"/>
            <a:ext cx="5617597" cy="1109357"/>
          </a:xfrm>
          <a:prstGeom prst="rect">
            <a:avLst/>
          </a:prstGeom>
        </p:spPr>
      </p:pic>
      <p:sp>
        <p:nvSpPr>
          <p:cNvPr id="15" name="Content Placeholder 4"/>
          <p:cNvSpPr txBox="1">
            <a:spLocks/>
          </p:cNvSpPr>
          <p:nvPr/>
        </p:nvSpPr>
        <p:spPr>
          <a:xfrm>
            <a:off x="838200" y="1267453"/>
            <a:ext cx="57912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80000"/>
              <a:buNone/>
            </a:pP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Feature Checks Designation:</a:t>
            </a:r>
            <a:endParaRPr lang="en-US" sz="16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8219" y="1993832"/>
            <a:ext cx="4935977" cy="35542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3183" y="2209800"/>
            <a:ext cx="1971429" cy="3123809"/>
          </a:xfrm>
          <a:prstGeom prst="rect">
            <a:avLst/>
          </a:prstGeom>
          <a:solidFill>
            <a:schemeClr val="accent5"/>
          </a:solidFill>
          <a:ln w="41275">
            <a:solidFill>
              <a:schemeClr val="accent1">
                <a:lumMod val="60000"/>
                <a:lumOff val="40000"/>
              </a:schemeClr>
            </a:solidFill>
          </a:ln>
          <a:effectLst>
            <a:reflection blurRad="101600" stA="0" endPos="65000" dist="50800" dir="5400000" sy="-100000" algn="bl" rotWithShape="0"/>
            <a:softEdge rad="0"/>
          </a:effectLst>
        </p:spPr>
      </p:pic>
      <p:grpSp>
        <p:nvGrpSpPr>
          <p:cNvPr id="21" name="Group 20"/>
          <p:cNvGrpSpPr/>
          <p:nvPr/>
        </p:nvGrpSpPr>
        <p:grpSpPr>
          <a:xfrm>
            <a:off x="3505200" y="2362200"/>
            <a:ext cx="4495800" cy="533400"/>
            <a:chOff x="3505200" y="2362200"/>
            <a:chExt cx="4495800" cy="533400"/>
          </a:xfrm>
        </p:grpSpPr>
        <p:sp>
          <p:nvSpPr>
            <p:cNvPr id="10" name="Rectangle 9"/>
            <p:cNvSpPr/>
            <p:nvPr/>
          </p:nvSpPr>
          <p:spPr>
            <a:xfrm>
              <a:off x="6781800" y="2362200"/>
              <a:ext cx="1219200" cy="533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Elbow Connector 19"/>
            <p:cNvCxnSpPr>
              <a:stCxn id="10" idx="1"/>
            </p:cNvCxnSpPr>
            <p:nvPr/>
          </p:nvCxnSpPr>
          <p:spPr>
            <a:xfrm rot="10800000">
              <a:off x="3505200" y="2486654"/>
              <a:ext cx="3276600" cy="142247"/>
            </a:xfrm>
            <a:prstGeom prst="bentConnector3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1196888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/>
          <p:nvPr/>
        </p:nvPicPr>
        <p:blipFill rotWithShape="1">
          <a:blip r:embed="rId3"/>
          <a:srcRect t="23427" b="15107"/>
          <a:stretch/>
        </p:blipFill>
        <p:spPr bwMode="auto">
          <a:xfrm>
            <a:off x="3010386" y="1739542"/>
            <a:ext cx="3940005" cy="876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GD&amp;T Annotations</a:t>
            </a:r>
            <a:endParaRPr lang="en-US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7600" y="949693"/>
            <a:ext cx="1563635" cy="5056183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302" y="1852299"/>
            <a:ext cx="5791200" cy="783124"/>
          </a:xfrm>
        </p:spPr>
        <p:txBody>
          <a:bodyPr>
            <a:normAutofit/>
          </a:bodyPr>
          <a:lstStyle/>
          <a:p>
            <a:pPr lvl="1">
              <a:buSzPct val="80000"/>
            </a:pPr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Form Checks</a:t>
            </a:r>
          </a:p>
          <a:p>
            <a:pPr lvl="2">
              <a:buSzPct val="80000"/>
            </a:pPr>
            <a:r>
              <a:rPr lang="en-US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Datum </a:t>
            </a:r>
            <a:r>
              <a:rPr lang="en-US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ndependent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98696" y="2408051"/>
            <a:ext cx="5791200" cy="2517437"/>
            <a:chOff x="998696" y="2408051"/>
            <a:chExt cx="5791200" cy="2517437"/>
          </a:xfrm>
        </p:grpSpPr>
        <p:pic>
          <p:nvPicPr>
            <p:cNvPr id="13" name="Picture 12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3726072" y="3124200"/>
              <a:ext cx="2711944" cy="1801288"/>
            </a:xfrm>
            <a:prstGeom prst="rect">
              <a:avLst/>
            </a:prstGeom>
          </p:spPr>
        </p:pic>
        <p:sp>
          <p:nvSpPr>
            <p:cNvPr id="16" name="Content Placeholder 4"/>
            <p:cNvSpPr txBox="1">
              <a:spLocks/>
            </p:cNvSpPr>
            <p:nvPr/>
          </p:nvSpPr>
          <p:spPr>
            <a:xfrm>
              <a:off x="998696" y="2408051"/>
              <a:ext cx="5791200" cy="13560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lvl="1" indent="0">
                <a:buSzPct val="80000"/>
                <a:buNone/>
              </a:pPr>
              <a:endPara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  <a:p>
              <a:pPr lvl="1">
                <a:buSzPct val="80000"/>
              </a:pPr>
              <a:r>
                <a:rPr lang="en-US" sz="20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Orientation Checks</a:t>
              </a:r>
            </a:p>
            <a:p>
              <a:pPr lvl="2">
                <a:buSzPct val="80000"/>
              </a:pPr>
              <a:r>
                <a:rPr lang="en-US" sz="16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Depend on 1 Datum</a:t>
              </a:r>
            </a:p>
            <a:p>
              <a:pPr lvl="2">
                <a:buSzPct val="80000"/>
              </a:pPr>
              <a:endParaRPr lang="en-US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0" y="3372887"/>
            <a:ext cx="5791200" cy="2706547"/>
            <a:chOff x="0" y="3372887"/>
            <a:chExt cx="5791200" cy="2706547"/>
          </a:xfrm>
        </p:grpSpPr>
        <p:pic>
          <p:nvPicPr>
            <p:cNvPr id="14" name="Picture 13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553171" y="4614517"/>
              <a:ext cx="3172901" cy="1464917"/>
            </a:xfrm>
            <a:prstGeom prst="rect">
              <a:avLst/>
            </a:prstGeom>
          </p:spPr>
        </p:pic>
        <p:sp>
          <p:nvSpPr>
            <p:cNvPr id="17" name="Content Placeholder 4"/>
            <p:cNvSpPr txBox="1">
              <a:spLocks/>
            </p:cNvSpPr>
            <p:nvPr/>
          </p:nvSpPr>
          <p:spPr>
            <a:xfrm>
              <a:off x="0" y="3372887"/>
              <a:ext cx="5791200" cy="141218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914400" lvl="2" indent="0">
                <a:buSzPct val="80000"/>
                <a:buNone/>
              </a:pPr>
              <a:endParaRPr lang="en-US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  <a:p>
              <a:pPr lvl="1">
                <a:buSzPct val="80000"/>
              </a:pPr>
              <a:r>
                <a:rPr lang="en-US" sz="20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Location Checks</a:t>
              </a:r>
            </a:p>
            <a:p>
              <a:pPr lvl="2">
                <a:buSzPct val="80000"/>
              </a:pPr>
              <a:r>
                <a:rPr lang="en-US" sz="16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Can Include 1-3 </a:t>
              </a:r>
              <a:r>
                <a:rPr lang="en-US" sz="1600" dirty="0" err="1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Datums</a:t>
              </a:r>
              <a:r>
                <a:rPr lang="en-US" sz="16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lvl="2">
                <a:buSzPct val="80000"/>
              </a:pPr>
              <a:r>
                <a:rPr lang="en-US" sz="16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Can Include 1-2 Tiers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1301" y="5762625"/>
            <a:ext cx="5617597" cy="110935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33183" y="2209800"/>
            <a:ext cx="1971429" cy="3123809"/>
          </a:xfrm>
          <a:prstGeom prst="rect">
            <a:avLst/>
          </a:prstGeom>
          <a:solidFill>
            <a:schemeClr val="accent5"/>
          </a:solidFill>
          <a:ln w="41275">
            <a:solidFill>
              <a:schemeClr val="accent1">
                <a:lumMod val="60000"/>
                <a:lumOff val="40000"/>
              </a:schemeClr>
            </a:solidFill>
          </a:ln>
          <a:effectLst>
            <a:reflection blurRad="101600" stA="0" endPos="65000" dist="50800" dir="5400000" sy="-100000" algn="bl" rotWithShape="0"/>
            <a:softEdge rad="0"/>
          </a:effectLst>
        </p:spPr>
      </p:pic>
      <p:sp>
        <p:nvSpPr>
          <p:cNvPr id="20" name="Content Placeholder 4"/>
          <p:cNvSpPr txBox="1">
            <a:spLocks/>
          </p:cNvSpPr>
          <p:nvPr/>
        </p:nvSpPr>
        <p:spPr>
          <a:xfrm>
            <a:off x="838200" y="1267453"/>
            <a:ext cx="57912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80000"/>
              <a:buNone/>
            </a:pP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Feature Checks Designation:</a:t>
            </a:r>
            <a:endParaRPr lang="en-US" sz="16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05643" y="5036314"/>
            <a:ext cx="2161905" cy="76190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548982" y="3124200"/>
            <a:ext cx="1756817" cy="42819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540488" y="4369276"/>
            <a:ext cx="1756817" cy="81232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5968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44444E-6 L -0.00087 0.0937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090" y="2286000"/>
            <a:ext cx="3657600" cy="145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GD&amp;T Annotations</a:t>
            </a:r>
            <a:endParaRPr lang="en-US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4045189"/>
            <a:ext cx="5562600" cy="2160639"/>
          </a:xfrm>
        </p:spPr>
        <p:txBody>
          <a:bodyPr>
            <a:normAutofit/>
          </a:bodyPr>
          <a:lstStyle/>
          <a:p>
            <a:pPr lvl="1">
              <a:buSzPct val="80000"/>
            </a:pPr>
            <a:endParaRPr lang="en-US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SzPct val="80000"/>
            </a:pP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Required for Material Modifiers</a:t>
            </a:r>
          </a:p>
          <a:p>
            <a:pPr lvl="1">
              <a:buSzPct val="80000"/>
            </a:pPr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MMC, LMC </a:t>
            </a:r>
          </a:p>
          <a:p>
            <a:endParaRPr lang="en-US" sz="2800" b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7600" y="949693"/>
            <a:ext cx="1563635" cy="5056183"/>
          </a:xfrm>
          <a:prstGeom prst="rect">
            <a:avLst/>
          </a:prstGeom>
        </p:spPr>
      </p:pic>
      <p:pic>
        <p:nvPicPr>
          <p:cNvPr id="7" name="Picture 2" descr="C:\Users\Jeremy\AppData\Local\Temp\SNAGHTML10ddbc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76600"/>
            <a:ext cx="2143125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4"/>
          <p:cNvSpPr txBox="1">
            <a:spLocks/>
          </p:cNvSpPr>
          <p:nvPr/>
        </p:nvSpPr>
        <p:spPr>
          <a:xfrm>
            <a:off x="152400" y="1447800"/>
            <a:ext cx="55626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80000"/>
            </a:pP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Dimensional Tolerances</a:t>
            </a:r>
          </a:p>
          <a:p>
            <a:pPr lvl="1">
              <a:buSzPct val="80000"/>
            </a:pPr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Datum Independent</a:t>
            </a:r>
          </a:p>
          <a:p>
            <a:pPr lvl="1">
              <a:buSzPct val="80000"/>
            </a:pPr>
            <a:endParaRPr lang="en-US" sz="2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SzPct val="80000"/>
            </a:pPr>
            <a:endParaRPr lang="en-US" sz="2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SzPct val="80000"/>
            </a:pPr>
            <a:endParaRPr lang="en-US" sz="2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SzPct val="80000"/>
            </a:pPr>
            <a:endParaRPr lang="en-US" sz="2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0248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Building Annotations Demo</a:t>
            </a:r>
            <a:endParaRPr lang="en-US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Jeremy\AppData\Local\Temp\SNAGHTML160750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49059"/>
            <a:ext cx="572388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7657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Jeremy\AppData\Local\Temp\SNAGHTML1289a8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462" y="1857375"/>
            <a:ext cx="4762537" cy="294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GD&amp;T Inspection</a:t>
            </a:r>
            <a:endParaRPr lang="en-US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4"/>
          <p:cNvSpPr txBox="1">
            <a:spLocks/>
          </p:cNvSpPr>
          <p:nvPr/>
        </p:nvSpPr>
        <p:spPr>
          <a:xfrm>
            <a:off x="152400" y="1447800"/>
            <a:ext cx="54864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SzPct val="80000"/>
              <a:buAutoNum type="arabicPeriod"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Defining the Checks</a:t>
            </a:r>
          </a:p>
          <a:p>
            <a:pPr marL="0" indent="0">
              <a:buSzPct val="80000"/>
              <a:buNone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Annotations </a:t>
            </a:r>
          </a:p>
          <a:p>
            <a:pPr marL="1314450" lvl="2" indent="-514350">
              <a:buSzPct val="80000"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Tolerance Structure</a:t>
            </a:r>
          </a:p>
          <a:p>
            <a:pPr marL="1314450" lvl="2" indent="-514350">
              <a:buSzPct val="80000"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Nominal designation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69097" y="982445"/>
            <a:ext cx="5682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GD&amp;T Inspection can be Divided into 2 Distinct Steps</a:t>
            </a: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142875" y="3171827"/>
            <a:ext cx="5486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14450" lvl="2" indent="-514350">
              <a:buSzPct val="80000"/>
            </a:pPr>
            <a:endParaRPr lang="en-US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SzPct val="80000"/>
              <a:buAutoNum type="arabicPeriod"/>
            </a:pPr>
            <a:r>
              <a:rPr lang="en-US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 Process</a:t>
            </a:r>
          </a:p>
          <a:p>
            <a:pPr marL="400050" lvl="1" indent="0">
              <a:buSzPct val="80000"/>
              <a:buNone/>
            </a:pP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Data Gathering &amp; Association</a:t>
            </a:r>
          </a:p>
          <a:p>
            <a:pPr lvl="2" indent="-342900">
              <a:buSzPct val="80000"/>
            </a:pP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Inspection/ inspect scripting</a:t>
            </a:r>
          </a:p>
          <a:p>
            <a:pPr lvl="2" indent="-342900">
              <a:buSzPct val="80000"/>
            </a:pP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Toolkit or direction Association </a:t>
            </a:r>
          </a:p>
          <a:p>
            <a:pPr lvl="2" indent="-342900">
              <a:buSzPct val="80000"/>
            </a:pP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Measurement Plan (MP)</a:t>
            </a:r>
            <a:endParaRPr lang="en-US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36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898" y="969084"/>
            <a:ext cx="2342857" cy="20095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Building Feature Checks</a:t>
            </a:r>
            <a:endParaRPr lang="en-US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05200" y="1649059"/>
            <a:ext cx="5562600" cy="4648200"/>
          </a:xfrm>
        </p:spPr>
        <p:txBody>
          <a:bodyPr>
            <a:normAutofit/>
          </a:bodyPr>
          <a:lstStyle/>
          <a:p>
            <a:pPr>
              <a:buSzPct val="80000"/>
            </a:pP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Tree Structure</a:t>
            </a:r>
          </a:p>
          <a:p>
            <a:pPr lvl="1">
              <a:buSzPct val="80000"/>
            </a:pP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Annotations</a:t>
            </a:r>
          </a:p>
          <a:p>
            <a:pPr lvl="2">
              <a:buSzPct val="80000"/>
            </a:pPr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Tolerance &amp; check definition</a:t>
            </a:r>
          </a:p>
          <a:p>
            <a:endParaRPr lang="en-US" sz="3000" b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Jeremy\AppData\Local\Temp\SNAGHTML13645a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98" y="973271"/>
            <a:ext cx="2343150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4"/>
          <p:cNvSpPr txBox="1">
            <a:spLocks/>
          </p:cNvSpPr>
          <p:nvPr/>
        </p:nvSpPr>
        <p:spPr>
          <a:xfrm>
            <a:off x="3505200" y="3048000"/>
            <a:ext cx="55626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SzPct val="80000"/>
            </a:pPr>
            <a:r>
              <a:rPr lang="en-US" sz="24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Datums</a:t>
            </a: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&amp; Feature Checks</a:t>
            </a:r>
          </a:p>
          <a:p>
            <a:pPr marL="1371600" lvl="2" indent="-457200">
              <a:buSzPct val="80000"/>
              <a:buFont typeface="+mj-lt"/>
              <a:buAutoNum type="arabicPeriod"/>
            </a:pPr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Link points to annotations</a:t>
            </a:r>
          </a:p>
          <a:p>
            <a:pPr marL="1371600" lvl="2" indent="-457200">
              <a:buSzPct val="80000"/>
              <a:buFont typeface="+mj-lt"/>
              <a:buAutoNum type="arabicPeriod"/>
            </a:pPr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Point offset &amp; evaluation control </a:t>
            </a:r>
          </a:p>
          <a:p>
            <a:pPr marL="1371600" lvl="2" indent="-457200">
              <a:buSzPct val="80000"/>
              <a:buFont typeface="+mj-lt"/>
              <a:buAutoNum type="arabicPeriod"/>
            </a:pPr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Contain guided inspection controls</a:t>
            </a:r>
          </a:p>
          <a:p>
            <a:endParaRPr lang="en-US" sz="3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6032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Building Feature Checks</a:t>
            </a:r>
            <a:endParaRPr lang="en-US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Jeremy\AppData\Local\Temp\SNAGHTML13645a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81" y="941742"/>
            <a:ext cx="2343150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Jeremy\AppData\Local\Temp\SNAGHTML138ccf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81" y="954186"/>
            <a:ext cx="2447925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1021" y="1524000"/>
            <a:ext cx="6150462" cy="370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8434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Jeremy\AppData\Local\Temp\SNAGHTML13645a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90600"/>
            <a:ext cx="2082982" cy="451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4740" y="2113390"/>
            <a:ext cx="5764169" cy="34676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GD&amp;T Inspection</a:t>
            </a:r>
            <a:endParaRPr lang="en-US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770" y="4218850"/>
            <a:ext cx="1897143" cy="2407669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838200" y="949278"/>
            <a:ext cx="8305800" cy="5908722"/>
            <a:chOff x="838200" y="949278"/>
            <a:chExt cx="8305800" cy="590872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7"/>
            <a:srcRect b="24454"/>
            <a:stretch/>
          </p:blipFill>
          <p:spPr>
            <a:xfrm>
              <a:off x="7347009" y="949278"/>
              <a:ext cx="1796991" cy="5908722"/>
            </a:xfrm>
            <a:prstGeom prst="rect">
              <a:avLst/>
            </a:prstGeom>
          </p:spPr>
        </p:pic>
        <p:cxnSp>
          <p:nvCxnSpPr>
            <p:cNvPr id="12" name="Elbow Connector 11"/>
            <p:cNvCxnSpPr/>
            <p:nvPr/>
          </p:nvCxnSpPr>
          <p:spPr>
            <a:xfrm flipV="1">
              <a:off x="2438400" y="2819400"/>
              <a:ext cx="4870509" cy="2057400"/>
            </a:xfrm>
            <a:prstGeom prst="bentConnector3">
              <a:avLst>
                <a:gd name="adj1" fmla="val 27925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838200" y="4800600"/>
              <a:ext cx="1600200" cy="152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838200" y="4237494"/>
            <a:ext cx="1600200" cy="266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971800" y="1342900"/>
            <a:ext cx="2405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Direct Point Association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09340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GD&amp;T Inspection</a:t>
            </a:r>
            <a:endParaRPr lang="en-US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295400"/>
            <a:ext cx="5562600" cy="4648200"/>
          </a:xfrm>
        </p:spPr>
        <p:txBody>
          <a:bodyPr>
            <a:normAutofit/>
          </a:bodyPr>
          <a:lstStyle/>
          <a:p>
            <a:pPr>
              <a:buSzPct val="80000"/>
            </a:pPr>
            <a:endParaRPr lang="en-US" sz="28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en-US" sz="3000" b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Jeremy\AppData\Local\Temp\SNAGHTML65830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" y="3412421"/>
            <a:ext cx="3381375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1143000"/>
            <a:ext cx="3920815" cy="4538842"/>
          </a:xfrm>
          <a:prstGeom prst="rect">
            <a:avLst/>
          </a:prstGeom>
        </p:spPr>
      </p:pic>
      <p:sp>
        <p:nvSpPr>
          <p:cNvPr id="7" name="Content Placeholder 4"/>
          <p:cNvSpPr txBox="1">
            <a:spLocks/>
          </p:cNvSpPr>
          <p:nvPr/>
        </p:nvSpPr>
        <p:spPr>
          <a:xfrm>
            <a:off x="152400" y="1447800"/>
            <a:ext cx="47244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SzPct val="80000"/>
              <a:buNone/>
            </a:pPr>
            <a:r>
              <a:rPr lang="en-US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Incorporating </a:t>
            </a:r>
          </a:p>
          <a:p>
            <a:pPr marL="0" indent="0" algn="ctr">
              <a:buSzPct val="80000"/>
              <a:buNone/>
            </a:pPr>
            <a:r>
              <a:rPr lang="en-US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Standardized Inspection within </a:t>
            </a:r>
            <a:r>
              <a:rPr lang="en-US" sz="28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SpatialAnalyzer</a:t>
            </a:r>
            <a:endParaRPr lang="en-US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7625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Jeremy\AppData\Local\Temp\SNAGHTML13645a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90600"/>
            <a:ext cx="2082982" cy="451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GD&amp;T Inspection</a:t>
            </a:r>
            <a:endParaRPr lang="en-US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4740" y="2113390"/>
            <a:ext cx="5764169" cy="3467667"/>
          </a:xfrm>
          <a:prstGeom prst="rect">
            <a:avLst/>
          </a:prstGeom>
        </p:spPr>
      </p:pic>
      <p:pic>
        <p:nvPicPr>
          <p:cNvPr id="6146" name="Picture 2" descr="C:\Users\Jeremy\AppData\Local\Temp\SNAGHTML1c70aa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429" y="967573"/>
            <a:ext cx="5334000" cy="397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785071" y="1076236"/>
            <a:ext cx="18950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Guided Inspection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Rehearse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Inspect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503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Demo- Basic Fit &amp; Link</a:t>
            </a:r>
            <a:endParaRPr lang="en-US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Jeremy\AppData\Local\Temp\SNAGHTML13db6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27" y="1371600"/>
            <a:ext cx="8028073" cy="423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3232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Check Details</a:t>
            </a:r>
            <a:endParaRPr lang="en-US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949693"/>
            <a:ext cx="1563635" cy="5056183"/>
          </a:xfrm>
          <a:prstGeom prst="rect">
            <a:avLst/>
          </a:prstGeom>
        </p:spPr>
      </p:pic>
      <p:pic>
        <p:nvPicPr>
          <p:cNvPr id="3084" name="Picture 12" descr="C:\Users\Jeremy\AppData\Local\Temp\SNAGHTML104ce7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997" y="1905000"/>
            <a:ext cx="21336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092368"/>
            <a:ext cx="5791200" cy="1219200"/>
          </a:xfrm>
        </p:spPr>
        <p:txBody>
          <a:bodyPr>
            <a:normAutofit/>
          </a:bodyPr>
          <a:lstStyle/>
          <a:p>
            <a:pPr marL="0" indent="0">
              <a:buSzPct val="80000"/>
              <a:buNone/>
            </a:pP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Feature Checks come in 3 Categories: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80401" y="2722857"/>
            <a:ext cx="5791200" cy="1926519"/>
            <a:chOff x="942428" y="2998969"/>
            <a:chExt cx="5791200" cy="1926519"/>
          </a:xfrm>
        </p:grpSpPr>
        <p:pic>
          <p:nvPicPr>
            <p:cNvPr id="13" name="Picture 12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3726072" y="3124200"/>
              <a:ext cx="2711944" cy="1801288"/>
            </a:xfrm>
            <a:prstGeom prst="rect">
              <a:avLst/>
            </a:prstGeom>
          </p:spPr>
        </p:pic>
        <p:sp>
          <p:nvSpPr>
            <p:cNvPr id="16" name="Content Placeholder 4"/>
            <p:cNvSpPr txBox="1">
              <a:spLocks/>
            </p:cNvSpPr>
            <p:nvPr/>
          </p:nvSpPr>
          <p:spPr>
            <a:xfrm>
              <a:off x="942428" y="2998969"/>
              <a:ext cx="5791200" cy="95842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lvl="1" indent="0">
                <a:buSzPct val="80000"/>
                <a:buNone/>
              </a:pPr>
              <a:endPara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  <a:p>
              <a:pPr lvl="1">
                <a:buSzPct val="80000"/>
              </a:pPr>
              <a:r>
                <a:rPr lang="en-US" sz="20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Orientation Checks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-7728" y="3811882"/>
            <a:ext cx="5791200" cy="2267552"/>
            <a:chOff x="-7728" y="3811882"/>
            <a:chExt cx="5791200" cy="2267552"/>
          </a:xfrm>
        </p:grpSpPr>
        <p:pic>
          <p:nvPicPr>
            <p:cNvPr id="14" name="Picture 13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553171" y="4614517"/>
              <a:ext cx="3172901" cy="1464917"/>
            </a:xfrm>
            <a:prstGeom prst="rect">
              <a:avLst/>
            </a:prstGeom>
          </p:spPr>
        </p:pic>
        <p:sp>
          <p:nvSpPr>
            <p:cNvPr id="17" name="Content Placeholder 4"/>
            <p:cNvSpPr txBox="1">
              <a:spLocks/>
            </p:cNvSpPr>
            <p:nvPr/>
          </p:nvSpPr>
          <p:spPr>
            <a:xfrm>
              <a:off x="-7728" y="3811882"/>
              <a:ext cx="5791200" cy="141218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914400" lvl="2" indent="0">
                <a:buSzPct val="80000"/>
                <a:buNone/>
              </a:pPr>
              <a:endParaRPr lang="en-US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  <a:p>
              <a:pPr lvl="1">
                <a:buSzPct val="80000"/>
              </a:pPr>
              <a:r>
                <a:rPr lang="en-US" sz="20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Location Checks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1301" y="5762625"/>
            <a:ext cx="5617597" cy="1109357"/>
          </a:xfrm>
          <a:prstGeom prst="rect">
            <a:avLst/>
          </a:prstGeom>
        </p:spPr>
      </p:pic>
      <p:sp>
        <p:nvSpPr>
          <p:cNvPr id="15" name="Content Placeholder 4"/>
          <p:cNvSpPr txBox="1">
            <a:spLocks/>
          </p:cNvSpPr>
          <p:nvPr/>
        </p:nvSpPr>
        <p:spPr>
          <a:xfrm>
            <a:off x="119214" y="2013253"/>
            <a:ext cx="57912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SzPct val="80000"/>
            </a:pPr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Form Checks</a:t>
            </a:r>
          </a:p>
        </p:txBody>
      </p:sp>
      <p:pic>
        <p:nvPicPr>
          <p:cNvPr id="18" name="Picture 17"/>
          <p:cNvPicPr/>
          <p:nvPr/>
        </p:nvPicPr>
        <p:blipFill rotWithShape="1">
          <a:blip r:embed="rId9"/>
          <a:srcRect t="23427" b="15107"/>
          <a:stretch/>
        </p:blipFill>
        <p:spPr bwMode="auto">
          <a:xfrm>
            <a:off x="2612707" y="1682074"/>
            <a:ext cx="3940005" cy="876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810474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Flatness</a:t>
            </a:r>
            <a:endParaRPr lang="en-US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066800"/>
            <a:ext cx="556260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i="1" dirty="0"/>
              <a:t>Flatness Evaluation Process within SA:</a:t>
            </a: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Two parallel planes are built bounding the extents of the data.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These planes are allowed to freely rotate to establish the minimum distance between them while still containing the data.</a:t>
            </a: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 rotWithShape="1">
          <a:blip r:embed="rId4"/>
          <a:srcRect t="23427" b="15107"/>
          <a:stretch/>
        </p:blipFill>
        <p:spPr bwMode="auto">
          <a:xfrm>
            <a:off x="838200" y="4343400"/>
            <a:ext cx="5540205" cy="11658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375" y="2823210"/>
            <a:ext cx="2130425" cy="2705100"/>
          </a:xfrm>
          <a:prstGeom prst="rect">
            <a:avLst/>
          </a:prstGeom>
        </p:spPr>
      </p:pic>
      <p:pic>
        <p:nvPicPr>
          <p:cNvPr id="8" name="Picture 12" descr="C:\Users\Jeremy\AppData\Local\Temp\SNAGHTML104ce7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4171"/>
            <a:ext cx="1502897" cy="233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8657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Flatness</a:t>
            </a:r>
            <a:endParaRPr lang="en-US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066800"/>
            <a:ext cx="556260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i="1" dirty="0" smtClean="0"/>
              <a:t>Standard Inspection (RMS):</a:t>
            </a:r>
            <a:endParaRPr lang="en-US" sz="2000" dirty="0"/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C:\Users\Jeremy\AppData\Local\Temp\SNAGHTML104ce7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4171"/>
            <a:ext cx="1502897" cy="233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2568634"/>
            <a:ext cx="5470124" cy="19611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1" y="2563443"/>
            <a:ext cx="5470124" cy="19611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1" y="2564651"/>
            <a:ext cx="5470124" cy="196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73426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Flatness</a:t>
            </a:r>
            <a:endParaRPr lang="en-US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066800"/>
            <a:ext cx="556260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i="1" dirty="0"/>
              <a:t>Flatness Evaluation Process within SA:</a:t>
            </a: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Two parallel planes are built bounding the extents of the data.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These planes are allowed to freely rotate to establish the minimum distance between them while still containing the data.</a:t>
            </a: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375" y="2823210"/>
            <a:ext cx="2130425" cy="2705100"/>
          </a:xfrm>
          <a:prstGeom prst="rect">
            <a:avLst/>
          </a:prstGeom>
        </p:spPr>
      </p:pic>
      <p:pic>
        <p:nvPicPr>
          <p:cNvPr id="8" name="Picture 12" descr="C:\Users\Jeremy\AppData\Local\Temp\SNAGHTML104ce7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4171"/>
            <a:ext cx="1502897" cy="233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246" y="3438039"/>
            <a:ext cx="5466421" cy="19598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246" y="3438039"/>
            <a:ext cx="5466421" cy="19598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1246" y="3438039"/>
            <a:ext cx="5466421" cy="19598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1246" y="3421023"/>
            <a:ext cx="5466421" cy="195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6137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Cylindricty</a:t>
            </a:r>
            <a:endParaRPr lang="en-US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295400"/>
            <a:ext cx="556260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i="1" dirty="0" err="1"/>
              <a:t>Cylindricity</a:t>
            </a:r>
            <a:r>
              <a:rPr lang="en-US" sz="2000" i="1" dirty="0"/>
              <a:t> Evaluation Process within SA:</a:t>
            </a:r>
            <a:endParaRPr lang="en-US" sz="2000" dirty="0"/>
          </a:p>
          <a:p>
            <a:pPr marL="514350" lvl="0" indent="-514350">
              <a:buFont typeface="+mj-lt"/>
              <a:buAutoNum type="arabicPeriod"/>
            </a:pPr>
            <a:r>
              <a:rPr lang="en-US" sz="2000" dirty="0"/>
              <a:t>Two coaxial cylinders are built bounding the extents of the data.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000" dirty="0"/>
              <a:t>The cylinders are allowed to freely rotate to establish the minimum distance between them while still containing the data.</a:t>
            </a: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2209800" y="3590925"/>
            <a:ext cx="2501265" cy="220218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5"/>
          <a:stretch>
            <a:fillRect/>
          </a:stretch>
        </p:blipFill>
        <p:spPr>
          <a:xfrm>
            <a:off x="6537012" y="2706333"/>
            <a:ext cx="2149788" cy="2514600"/>
          </a:xfrm>
          <a:prstGeom prst="rect">
            <a:avLst/>
          </a:prstGeom>
        </p:spPr>
      </p:pic>
      <p:pic>
        <p:nvPicPr>
          <p:cNvPr id="7" name="Picture 12" descr="C:\Users\Jeremy\AppData\Local\Temp\SNAGHTML104ce7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4171"/>
            <a:ext cx="1502897" cy="233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6641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4654550" y="2991167"/>
            <a:ext cx="3956050" cy="26276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Orientation Checks</a:t>
            </a:r>
            <a:endParaRPr lang="en-US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5"/>
          <a:stretch>
            <a:fillRect/>
          </a:stretch>
        </p:blipFill>
        <p:spPr>
          <a:xfrm>
            <a:off x="4499776" y="2952432"/>
            <a:ext cx="4219575" cy="2666365"/>
          </a:xfrm>
          <a:prstGeom prst="rect">
            <a:avLst/>
          </a:prstGeom>
        </p:spPr>
      </p:pic>
      <p:pic>
        <p:nvPicPr>
          <p:cNvPr id="9" name="Picture 12" descr="C:\Users\Jeremy\AppData\Local\Temp\SNAGHTML104ce7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4171"/>
            <a:ext cx="1502897" cy="233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/>
          <a:srcRect l="10766" t="21450" r="7720" b="35651"/>
          <a:stretch/>
        </p:blipFill>
        <p:spPr>
          <a:xfrm rot="20438332">
            <a:off x="1216812" y="2120784"/>
            <a:ext cx="4038600" cy="762001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1293607" y="1427797"/>
            <a:ext cx="0" cy="4191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457417" y="3734807"/>
            <a:ext cx="3657600" cy="8626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74665" y="5301955"/>
            <a:ext cx="833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Datum</a:t>
            </a:r>
            <a:endParaRPr lang="en-US" b="1" i="1" dirty="0">
              <a:solidFill>
                <a:srgbClr val="0070C0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851893" y="1349265"/>
            <a:ext cx="4257474" cy="1043008"/>
            <a:chOff x="851893" y="1349265"/>
            <a:chExt cx="4257474" cy="1043008"/>
          </a:xfrm>
        </p:grpSpPr>
        <p:cxnSp>
          <p:nvCxnSpPr>
            <p:cNvPr id="15" name="Straight Connector 14"/>
            <p:cNvCxnSpPr/>
            <p:nvPr/>
          </p:nvCxnSpPr>
          <p:spPr>
            <a:xfrm flipV="1">
              <a:off x="1451767" y="1349265"/>
              <a:ext cx="3657600" cy="86262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Arc 20"/>
            <p:cNvSpPr/>
            <p:nvPr/>
          </p:nvSpPr>
          <p:spPr>
            <a:xfrm>
              <a:off x="851893" y="1780579"/>
              <a:ext cx="914400" cy="611694"/>
            </a:xfrm>
            <a:prstGeom prst="arc">
              <a:avLst>
                <a:gd name="adj1" fmla="val 17209441"/>
                <a:gd name="adj2" fmla="val 21325567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382517" y="1393089"/>
            <a:ext cx="1593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Nominal Angle</a:t>
            </a:r>
            <a:endParaRPr lang="en-US" b="1" i="1" dirty="0">
              <a:solidFill>
                <a:srgbClr val="0070C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05489" y="3653048"/>
            <a:ext cx="3255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Deviation = Distance btw Planes</a:t>
            </a:r>
            <a:endParaRPr lang="en-US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8080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L -0.00035 0.0562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280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-0.00104 -0.196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0472" y="5277048"/>
            <a:ext cx="4104372" cy="15809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Surface Profile</a:t>
            </a:r>
            <a:endParaRPr lang="en-US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0020" y="1233170"/>
            <a:ext cx="556260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i="1" dirty="0"/>
              <a:t>Surface Profile Evaluation Process within </a:t>
            </a:r>
            <a:r>
              <a:rPr lang="en-US" sz="1800" i="1" dirty="0" smtClean="0"/>
              <a:t>SA:</a:t>
            </a:r>
          </a:p>
          <a:p>
            <a:pPr marL="0" indent="0">
              <a:buNone/>
            </a:pPr>
            <a:endParaRPr lang="en-US" sz="1800" dirty="0"/>
          </a:p>
          <a:p>
            <a:pPr lvl="0">
              <a:buFont typeface="+mj-lt"/>
              <a:buAutoNum type="arabicPeriod"/>
            </a:pPr>
            <a:r>
              <a:rPr lang="en-US" sz="1800" dirty="0"/>
              <a:t>An inner and outer tolerance boundary is </a:t>
            </a:r>
            <a:r>
              <a:rPr lang="en-US" sz="1800" dirty="0" smtClean="0"/>
              <a:t>established</a:t>
            </a:r>
          </a:p>
          <a:p>
            <a:pPr lvl="0">
              <a:buFont typeface="+mj-lt"/>
              <a:buAutoNum type="arabicPeriod"/>
            </a:pPr>
            <a:r>
              <a:rPr lang="en-US" sz="1800" dirty="0" smtClean="0"/>
              <a:t>The profile is allowed to rotate based on the datum constraints to minimize the deviations</a:t>
            </a:r>
          </a:p>
          <a:p>
            <a:pPr>
              <a:buFont typeface="+mj-lt"/>
              <a:buAutoNum type="arabicPeriod"/>
            </a:pPr>
            <a:r>
              <a:rPr lang="en-US" sz="1800" dirty="0" smtClean="0"/>
              <a:t>The </a:t>
            </a:r>
            <a:r>
              <a:rPr lang="en-US" sz="1800" dirty="0"/>
              <a:t>extent of the max and min deviation is used to establish the measured profile </a:t>
            </a:r>
            <a:r>
              <a:rPr lang="en-US" sz="1800" dirty="0" smtClean="0"/>
              <a:t>deviation</a:t>
            </a:r>
            <a:endParaRPr lang="en-US" sz="1800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5"/>
          <a:stretch>
            <a:fillRect/>
          </a:stretch>
        </p:blipFill>
        <p:spPr>
          <a:xfrm>
            <a:off x="762000" y="4286250"/>
            <a:ext cx="5570220" cy="257175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6"/>
          <a:stretch>
            <a:fillRect/>
          </a:stretch>
        </p:blipFill>
        <p:spPr>
          <a:xfrm>
            <a:off x="5957034" y="1357630"/>
            <a:ext cx="2797810" cy="452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7478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GD&amp;T Annotations</a:t>
            </a:r>
            <a:endParaRPr lang="en-US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949693"/>
            <a:ext cx="1563635" cy="5056183"/>
          </a:xfrm>
          <a:prstGeom prst="rect">
            <a:avLst/>
          </a:prstGeom>
        </p:spPr>
      </p:pic>
      <p:pic>
        <p:nvPicPr>
          <p:cNvPr id="3084" name="Picture 12" descr="C:\Users\Jeremy\AppData\Local\Temp\SNAGHTML104ce7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997" y="1905000"/>
            <a:ext cx="21336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092368"/>
            <a:ext cx="5791200" cy="1727032"/>
          </a:xfrm>
        </p:spPr>
        <p:txBody>
          <a:bodyPr>
            <a:normAutofit/>
          </a:bodyPr>
          <a:lstStyle/>
          <a:p>
            <a:pPr marL="0" indent="0">
              <a:buSzPct val="80000"/>
              <a:buNone/>
            </a:pP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Feature Checks Categories: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1301" y="5762625"/>
            <a:ext cx="5617597" cy="110935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656034" y="4486922"/>
            <a:ext cx="1743722" cy="457200"/>
            <a:chOff x="6656034" y="4486922"/>
            <a:chExt cx="1743722" cy="457200"/>
          </a:xfrm>
        </p:grpSpPr>
        <p:sp>
          <p:nvSpPr>
            <p:cNvPr id="20" name="Rectangle 19"/>
            <p:cNvSpPr/>
            <p:nvPr/>
          </p:nvSpPr>
          <p:spPr>
            <a:xfrm>
              <a:off x="6656034" y="4486922"/>
              <a:ext cx="457200" cy="45720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099005" y="4486922"/>
              <a:ext cx="457200" cy="45720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942556" y="4486922"/>
              <a:ext cx="457200" cy="45720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06406" y="1882872"/>
            <a:ext cx="7766483" cy="3333457"/>
            <a:chOff x="206406" y="1882872"/>
            <a:chExt cx="7766483" cy="3333457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6406" y="1882872"/>
              <a:ext cx="4424284" cy="3333457"/>
            </a:xfrm>
            <a:prstGeom prst="rect">
              <a:avLst/>
            </a:prstGeom>
          </p:spPr>
        </p:pic>
        <p:grpSp>
          <p:nvGrpSpPr>
            <p:cNvPr id="25" name="Group 24"/>
            <p:cNvGrpSpPr/>
            <p:nvPr/>
          </p:nvGrpSpPr>
          <p:grpSpPr>
            <a:xfrm>
              <a:off x="4647586" y="2404591"/>
              <a:ext cx="3325303" cy="1292662"/>
              <a:chOff x="4647586" y="2404591"/>
              <a:chExt cx="3325303" cy="1292662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6647156" y="2819400"/>
                <a:ext cx="1325733" cy="457200"/>
                <a:chOff x="6647156" y="2819400"/>
                <a:chExt cx="1325733" cy="457200"/>
              </a:xfrm>
            </p:grpSpPr>
            <p:sp>
              <p:nvSpPr>
                <p:cNvPr id="7" name="Rectangle 6"/>
                <p:cNvSpPr/>
                <p:nvPr/>
              </p:nvSpPr>
              <p:spPr>
                <a:xfrm>
                  <a:off x="6647156" y="2819400"/>
                  <a:ext cx="457200" cy="457200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7515689" y="2819400"/>
                  <a:ext cx="457200" cy="457200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" name="TextBox 11"/>
              <p:cNvSpPr txBox="1"/>
              <p:nvPr/>
            </p:nvSpPr>
            <p:spPr>
              <a:xfrm>
                <a:off x="4647586" y="2404591"/>
                <a:ext cx="1620957" cy="12926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SzPct val="80000"/>
                </a:pPr>
                <a:endParaRPr lang="en-US" sz="24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buSzPct val="80000"/>
                </a:pPr>
                <a:r>
                  <a:rPr lang="en-US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Cross Section</a:t>
                </a:r>
              </a:p>
              <a:p>
                <a:pPr algn="ctr">
                  <a:buSzPct val="80000"/>
                </a:pPr>
                <a:r>
                  <a:rPr lang="en-US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Checks </a:t>
                </a:r>
                <a:endParaRPr lang="en-US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endParaRPr lang="en-US" dirty="0"/>
              </a:p>
            </p:txBody>
          </p:sp>
        </p:grpSp>
      </p:grpSp>
      <p:pic>
        <p:nvPicPr>
          <p:cNvPr id="3076" name="Picture 4" descr="C:\Users\Jeremy\AppData\Local\Temp\SNAGHTML44f73a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402" y="5216329"/>
            <a:ext cx="59436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990600" y="1504511"/>
            <a:ext cx="3163146" cy="4115677"/>
            <a:chOff x="704769" y="1498433"/>
            <a:chExt cx="3163146" cy="4115677"/>
          </a:xfrm>
        </p:grpSpPr>
        <p:pic>
          <p:nvPicPr>
            <p:cNvPr id="3078" name="Picture 6" descr="C:\Users\Jeremy\AppData\Local\Temp\SNAGHTML45a3af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769" y="1498433"/>
              <a:ext cx="2819400" cy="3794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up 10"/>
            <p:cNvGrpSpPr/>
            <p:nvPr/>
          </p:nvGrpSpPr>
          <p:grpSpPr>
            <a:xfrm>
              <a:off x="1305226" y="1649059"/>
              <a:ext cx="2562689" cy="3965051"/>
              <a:chOff x="3124200" y="1770972"/>
              <a:chExt cx="2562689" cy="3965051"/>
            </a:xfrm>
          </p:grpSpPr>
          <p:pic>
            <p:nvPicPr>
              <p:cNvPr id="3074" name="Picture 2" descr="C:\Users\Jeremy\AppData\Local\Temp\SNAGHTML4152e1.PNG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4200" y="1770972"/>
                <a:ext cx="2562689" cy="39650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Rectangle 22"/>
              <p:cNvSpPr/>
              <p:nvPr/>
            </p:nvSpPr>
            <p:spPr>
              <a:xfrm>
                <a:off x="3276600" y="4874964"/>
                <a:ext cx="2209800" cy="860318"/>
              </a:xfrm>
              <a:prstGeom prst="rect">
                <a:avLst/>
              </a:prstGeom>
              <a:no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4561290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GD&amp;T Inspection</a:t>
            </a:r>
            <a:endParaRPr lang="en-US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4"/>
          <p:cNvSpPr txBox="1">
            <a:spLocks/>
          </p:cNvSpPr>
          <p:nvPr/>
        </p:nvSpPr>
        <p:spPr>
          <a:xfrm>
            <a:off x="2438400" y="1447800"/>
            <a:ext cx="47244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80000"/>
              <a:buNone/>
            </a:pPr>
            <a:r>
              <a:rPr lang="en-US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GD&amp;T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5257800" y="1447800"/>
            <a:ext cx="47244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80000"/>
              <a:buNone/>
            </a:pPr>
            <a:r>
              <a:rPr lang="en-US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“Regular Inspection” </a:t>
            </a:r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381000" y="1953858"/>
            <a:ext cx="9067800" cy="10941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80000"/>
              <a:buNone/>
            </a:pP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Alignments	Datum Structure	Current Position	</a:t>
            </a:r>
          </a:p>
          <a:p>
            <a:pPr marL="0" indent="0">
              <a:buSzPct val="80000"/>
              <a:buNone/>
            </a:pP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Check Specific				</a:t>
            </a:r>
            <a:endParaRPr lang="en-US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057400" y="1447800"/>
            <a:ext cx="0" cy="4191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953000" y="1447800"/>
            <a:ext cx="0" cy="4191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057400" y="1905000"/>
            <a:ext cx="6477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4"/>
          <p:cNvSpPr txBox="1">
            <a:spLocks/>
          </p:cNvSpPr>
          <p:nvPr/>
        </p:nvSpPr>
        <p:spPr>
          <a:xfrm>
            <a:off x="381000" y="3083955"/>
            <a:ext cx="9067800" cy="10871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80000"/>
              <a:buNone/>
            </a:pP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Computation	Bounding </a:t>
            </a:r>
            <a:r>
              <a:rPr lang="en-US" sz="2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Tol</a:t>
            </a: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Zone	RMS (root mean square)</a:t>
            </a:r>
          </a:p>
          <a:p>
            <a:pPr marL="0" indent="0">
              <a:buSzPct val="80000"/>
              <a:buNone/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Outlier Pts = Part 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Error </a:t>
            </a: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User controls rejection rules</a:t>
            </a:r>
          </a:p>
        </p:txBody>
      </p:sp>
      <p:sp>
        <p:nvSpPr>
          <p:cNvPr id="18" name="Content Placeholder 4"/>
          <p:cNvSpPr txBox="1">
            <a:spLocks/>
          </p:cNvSpPr>
          <p:nvPr/>
        </p:nvSpPr>
        <p:spPr>
          <a:xfrm>
            <a:off x="381000" y="4261862"/>
            <a:ext cx="9067800" cy="1148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80000"/>
              <a:buNone/>
            </a:pP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Goals:		Pass/Fail at Tolerance	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part good 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if </a:t>
            </a: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not.., </a:t>
            </a:r>
          </a:p>
          <a:p>
            <a:pPr marL="0" indent="0">
              <a:buSzPct val="80000"/>
              <a:buNone/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  how 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I fix </a:t>
            </a: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it?</a:t>
            </a:r>
          </a:p>
          <a:p>
            <a:pPr marL="0" indent="0">
              <a:buSzPct val="80000"/>
              <a:buNone/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endParaRPr lang="en-US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5036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828800" y="5791200"/>
            <a:ext cx="5489927" cy="10432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78" y="1705660"/>
            <a:ext cx="3442526" cy="25937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GD&amp;T Annotations</a:t>
            </a:r>
            <a:endParaRPr lang="en-US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7600" y="949693"/>
            <a:ext cx="1563635" cy="5056183"/>
          </a:xfrm>
          <a:prstGeom prst="rect">
            <a:avLst/>
          </a:prstGeom>
        </p:spPr>
      </p:pic>
      <p:pic>
        <p:nvPicPr>
          <p:cNvPr id="3084" name="Picture 12" descr="C:\Users\Jeremy\AppData\Local\Temp\SNAGHTML104ce7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997" y="1905000"/>
            <a:ext cx="21336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092368"/>
            <a:ext cx="5791200" cy="1727032"/>
          </a:xfrm>
        </p:spPr>
        <p:txBody>
          <a:bodyPr>
            <a:normAutofit/>
          </a:bodyPr>
          <a:lstStyle/>
          <a:p>
            <a:pPr marL="0" indent="0">
              <a:buSzPct val="80000"/>
              <a:buNone/>
            </a:pP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Cross Section Checks: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090127" y="4486922"/>
            <a:ext cx="457200" cy="4572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114377" y="1991617"/>
            <a:ext cx="16209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SzPct val="80000"/>
            </a:pPr>
            <a:endParaRPr lang="en-US" sz="2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SzPct val="80000"/>
            </a:pPr>
            <a:r>
              <a:rPr lang="en-US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Runout</a:t>
            </a:r>
          </a:p>
          <a:p>
            <a:pPr>
              <a:buSzPct val="80000"/>
            </a:pP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Cross </a:t>
            </a:r>
            <a:r>
              <a:rPr 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Section</a:t>
            </a:r>
          </a:p>
          <a:p>
            <a:pPr algn="ctr">
              <a:buSzPct val="80000"/>
            </a:pP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Check </a:t>
            </a:r>
            <a:endParaRPr lang="en-US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1193666" y="4101226"/>
            <a:ext cx="6789578" cy="2756774"/>
            <a:chOff x="1193666" y="4101226"/>
            <a:chExt cx="6789578" cy="2756774"/>
          </a:xfrm>
        </p:grpSpPr>
        <p:sp>
          <p:nvSpPr>
            <p:cNvPr id="30" name="Rectangle 29"/>
            <p:cNvSpPr/>
            <p:nvPr/>
          </p:nvSpPr>
          <p:spPr>
            <a:xfrm>
              <a:off x="7526044" y="4486922"/>
              <a:ext cx="457200" cy="457200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193666" y="4629548"/>
              <a:ext cx="1697901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SzPct val="80000"/>
              </a:pPr>
              <a:endPara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buSzPct val="80000"/>
              </a:pPr>
              <a:r>
                <a:rPr lang="en-US" b="1" i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Total Runout</a:t>
              </a:r>
            </a:p>
            <a:p>
              <a:pPr>
                <a:buSzPct val="80000"/>
              </a:pPr>
              <a:r>
                <a:rPr lang="en-US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Surface Check</a:t>
              </a:r>
              <a:endParaRPr 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buSzPct val="80000"/>
              </a:pPr>
              <a:r>
                <a:rPr lang="en-US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  <a:p>
              <a:endParaRPr lang="en-US" dirty="0"/>
            </a:p>
          </p:txBody>
        </p:sp>
        <p:pic>
          <p:nvPicPr>
            <p:cNvPr id="6146" name="Picture 2" descr="C:\Users\Jeremy\AppData\Local\Temp\SNAGHTML5d1527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0440" y="4101226"/>
              <a:ext cx="3651355" cy="27567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6664976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Concentricity</a:t>
            </a:r>
            <a:endParaRPr lang="en-US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949693"/>
            <a:ext cx="1563635" cy="5056183"/>
          </a:xfrm>
          <a:prstGeom prst="rect">
            <a:avLst/>
          </a:prstGeom>
        </p:spPr>
      </p:pic>
      <p:pic>
        <p:nvPicPr>
          <p:cNvPr id="9" name="Picture 12" descr="C:\Users\Jeremy\AppData\Local\Temp\SNAGHTML104ce7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997" y="1905000"/>
            <a:ext cx="21336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4"/>
          <p:cNvSpPr>
            <a:spLocks noGrp="1"/>
          </p:cNvSpPr>
          <p:nvPr>
            <p:ph idx="1"/>
          </p:nvPr>
        </p:nvSpPr>
        <p:spPr>
          <a:xfrm>
            <a:off x="609600" y="1092368"/>
            <a:ext cx="5791200" cy="1727032"/>
          </a:xfrm>
        </p:spPr>
        <p:txBody>
          <a:bodyPr>
            <a:normAutofit/>
          </a:bodyPr>
          <a:lstStyle/>
          <a:p>
            <a:pPr marL="0" indent="0">
              <a:buSzPct val="80000"/>
              <a:buNone/>
            </a:pP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Cross Section Checks: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909459" y="3839944"/>
            <a:ext cx="5382472" cy="1981200"/>
            <a:chOff x="909459" y="3839944"/>
            <a:chExt cx="5382472" cy="1981200"/>
          </a:xfrm>
        </p:grpSpPr>
        <p:pic>
          <p:nvPicPr>
            <p:cNvPr id="6" name="Picture 5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909459" y="3839944"/>
              <a:ext cx="4724400" cy="19812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632501" y="4226331"/>
              <a:ext cx="1659430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SzPct val="80000"/>
              </a:pPr>
              <a:endPara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buSzPct val="80000"/>
              </a:pPr>
              <a:r>
                <a:rPr lang="en-US" b="1" i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Concentricity</a:t>
              </a:r>
            </a:p>
            <a:p>
              <a:pPr>
                <a:buSzPct val="80000"/>
              </a:pPr>
              <a:r>
                <a:rPr lang="en-US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Cross </a:t>
              </a:r>
              <a:r>
                <a:rPr lang="en-US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Section</a:t>
              </a:r>
            </a:p>
            <a:p>
              <a:pPr algn="ctr">
                <a:buSzPct val="80000"/>
              </a:pPr>
              <a:r>
                <a:rPr lang="en-US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Check </a:t>
              </a:r>
              <a:endParaRPr 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  <a:p>
              <a:endParaRPr lang="en-US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7947732" y="4486922"/>
            <a:ext cx="457200" cy="4572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5681" y="1649059"/>
            <a:ext cx="4919038" cy="204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1537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GD&amp;T Annotations</a:t>
            </a:r>
            <a:endParaRPr lang="en-US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949693"/>
            <a:ext cx="1563635" cy="5056183"/>
          </a:xfrm>
          <a:prstGeom prst="rect">
            <a:avLst/>
          </a:prstGeom>
        </p:spPr>
      </p:pic>
      <p:pic>
        <p:nvPicPr>
          <p:cNvPr id="3084" name="Picture 12" descr="C:\Users\Jeremy\AppData\Local\Temp\SNAGHTML104ce7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997" y="1905000"/>
            <a:ext cx="21336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7099005" y="4486922"/>
            <a:ext cx="457200" cy="4572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8095" t="2872" r="845" b="8294"/>
          <a:stretch/>
        </p:blipFill>
        <p:spPr>
          <a:xfrm>
            <a:off x="425303" y="1457325"/>
            <a:ext cx="6858000" cy="441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71600" y="1295400"/>
            <a:ext cx="1620957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SzPct val="80000"/>
            </a:pPr>
            <a:endParaRPr lang="en-US" sz="2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SzPct val="80000"/>
            </a:pPr>
            <a:r>
              <a:rPr 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Cross Section</a:t>
            </a:r>
          </a:p>
          <a:p>
            <a:pPr algn="ctr">
              <a:buSzPct val="80000"/>
            </a:pP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Checks </a:t>
            </a:r>
            <a:endParaRPr lang="en-US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9729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Datum Alignment</a:t>
            </a:r>
            <a:endParaRPr lang="en-US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295400"/>
            <a:ext cx="556260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Right- Click Datum Category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Select “Align”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JEREMY~1\AppData\Local\Temp\SNAGHTML19297b4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52800"/>
            <a:ext cx="3776182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JEREMY~1\AppData\Local\Temp\SNAGHTML10f4ba5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084" y="1295400"/>
            <a:ext cx="3714432" cy="441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36605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1639" y="3509571"/>
            <a:ext cx="4164424" cy="1947639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Building Feature Checks</a:t>
            </a:r>
            <a:endParaRPr lang="en-US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Content Placeholder 4"/>
          <p:cNvSpPr txBox="1">
            <a:spLocks/>
          </p:cNvSpPr>
          <p:nvPr/>
        </p:nvSpPr>
        <p:spPr>
          <a:xfrm>
            <a:off x="62793" y="1170714"/>
            <a:ext cx="74676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>
                <a:solidFill>
                  <a:schemeClr val="tx2"/>
                </a:solidFill>
              </a:rPr>
              <a:t>Cylinder Evaluation Method</a:t>
            </a:r>
          </a:p>
          <a:p>
            <a:r>
              <a:rPr lang="en-US" sz="3000" dirty="0" smtClean="0">
                <a:solidFill>
                  <a:schemeClr val="tx2"/>
                </a:solidFill>
              </a:rPr>
              <a:t>Probe Compensation</a:t>
            </a:r>
          </a:p>
          <a:p>
            <a:pPr marL="914400" lvl="2" indent="0">
              <a:buFont typeface="Arial" pitchFamily="34" charset="0"/>
              <a:buNone/>
            </a:pPr>
            <a:endParaRPr lang="en-US" sz="2200" dirty="0" smtClean="0">
              <a:solidFill>
                <a:schemeClr val="tx2"/>
              </a:solidFill>
            </a:endParaRPr>
          </a:p>
          <a:p>
            <a:pPr marL="914400" lvl="2" indent="0">
              <a:buFont typeface="Arial" pitchFamily="34" charset="0"/>
              <a:buNone/>
            </a:pPr>
            <a:endParaRPr lang="en-US" sz="2200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4220" y="1649059"/>
            <a:ext cx="3079262" cy="1981400"/>
          </a:xfrm>
          <a:prstGeom prst="rect">
            <a:avLst/>
          </a:prstGeom>
        </p:spPr>
      </p:pic>
      <p:pic>
        <p:nvPicPr>
          <p:cNvPr id="2050" name="Picture 2" descr="C:\Users\Jeremy\AppData\Local\Temp\SNAGHTML19150e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65" y="2405789"/>
            <a:ext cx="3690293" cy="341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71600" y="2819400"/>
            <a:ext cx="13716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6861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174042"/>
            <a:ext cx="4646295" cy="12975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 smtClean="0"/>
              <a:t>Datums</a:t>
            </a:r>
            <a:r>
              <a:rPr lang="en-US" sz="2400" dirty="0" smtClean="0"/>
              <a:t> and Degrees of Freedom</a:t>
            </a:r>
          </a:p>
          <a:p>
            <a:r>
              <a:rPr lang="en-US" sz="2000" dirty="0" smtClean="0"/>
              <a:t>Geometry Type is the Key</a:t>
            </a: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7050" y="2773159"/>
            <a:ext cx="5739013" cy="26840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0170" y="2239275"/>
            <a:ext cx="2104461" cy="12570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497" y="2436703"/>
            <a:ext cx="3070548" cy="3322091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Datum Alignment</a:t>
            </a:r>
            <a:endParaRPr lang="en-US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C:\Users\Jeremy\AppData\Local\Temp\SNAGHTML1003a37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803345"/>
            <a:ext cx="2181225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3655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0023" y="1139170"/>
            <a:ext cx="4646295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The number of </a:t>
            </a:r>
            <a:r>
              <a:rPr lang="en-US" sz="2000" dirty="0" err="1" smtClean="0"/>
              <a:t>datums</a:t>
            </a:r>
            <a:r>
              <a:rPr lang="en-US" sz="2000" dirty="0" smtClean="0"/>
              <a:t> specified and the feature type selected controls the degrees of freedom for the check:</a:t>
            </a: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Datum Alignment</a:t>
            </a:r>
            <a:endParaRPr lang="en-US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6899" y="4191000"/>
            <a:ext cx="2467398" cy="15646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7322" y="2837361"/>
            <a:ext cx="3625555" cy="27570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6354" y="2797121"/>
            <a:ext cx="2803359" cy="1159012"/>
          </a:xfrm>
          <a:prstGeom prst="rect">
            <a:avLst/>
          </a:prstGeom>
        </p:spPr>
      </p:pic>
      <p:pic>
        <p:nvPicPr>
          <p:cNvPr id="17" name="Picture 16" descr="C:\Users\Jeremy\AppData\Local\Temp\SNAGHTML136eb3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92" y="2351174"/>
            <a:ext cx="3574207" cy="324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454296" y="2182763"/>
            <a:ext cx="5941545" cy="1828143"/>
            <a:chOff x="3352800" y="1829457"/>
            <a:chExt cx="5941545" cy="1828143"/>
          </a:xfrm>
        </p:grpSpPr>
        <p:sp>
          <p:nvSpPr>
            <p:cNvPr id="19" name="Rectangle 18"/>
            <p:cNvSpPr/>
            <p:nvPr/>
          </p:nvSpPr>
          <p:spPr>
            <a:xfrm>
              <a:off x="3352800" y="3048000"/>
              <a:ext cx="2971800" cy="609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857331" y="1829457"/>
              <a:ext cx="243701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SA Objects/CAD Face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SA Offset object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/>
            </a:p>
          </p:txBody>
        </p:sp>
      </p:grpSp>
      <p:pic>
        <p:nvPicPr>
          <p:cNvPr id="13" name="Picture 12" descr="C:\Users\Jeremy\AppData\Local\Temp\SNAGHTML1003a37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803345"/>
            <a:ext cx="2181225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4793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Demo- Basic Fit &amp; Link</a:t>
            </a:r>
            <a:endParaRPr lang="en-US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Jeremy\AppData\Local\Temp\SNAGHTML15d58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6858000" cy="412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2988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295400"/>
            <a:ext cx="5562600" cy="4648200"/>
          </a:xfrm>
        </p:spPr>
        <p:txBody>
          <a:bodyPr>
            <a:normAutofit/>
          </a:bodyPr>
          <a:lstStyle/>
          <a:p>
            <a:pPr>
              <a:buSzPct val="80000"/>
            </a:pPr>
            <a:endParaRPr lang="en-US" sz="28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en-US" sz="3000" b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33400" y="27342"/>
            <a:ext cx="8153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Building Feature Checks</a:t>
            </a:r>
            <a:endParaRPr lang="en-US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C:\Users\Jeremy\AppData\Local\Temp\SNAGHTML13645a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81" y="941742"/>
            <a:ext cx="2343150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JEREMY~1\AppData\Local\Temp\SNAGHTML1b7597d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322196"/>
            <a:ext cx="2943225" cy="42367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/>
          <p:cNvGrpSpPr/>
          <p:nvPr/>
        </p:nvGrpSpPr>
        <p:grpSpPr>
          <a:xfrm>
            <a:off x="3459511" y="1840356"/>
            <a:ext cx="4967422" cy="1817244"/>
            <a:chOff x="3459511" y="1840356"/>
            <a:chExt cx="4967422" cy="1817244"/>
          </a:xfrm>
        </p:grpSpPr>
        <p:sp>
          <p:nvSpPr>
            <p:cNvPr id="12" name="Rectangle 11"/>
            <p:cNvSpPr/>
            <p:nvPr/>
          </p:nvSpPr>
          <p:spPr>
            <a:xfrm>
              <a:off x="3459511" y="1840356"/>
              <a:ext cx="2743200" cy="181724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428694" y="2383833"/>
              <a:ext cx="19982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Inspection Controls</a:t>
              </a:r>
              <a:endParaRPr lang="en-US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452812" y="3657600"/>
            <a:ext cx="4942190" cy="1600200"/>
            <a:chOff x="3452812" y="3657600"/>
            <a:chExt cx="4942190" cy="1600200"/>
          </a:xfrm>
        </p:grpSpPr>
        <p:sp>
          <p:nvSpPr>
            <p:cNvPr id="11" name="Rectangle 10"/>
            <p:cNvSpPr/>
            <p:nvPr/>
          </p:nvSpPr>
          <p:spPr>
            <a:xfrm>
              <a:off x="3452812" y="3657600"/>
              <a:ext cx="2743200" cy="1600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28694" y="4261715"/>
              <a:ext cx="19663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Evaluation Method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401707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Building Feature Checks</a:t>
            </a:r>
            <a:endParaRPr lang="en-US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793" y="1170714"/>
            <a:ext cx="7467600" cy="46482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tx2"/>
                </a:solidFill>
              </a:rPr>
              <a:t>Cylinder Evaluation Method</a:t>
            </a:r>
          </a:p>
          <a:p>
            <a:pPr marL="914400" lvl="2" indent="0">
              <a:buNone/>
            </a:pPr>
            <a:endParaRPr lang="en-US" sz="2200" dirty="0">
              <a:solidFill>
                <a:schemeClr val="tx2"/>
              </a:solidFill>
            </a:endParaRPr>
          </a:p>
          <a:p>
            <a:pPr marL="914400" lvl="2" indent="0">
              <a:buNone/>
            </a:pPr>
            <a:endParaRPr lang="en-US" sz="2200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C:\Users\JEREMY~1\AppData\Local\Temp\SNAGHTML1b7597d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962" y="1327339"/>
            <a:ext cx="2943225" cy="42367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roup 11"/>
          <p:cNvGrpSpPr/>
          <p:nvPr/>
        </p:nvGrpSpPr>
        <p:grpSpPr>
          <a:xfrm>
            <a:off x="5246273" y="2209800"/>
            <a:ext cx="3821527" cy="2209800"/>
            <a:chOff x="5246273" y="2209800"/>
            <a:chExt cx="3821527" cy="2209800"/>
          </a:xfrm>
        </p:grpSpPr>
        <p:sp>
          <p:nvSpPr>
            <p:cNvPr id="4" name="Rectangle 3"/>
            <p:cNvSpPr/>
            <p:nvPr/>
          </p:nvSpPr>
          <p:spPr>
            <a:xfrm>
              <a:off x="5246273" y="2209800"/>
              <a:ext cx="3821527" cy="2209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65937" y="2239296"/>
              <a:ext cx="3780952" cy="2152381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411518" y="1755858"/>
            <a:ext cx="6499590" cy="1780540"/>
            <a:chOff x="411518" y="1755858"/>
            <a:chExt cx="6499590" cy="1780540"/>
          </a:xfrm>
        </p:grpSpPr>
        <p:pic>
          <p:nvPicPr>
            <p:cNvPr id="8" name="Picture 7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411518" y="1755858"/>
              <a:ext cx="2546985" cy="178054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5265937" y="3017186"/>
              <a:ext cx="1645171" cy="432243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279506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Jeremy\AppData\Local\Temp\SNAGHTML1289a8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462" y="1857375"/>
            <a:ext cx="4762537" cy="294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GD&amp;T Inspection</a:t>
            </a:r>
            <a:endParaRPr lang="en-US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4"/>
          <p:cNvSpPr txBox="1">
            <a:spLocks/>
          </p:cNvSpPr>
          <p:nvPr/>
        </p:nvSpPr>
        <p:spPr>
          <a:xfrm>
            <a:off x="152400" y="1447800"/>
            <a:ext cx="54864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SzPct val="80000"/>
              <a:buAutoNum type="arabicPeriod"/>
            </a:pPr>
            <a:r>
              <a:rPr lang="en-US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Defining the Checks</a:t>
            </a:r>
          </a:p>
          <a:p>
            <a:pPr marL="0" indent="0">
              <a:buSzPct val="80000"/>
              <a:buNone/>
            </a:pPr>
            <a:r>
              <a:rPr lang="en-US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Annotations </a:t>
            </a:r>
          </a:p>
          <a:p>
            <a:pPr marL="1314450" lvl="2" indent="-514350">
              <a:buSzPct val="80000"/>
            </a:pP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Tolerance Structure</a:t>
            </a:r>
          </a:p>
          <a:p>
            <a:pPr marL="1314450" lvl="2" indent="-514350">
              <a:buSzPct val="80000"/>
            </a:pP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Nominal designation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69097" y="982445"/>
            <a:ext cx="5682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GD&amp;T Inspection can be Divided into 2 Distinct Steps</a:t>
            </a: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142875" y="3171827"/>
            <a:ext cx="5486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14450" lvl="2" indent="-514350">
              <a:buSzPct val="80000"/>
            </a:pPr>
            <a:endParaRPr lang="en-US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SzPct val="80000"/>
              <a:buAutoNum type="arabicPeriod"/>
            </a:pPr>
            <a:r>
              <a:rPr lang="en-US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 Process</a:t>
            </a:r>
          </a:p>
          <a:p>
            <a:pPr marL="400050" lvl="1" indent="0">
              <a:buSzPct val="80000"/>
              <a:buNone/>
            </a:pP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Data Gathering &amp; Association</a:t>
            </a:r>
          </a:p>
          <a:p>
            <a:pPr lvl="2" indent="-342900">
              <a:buSzPct val="80000"/>
            </a:pP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Inspection/ inspect scripting</a:t>
            </a:r>
          </a:p>
          <a:p>
            <a:pPr lvl="2" indent="-342900">
              <a:buSzPct val="80000"/>
            </a:pP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Toolkit or direction Association </a:t>
            </a:r>
          </a:p>
          <a:p>
            <a:pPr lvl="2" indent="-342900">
              <a:buSzPct val="80000"/>
            </a:pP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Measurement Plan (MP)</a:t>
            </a:r>
            <a:endParaRPr lang="en-US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37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Building Feature Checks</a:t>
            </a:r>
            <a:endParaRPr lang="en-US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793" y="1170714"/>
            <a:ext cx="7467600" cy="46482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tx2"/>
                </a:solidFill>
              </a:rPr>
              <a:t>Cylinder Evaluation Method</a:t>
            </a:r>
          </a:p>
          <a:p>
            <a:pPr marL="914400" lvl="2" indent="0">
              <a:buNone/>
            </a:pPr>
            <a:endParaRPr lang="en-US" sz="2200" dirty="0">
              <a:solidFill>
                <a:schemeClr val="tx2"/>
              </a:solidFill>
            </a:endParaRPr>
          </a:p>
          <a:p>
            <a:pPr marL="914400" lvl="2" indent="0">
              <a:buNone/>
            </a:pPr>
            <a:endParaRPr lang="en-US" sz="2200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411518" y="1755858"/>
            <a:ext cx="2546985" cy="178054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 rotWithShape="1">
          <a:blip r:embed="rId5"/>
          <a:srcRect l="14201" r="17141"/>
          <a:stretch/>
        </p:blipFill>
        <p:spPr>
          <a:xfrm>
            <a:off x="553065" y="3494814"/>
            <a:ext cx="1752600" cy="2193290"/>
          </a:xfrm>
          <a:prstGeom prst="rect">
            <a:avLst/>
          </a:prstGeom>
        </p:spPr>
      </p:pic>
      <p:pic>
        <p:nvPicPr>
          <p:cNvPr id="11" name="Picture 10" descr="C:\Users\JEREMY~1\AppData\Local\Temp\SNAGHTML1b7597d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962" y="1327339"/>
            <a:ext cx="2943225" cy="42367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roup 11"/>
          <p:cNvGrpSpPr/>
          <p:nvPr/>
        </p:nvGrpSpPr>
        <p:grpSpPr>
          <a:xfrm>
            <a:off x="5246273" y="2209800"/>
            <a:ext cx="3821527" cy="2209800"/>
            <a:chOff x="5246273" y="2209800"/>
            <a:chExt cx="3821527" cy="2209800"/>
          </a:xfrm>
        </p:grpSpPr>
        <p:sp>
          <p:nvSpPr>
            <p:cNvPr id="4" name="Rectangle 3"/>
            <p:cNvSpPr/>
            <p:nvPr/>
          </p:nvSpPr>
          <p:spPr>
            <a:xfrm>
              <a:off x="5246273" y="2209800"/>
              <a:ext cx="3821527" cy="2209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65937" y="2239296"/>
              <a:ext cx="3780952" cy="2152381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7017346" y="2431024"/>
            <a:ext cx="1744463" cy="43224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Building Feature Checks</a:t>
            </a:r>
            <a:endParaRPr lang="en-US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793" y="1170714"/>
            <a:ext cx="7467600" cy="46482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tx2"/>
                </a:solidFill>
              </a:rPr>
              <a:t>Cylinder Evaluation Method</a:t>
            </a:r>
          </a:p>
          <a:p>
            <a:pPr marL="914400" lvl="2" indent="0">
              <a:buNone/>
            </a:pPr>
            <a:endParaRPr lang="en-US" sz="2200" dirty="0">
              <a:solidFill>
                <a:schemeClr val="tx2"/>
              </a:solidFill>
            </a:endParaRPr>
          </a:p>
          <a:p>
            <a:pPr marL="914400" lvl="2" indent="0">
              <a:buNone/>
            </a:pPr>
            <a:endParaRPr lang="en-US" sz="2200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411518" y="1755858"/>
            <a:ext cx="2546985" cy="178054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 rotWithShape="1">
          <a:blip r:embed="rId5"/>
          <a:srcRect l="14201" r="17141"/>
          <a:stretch/>
        </p:blipFill>
        <p:spPr>
          <a:xfrm>
            <a:off x="553065" y="3494814"/>
            <a:ext cx="1752600" cy="219329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6"/>
          <a:stretch>
            <a:fillRect/>
          </a:stretch>
        </p:blipFill>
        <p:spPr>
          <a:xfrm>
            <a:off x="2699288" y="1781738"/>
            <a:ext cx="1924050" cy="1786255"/>
          </a:xfrm>
          <a:prstGeom prst="rect">
            <a:avLst/>
          </a:prstGeom>
        </p:spPr>
      </p:pic>
      <p:pic>
        <p:nvPicPr>
          <p:cNvPr id="11" name="Picture 10" descr="C:\Users\JEREMY~1\AppData\Local\Temp\SNAGHTML1b7597d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962" y="1327339"/>
            <a:ext cx="2943225" cy="42367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roup 11"/>
          <p:cNvGrpSpPr/>
          <p:nvPr/>
        </p:nvGrpSpPr>
        <p:grpSpPr>
          <a:xfrm>
            <a:off x="5246273" y="2209800"/>
            <a:ext cx="3821527" cy="2209800"/>
            <a:chOff x="5246273" y="2209800"/>
            <a:chExt cx="3821527" cy="2209800"/>
          </a:xfrm>
        </p:grpSpPr>
        <p:sp>
          <p:nvSpPr>
            <p:cNvPr id="4" name="Rectangle 3"/>
            <p:cNvSpPr/>
            <p:nvPr/>
          </p:nvSpPr>
          <p:spPr>
            <a:xfrm>
              <a:off x="5246273" y="2209800"/>
              <a:ext cx="3821527" cy="2209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265937" y="2239296"/>
              <a:ext cx="3780952" cy="2152381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6988866" y="2852670"/>
            <a:ext cx="1809688" cy="52301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92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Building Feature Checks</a:t>
            </a:r>
            <a:endParaRPr lang="en-US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793" y="1170714"/>
            <a:ext cx="7467600" cy="46482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tx2"/>
                </a:solidFill>
              </a:rPr>
              <a:t>Cylinder Evaluation Method</a:t>
            </a:r>
          </a:p>
          <a:p>
            <a:pPr marL="914400" lvl="2" indent="0">
              <a:buNone/>
            </a:pPr>
            <a:endParaRPr lang="en-US" sz="2200" dirty="0">
              <a:solidFill>
                <a:schemeClr val="tx2"/>
              </a:solidFill>
            </a:endParaRPr>
          </a:p>
          <a:p>
            <a:pPr marL="914400" lvl="2" indent="0">
              <a:buNone/>
            </a:pPr>
            <a:endParaRPr lang="en-US" sz="2200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2447212" y="3578471"/>
            <a:ext cx="2486025" cy="219837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/>
          <a:stretch>
            <a:fillRect/>
          </a:stretch>
        </p:blipFill>
        <p:spPr>
          <a:xfrm>
            <a:off x="411518" y="1755858"/>
            <a:ext cx="2546985" cy="178054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 rotWithShape="1">
          <a:blip r:embed="rId6"/>
          <a:srcRect l="14201" r="17141"/>
          <a:stretch/>
        </p:blipFill>
        <p:spPr>
          <a:xfrm>
            <a:off x="553065" y="3494814"/>
            <a:ext cx="1752600" cy="219329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/>
          <a:stretch>
            <a:fillRect/>
          </a:stretch>
        </p:blipFill>
        <p:spPr>
          <a:xfrm>
            <a:off x="2699288" y="1781738"/>
            <a:ext cx="1924050" cy="1786255"/>
          </a:xfrm>
          <a:prstGeom prst="rect">
            <a:avLst/>
          </a:prstGeom>
        </p:spPr>
      </p:pic>
      <p:pic>
        <p:nvPicPr>
          <p:cNvPr id="11" name="Picture 10" descr="C:\Users\JEREMY~1\AppData\Local\Temp\SNAGHTML1b7597d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962" y="1327339"/>
            <a:ext cx="2943225" cy="42367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roup 11"/>
          <p:cNvGrpSpPr/>
          <p:nvPr/>
        </p:nvGrpSpPr>
        <p:grpSpPr>
          <a:xfrm>
            <a:off x="5246273" y="2209800"/>
            <a:ext cx="3821527" cy="2209800"/>
            <a:chOff x="5246273" y="2209800"/>
            <a:chExt cx="3821527" cy="2209800"/>
          </a:xfrm>
        </p:grpSpPr>
        <p:sp>
          <p:nvSpPr>
            <p:cNvPr id="4" name="Rectangle 3"/>
            <p:cNvSpPr/>
            <p:nvPr/>
          </p:nvSpPr>
          <p:spPr>
            <a:xfrm>
              <a:off x="5246273" y="2209800"/>
              <a:ext cx="3821527" cy="2209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265937" y="2239296"/>
              <a:ext cx="3780952" cy="2152381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5265937" y="2620296"/>
            <a:ext cx="1287263" cy="43224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8009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Composite True Position</a:t>
            </a:r>
            <a:endParaRPr lang="en-US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949693"/>
            <a:ext cx="1563635" cy="5056183"/>
          </a:xfrm>
          <a:prstGeom prst="rect">
            <a:avLst/>
          </a:prstGeom>
        </p:spPr>
      </p:pic>
      <p:pic>
        <p:nvPicPr>
          <p:cNvPr id="9" name="Picture 12" descr="C:\Users\Jeremy\AppData\Local\Temp\SNAGHTML104ce7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997" y="1905000"/>
            <a:ext cx="21336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4"/>
          <p:cNvSpPr>
            <a:spLocks noGrp="1"/>
          </p:cNvSpPr>
          <p:nvPr>
            <p:ph idx="1"/>
          </p:nvPr>
        </p:nvSpPr>
        <p:spPr>
          <a:xfrm>
            <a:off x="609600" y="1092368"/>
            <a:ext cx="5791200" cy="736432"/>
          </a:xfrm>
        </p:spPr>
        <p:txBody>
          <a:bodyPr>
            <a:normAutofit/>
          </a:bodyPr>
          <a:lstStyle/>
          <a:p>
            <a:pPr marL="0" indent="0">
              <a:buSzPct val="80000"/>
              <a:buNone/>
            </a:pP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Composite Checks:</a:t>
            </a:r>
          </a:p>
        </p:txBody>
      </p:sp>
      <p:sp>
        <p:nvSpPr>
          <p:cNvPr id="10" name="Rectangle 9"/>
          <p:cNvSpPr/>
          <p:nvPr/>
        </p:nvSpPr>
        <p:spPr>
          <a:xfrm>
            <a:off x="7946500" y="4063314"/>
            <a:ext cx="457200" cy="4572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502" y="1828800"/>
            <a:ext cx="5419172" cy="39390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374" y="1828800"/>
            <a:ext cx="5414300" cy="3935556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8"/>
          <a:stretch>
            <a:fillRect/>
          </a:stretch>
        </p:blipFill>
        <p:spPr>
          <a:xfrm>
            <a:off x="4109085" y="1132571"/>
            <a:ext cx="1883410" cy="52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91254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781" y="946908"/>
            <a:ext cx="3966819" cy="1691226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447800"/>
            <a:ext cx="4191000" cy="8916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Automatic Point Association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4082" y="2636387"/>
            <a:ext cx="4573108" cy="3176276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33400" y="27342"/>
            <a:ext cx="8153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GD&amp;T Inspection</a:t>
            </a:r>
            <a:endParaRPr lang="en-US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Jeremy\AppData\Local\Temp\SNAGHTML18992b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32" y="1934951"/>
            <a:ext cx="3683675" cy="248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Jeremy\AppData\Local\Temp\SNAGHTML18cdd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852925"/>
            <a:ext cx="1856177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22801" y="2883257"/>
            <a:ext cx="19639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Proximity Filter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Based on Initial </a:t>
            </a:r>
          </a:p>
          <a:p>
            <a:pPr algn="ctr"/>
            <a:r>
              <a:rPr lang="en-US" dirty="0" smtClean="0"/>
              <a:t>Alignment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43201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781" y="946908"/>
            <a:ext cx="3966819" cy="1691226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447800"/>
            <a:ext cx="4191000" cy="8916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Automatic Point Association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33400" y="27342"/>
            <a:ext cx="8153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GD&amp;T Inspection</a:t>
            </a:r>
            <a:endParaRPr lang="en-US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C:\Users\Jeremy\AppData\Local\Temp\SNAGHTML185b0c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843" y="2438400"/>
            <a:ext cx="6213475" cy="338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8044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781" y="946908"/>
            <a:ext cx="3966819" cy="1691226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447800"/>
            <a:ext cx="4191000" cy="8916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Automatic Point Association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33400" y="27342"/>
            <a:ext cx="8153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GD&amp;T Inspection</a:t>
            </a:r>
            <a:endParaRPr lang="en-US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0592" y="3048000"/>
            <a:ext cx="4854438" cy="2722886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772332" y="1934951"/>
            <a:ext cx="3683675" cy="4715285"/>
            <a:chOff x="772332" y="1934951"/>
            <a:chExt cx="3683675" cy="4715285"/>
          </a:xfrm>
        </p:grpSpPr>
        <p:grpSp>
          <p:nvGrpSpPr>
            <p:cNvPr id="7" name="Group 6"/>
            <p:cNvGrpSpPr/>
            <p:nvPr/>
          </p:nvGrpSpPr>
          <p:grpSpPr>
            <a:xfrm>
              <a:off x="772332" y="1934951"/>
              <a:ext cx="3683675" cy="4715285"/>
              <a:chOff x="772332" y="1934951"/>
              <a:chExt cx="3683675" cy="4715285"/>
            </a:xfrm>
          </p:grpSpPr>
          <p:pic>
            <p:nvPicPr>
              <p:cNvPr id="12" name="Picture 2" descr="C:\Users\Jeremy\AppData\Local\Temp\SNAGHTML18992b5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2332" y="1934951"/>
                <a:ext cx="3683675" cy="24846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98" name="Picture 2" descr="C:\Users\Jeremy\AppData\Local\Temp\SNAGHTML18ced52.PN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7647" y="4724400"/>
                <a:ext cx="2054225" cy="19258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" name="Rectangle 2"/>
            <p:cNvSpPr/>
            <p:nvPr/>
          </p:nvSpPr>
          <p:spPr>
            <a:xfrm>
              <a:off x="838200" y="3200400"/>
              <a:ext cx="3505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4491401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914369"/>
            <a:ext cx="5176367" cy="58765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Reporting</a:t>
            </a:r>
            <a:endParaRPr lang="en-US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800" y="914400"/>
            <a:ext cx="5176367" cy="5876584"/>
          </a:xfrm>
          <a:prstGeom prst="rect">
            <a:avLst/>
          </a:prstGeom>
        </p:spPr>
      </p:pic>
      <p:pic>
        <p:nvPicPr>
          <p:cNvPr id="9" name="Picture 2" descr="C:\Users\Jeremy\AppData\Local\Temp\SNAGHTML13645a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2082982" cy="451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5400" y="3733800"/>
            <a:ext cx="2273928" cy="28858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295400" y="6192038"/>
            <a:ext cx="2286000" cy="18892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46606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Reporting</a:t>
            </a:r>
            <a:endParaRPr lang="en-US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960215"/>
            <a:ext cx="5717987" cy="575000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138320" y="962524"/>
            <a:ext cx="7780067" cy="5750003"/>
            <a:chOff x="1138320" y="962524"/>
            <a:chExt cx="7780067" cy="5750003"/>
          </a:xfrm>
        </p:grpSpPr>
        <p:sp>
          <p:nvSpPr>
            <p:cNvPr id="6" name="TextBox 5"/>
            <p:cNvSpPr txBox="1"/>
            <p:nvPr/>
          </p:nvSpPr>
          <p:spPr>
            <a:xfrm>
              <a:off x="1138320" y="1981200"/>
              <a:ext cx="198323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Summary Table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Fit Transform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Datum Statistics</a:t>
              </a:r>
              <a:endParaRPr lang="en-US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00400" y="962524"/>
              <a:ext cx="5717987" cy="5750003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1138320" y="957906"/>
            <a:ext cx="7780068" cy="5743037"/>
            <a:chOff x="1138320" y="950979"/>
            <a:chExt cx="7780068" cy="574303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07328" y="950979"/>
              <a:ext cx="5711060" cy="5743037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1138320" y="3733800"/>
              <a:ext cx="199727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Details Table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Point Deviations</a:t>
              </a: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5018" y="964832"/>
            <a:ext cx="5720297" cy="575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19816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Reporting</a:t>
            </a:r>
            <a:endParaRPr lang="en-US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5018" y="964832"/>
            <a:ext cx="5720297" cy="57523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951444"/>
            <a:ext cx="6781800" cy="490655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53449" y="1048896"/>
            <a:ext cx="24981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Vectors for Visualization: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Specific Alignment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DoF</a:t>
            </a:r>
            <a:r>
              <a:rPr lang="en-US" dirty="0" smtClean="0"/>
              <a:t> Understanding</a:t>
            </a:r>
          </a:p>
        </p:txBody>
      </p:sp>
    </p:spTree>
    <p:extLst>
      <p:ext uri="{BB962C8B-B14F-4D97-AF65-F5344CB8AC3E}">
        <p14:creationId xmlns:p14="http://schemas.microsoft.com/office/powerpoint/2010/main" val="31780621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GD&amp;T and CAD Import</a:t>
            </a:r>
            <a:endParaRPr lang="en-US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83519" y="4058932"/>
            <a:ext cx="2311221" cy="2464106"/>
          </a:xfrm>
        </p:spPr>
        <p:txBody>
          <a:bodyPr>
            <a:normAutofit/>
          </a:bodyPr>
          <a:lstStyle/>
          <a:p>
            <a:pPr>
              <a:buSzPct val="80000"/>
            </a:pPr>
            <a:endParaRPr lang="en-US" sz="28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en-US" sz="3000" b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JeremyM6700\Desktop\Direct CAD Access Import Settings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901" y="1137848"/>
            <a:ext cx="3053715" cy="201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6" name="Picture 4" descr="C:\Users\Jeremy\AppData\Local\Temp\SNAGHTML7416c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821" y="941743"/>
            <a:ext cx="4017965" cy="469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:\Users\JeremyM6700\Desktop\GD&amp;T Annotations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40" y="3200400"/>
            <a:ext cx="3337639" cy="23548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81106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Jeremy\AppData\Local\Temp\SNAGHTML5f2c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926" y="941742"/>
            <a:ext cx="4645274" cy="575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Reporting</a:t>
            </a:r>
            <a:endParaRPr lang="en-US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Users\Jeremy\AppData\Local\Temp\SNAGHTML13645a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90600"/>
            <a:ext cx="2082982" cy="451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Jeremy\AppData\Local\Temp\SNAGHTML5e3e0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926" y="941742"/>
            <a:ext cx="4645274" cy="575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JEREMY~1\AppData\Local\Temp\SNAGHTML88033d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24000"/>
            <a:ext cx="4851218" cy="408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4198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Reporting</a:t>
            </a:r>
            <a:endParaRPr lang="en-US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Users\Jeremy\AppData\Local\Temp\SNAGHTML13645a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90600"/>
            <a:ext cx="2082982" cy="451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2242" y="1649059"/>
            <a:ext cx="6474558" cy="37634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9387" y="2405448"/>
            <a:ext cx="5371343" cy="2651889"/>
          </a:xfrm>
          <a:prstGeom prst="rect">
            <a:avLst/>
          </a:prstGeom>
        </p:spPr>
      </p:pic>
      <p:pic>
        <p:nvPicPr>
          <p:cNvPr id="5" name="Picture 2" descr="C:\Users\Jeremy\AppData\Local\Temp\SNAGHTML560a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446605"/>
            <a:ext cx="2514600" cy="340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8991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Evaluations Tools</a:t>
            </a:r>
            <a:endParaRPr lang="en-US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304800" y="1371600"/>
            <a:ext cx="4094480" cy="437451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/>
          <a:stretch>
            <a:fillRect/>
          </a:stretch>
        </p:blipFill>
        <p:spPr>
          <a:xfrm>
            <a:off x="4397421" y="2507166"/>
            <a:ext cx="4531995" cy="293306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2190" y="4326924"/>
            <a:ext cx="1066800" cy="3048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6010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581400"/>
            <a:ext cx="7772400" cy="13716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Thank You</a:t>
            </a:r>
            <a:endParaRPr lang="en-US" sz="3600" b="1" dirty="0">
              <a:solidFill>
                <a:schemeClr val="bg1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1371600"/>
            <a:ext cx="5552191" cy="39980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b="52512"/>
          <a:stretch/>
        </p:blipFill>
        <p:spPr>
          <a:xfrm>
            <a:off x="289025" y="973349"/>
            <a:ext cx="2127051" cy="4360651"/>
          </a:xfrm>
          <a:prstGeom prst="rect">
            <a:avLst/>
          </a:prstGeom>
        </p:spPr>
      </p:pic>
      <p:cxnSp>
        <p:nvCxnSpPr>
          <p:cNvPr id="5" name="Elbow Connector 4"/>
          <p:cNvCxnSpPr/>
          <p:nvPr/>
        </p:nvCxnSpPr>
        <p:spPr>
          <a:xfrm rot="10800000" flipV="1">
            <a:off x="1828800" y="1981200"/>
            <a:ext cx="2743200" cy="609600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533400" y="27342"/>
            <a:ext cx="8153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GD&amp;T Annotations</a:t>
            </a:r>
            <a:endParaRPr lang="en-US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46898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1371600"/>
            <a:ext cx="5552191" cy="39980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b="52512"/>
          <a:stretch/>
        </p:blipFill>
        <p:spPr>
          <a:xfrm>
            <a:off x="289025" y="973349"/>
            <a:ext cx="2127051" cy="43606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GD&amp;T Annotations</a:t>
            </a:r>
            <a:endParaRPr lang="en-US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295400"/>
            <a:ext cx="5562600" cy="4648200"/>
          </a:xfrm>
        </p:spPr>
        <p:txBody>
          <a:bodyPr>
            <a:normAutofit/>
          </a:bodyPr>
          <a:lstStyle/>
          <a:p>
            <a:pPr>
              <a:buSzPct val="80000"/>
            </a:pPr>
            <a:endParaRPr lang="en-US" sz="28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en-US" sz="3000" b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/>
          <p:cNvGrpSpPr/>
          <p:nvPr/>
        </p:nvGrpSpPr>
        <p:grpSpPr>
          <a:xfrm>
            <a:off x="590550" y="973349"/>
            <a:ext cx="6000750" cy="5275051"/>
            <a:chOff x="590550" y="973349"/>
            <a:chExt cx="6000750" cy="5275051"/>
          </a:xfrm>
        </p:grpSpPr>
        <p:pic>
          <p:nvPicPr>
            <p:cNvPr id="4" name="Picture 4" descr="C:\Users\Jeremy\AppData\Local\Temp\SNAGHTML12bdf8b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7126" y="973349"/>
              <a:ext cx="3814174" cy="5275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590550" y="2536798"/>
              <a:ext cx="1234076" cy="13020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Elbow Connector 24"/>
            <p:cNvCxnSpPr/>
            <p:nvPr/>
          </p:nvCxnSpPr>
          <p:spPr>
            <a:xfrm flipV="1">
              <a:off x="1829502" y="1764040"/>
              <a:ext cx="952500" cy="838200"/>
            </a:xfrm>
            <a:prstGeom prst="bentConnector3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9" name="Group 1028"/>
          <p:cNvGrpSpPr/>
          <p:nvPr/>
        </p:nvGrpSpPr>
        <p:grpSpPr>
          <a:xfrm>
            <a:off x="3048000" y="2270098"/>
            <a:ext cx="5980314" cy="533400"/>
            <a:chOff x="2971800" y="2590800"/>
            <a:chExt cx="5980314" cy="533400"/>
          </a:xfrm>
        </p:grpSpPr>
        <p:sp>
          <p:nvSpPr>
            <p:cNvPr id="27" name="Rectangle 26"/>
            <p:cNvSpPr/>
            <p:nvPr/>
          </p:nvSpPr>
          <p:spPr>
            <a:xfrm>
              <a:off x="2971800" y="2590800"/>
              <a:ext cx="3352800" cy="533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4" name="TextBox 1023"/>
            <p:cNvSpPr txBox="1"/>
            <p:nvPr/>
          </p:nvSpPr>
          <p:spPr>
            <a:xfrm>
              <a:off x="6515100" y="2672834"/>
              <a:ext cx="24370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SA Objects/CAD Face</a:t>
              </a:r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048000" y="3047999"/>
            <a:ext cx="5807678" cy="2057401"/>
            <a:chOff x="3048000" y="3047999"/>
            <a:chExt cx="5807678" cy="2057401"/>
          </a:xfrm>
        </p:grpSpPr>
        <p:sp>
          <p:nvSpPr>
            <p:cNvPr id="30" name="Rectangle 29"/>
            <p:cNvSpPr/>
            <p:nvPr/>
          </p:nvSpPr>
          <p:spPr>
            <a:xfrm>
              <a:off x="3048000" y="3047999"/>
              <a:ext cx="3352800" cy="205740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602561" y="3301484"/>
              <a:ext cx="22531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Datum Assignment</a:t>
              </a:r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048000" y="5105400"/>
            <a:ext cx="5823771" cy="413266"/>
            <a:chOff x="3048000" y="5105400"/>
            <a:chExt cx="5823771" cy="413266"/>
          </a:xfrm>
        </p:grpSpPr>
        <p:sp>
          <p:nvSpPr>
            <p:cNvPr id="31" name="Rectangle 30"/>
            <p:cNvSpPr/>
            <p:nvPr/>
          </p:nvSpPr>
          <p:spPr>
            <a:xfrm>
              <a:off x="3048000" y="5105400"/>
              <a:ext cx="3352800" cy="36933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515100" y="5149334"/>
              <a:ext cx="23566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Tolerance Definition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0898110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GD&amp;T Annotations</a:t>
            </a:r>
            <a:endParaRPr lang="en-US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295400"/>
            <a:ext cx="5562600" cy="4648200"/>
          </a:xfrm>
        </p:spPr>
        <p:txBody>
          <a:bodyPr>
            <a:normAutofit/>
          </a:bodyPr>
          <a:lstStyle/>
          <a:p>
            <a:pPr>
              <a:buSzPct val="80000"/>
            </a:pPr>
            <a:endParaRPr lang="en-US" sz="28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en-US" sz="3000" b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58" y="952808"/>
            <a:ext cx="2028571" cy="4952381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68329" y="4800600"/>
            <a:ext cx="1524000" cy="15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Elbow Connector 23"/>
          <p:cNvCxnSpPr/>
          <p:nvPr/>
        </p:nvCxnSpPr>
        <p:spPr>
          <a:xfrm flipV="1">
            <a:off x="1792329" y="3962400"/>
            <a:ext cx="1193440" cy="914400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784431" y="1366132"/>
            <a:ext cx="2078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Datum Annotations:</a:t>
            </a:r>
            <a:endParaRPr lang="en-US" dirty="0"/>
          </a:p>
        </p:txBody>
      </p:sp>
      <p:pic>
        <p:nvPicPr>
          <p:cNvPr id="3" name="Picture 2" descr="C:\Users\Jeremy\AppData\Local\Temp\SNAGHTML136eb3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896" y="1997868"/>
            <a:ext cx="3574207" cy="324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352800" y="3048000"/>
            <a:ext cx="5675514" cy="609600"/>
            <a:chOff x="3352800" y="3048000"/>
            <a:chExt cx="5675514" cy="609600"/>
          </a:xfrm>
        </p:grpSpPr>
        <p:sp>
          <p:nvSpPr>
            <p:cNvPr id="11" name="Rectangle 10"/>
            <p:cNvSpPr/>
            <p:nvPr/>
          </p:nvSpPr>
          <p:spPr>
            <a:xfrm>
              <a:off x="3352800" y="3048000"/>
              <a:ext cx="2971800" cy="609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591300" y="3206234"/>
              <a:ext cx="24370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SA Objects/CAD Face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59855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onitor_Backgrou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4" y="1698463"/>
            <a:ext cx="5827554" cy="4230804"/>
          </a:xfrm>
          <a:prstGeom prst="rect">
            <a:avLst/>
          </a:prstGeom>
        </p:spPr>
      </p:pic>
      <p:pic>
        <p:nvPicPr>
          <p:cNvPr id="1028" name="Picture 4" descr="C:\Users\Jeremy\AppData\Local\Temp\SNAGHTML1a7920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02" y="1929014"/>
            <a:ext cx="5441344" cy="316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lar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19" y="1506012"/>
            <a:ext cx="5774762" cy="41924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2128" y="2081381"/>
            <a:ext cx="1354633" cy="16524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7600" y="949693"/>
            <a:ext cx="1563635" cy="5056183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33400" y="27342"/>
            <a:ext cx="8153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Building Annotations</a:t>
            </a:r>
            <a:endParaRPr lang="en-US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994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6674</TotalTime>
  <Words>841</Words>
  <Application>Microsoft Office PowerPoint</Application>
  <PresentationFormat>On-screen Show (4:3)</PresentationFormat>
  <Paragraphs>293</Paragraphs>
  <Slides>53</Slides>
  <Notes>53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6" baseType="lpstr">
      <vt:lpstr>Arial</vt:lpstr>
      <vt:lpstr>Calibri</vt:lpstr>
      <vt:lpstr>Office Theme</vt:lpstr>
      <vt:lpstr>GD&amp;T Inspection in SpatialAnalyzer</vt:lpstr>
      <vt:lpstr>GD&amp;T Inspection</vt:lpstr>
      <vt:lpstr>GD&amp;T Inspection</vt:lpstr>
      <vt:lpstr>GD&amp;T Inspection</vt:lpstr>
      <vt:lpstr>GD&amp;T and CAD Import</vt:lpstr>
      <vt:lpstr>PowerPoint Presentation</vt:lpstr>
      <vt:lpstr>GD&amp;T Annotations</vt:lpstr>
      <vt:lpstr>GD&amp;T Annotations</vt:lpstr>
      <vt:lpstr>PowerPoint Presentation</vt:lpstr>
      <vt:lpstr>GD&amp;T Annotations</vt:lpstr>
      <vt:lpstr>GD&amp;T Annotations</vt:lpstr>
      <vt:lpstr>GD&amp;T Annotations</vt:lpstr>
      <vt:lpstr>GD&amp;T Annotations</vt:lpstr>
      <vt:lpstr>GD&amp;T Annotations</vt:lpstr>
      <vt:lpstr>Building Annotations Demo</vt:lpstr>
      <vt:lpstr>GD&amp;T Inspection</vt:lpstr>
      <vt:lpstr>Building Feature Checks</vt:lpstr>
      <vt:lpstr>Building Feature Checks</vt:lpstr>
      <vt:lpstr>GD&amp;T Inspection</vt:lpstr>
      <vt:lpstr>GD&amp;T Inspection</vt:lpstr>
      <vt:lpstr>Demo- Basic Fit &amp; Link</vt:lpstr>
      <vt:lpstr> Check Details</vt:lpstr>
      <vt:lpstr>Flatness</vt:lpstr>
      <vt:lpstr>Flatness</vt:lpstr>
      <vt:lpstr>Flatness</vt:lpstr>
      <vt:lpstr>Cylindricty</vt:lpstr>
      <vt:lpstr>Orientation Checks</vt:lpstr>
      <vt:lpstr>Surface Profile</vt:lpstr>
      <vt:lpstr>GD&amp;T Annotations</vt:lpstr>
      <vt:lpstr>GD&amp;T Annotations</vt:lpstr>
      <vt:lpstr>Concentricity</vt:lpstr>
      <vt:lpstr>GD&amp;T Annotations</vt:lpstr>
      <vt:lpstr>Datum Alignment</vt:lpstr>
      <vt:lpstr>Building Feature Checks</vt:lpstr>
      <vt:lpstr>Datum Alignment</vt:lpstr>
      <vt:lpstr>Datum Alignment</vt:lpstr>
      <vt:lpstr>Demo- Basic Fit &amp; Link</vt:lpstr>
      <vt:lpstr>PowerPoint Presentation</vt:lpstr>
      <vt:lpstr>Building Feature Checks</vt:lpstr>
      <vt:lpstr>Building Feature Checks</vt:lpstr>
      <vt:lpstr>Building Feature Checks</vt:lpstr>
      <vt:lpstr>Building Feature Checks</vt:lpstr>
      <vt:lpstr>Composite True Position</vt:lpstr>
      <vt:lpstr>PowerPoint Presentation</vt:lpstr>
      <vt:lpstr>PowerPoint Presentation</vt:lpstr>
      <vt:lpstr>PowerPoint Presentation</vt:lpstr>
      <vt:lpstr>Reporting</vt:lpstr>
      <vt:lpstr>Reporting</vt:lpstr>
      <vt:lpstr>Reporting</vt:lpstr>
      <vt:lpstr>Reporting</vt:lpstr>
      <vt:lpstr>Reporting</vt:lpstr>
      <vt:lpstr>Evaluations Tools</vt:lpstr>
      <vt:lpstr>Thank You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Jessica</dc:creator>
  <cp:lastModifiedBy>Jeremy</cp:lastModifiedBy>
  <cp:revision>503</cp:revision>
  <dcterms:created xsi:type="dcterms:W3CDTF">2012-04-19T18:01:28Z</dcterms:created>
  <dcterms:modified xsi:type="dcterms:W3CDTF">2015-04-27T13:55:32Z</dcterms:modified>
</cp:coreProperties>
</file>