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5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8.xml" ContentType="application/vnd.openxmlformats-officedocument.presentationml.slide+xml"/>
  <Override PartName="/ppt/slides/slide15.xml" ContentType="application/vnd.openxmlformats-officedocument.presentationml.slide+xml"/>
  <Override PartName="/ppt/slides/slide5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98" r:id="rId3"/>
    <p:sldId id="299" r:id="rId4"/>
    <p:sldId id="285"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280" r:id="rId26"/>
    <p:sldId id="284" r:id="rId27"/>
    <p:sldId id="286" r:id="rId28"/>
    <p:sldId id="287" r:id="rId29"/>
    <p:sldId id="288" r:id="rId30"/>
    <p:sldId id="289" r:id="rId31"/>
    <p:sldId id="290" r:id="rId32"/>
    <p:sldId id="291" r:id="rId33"/>
    <p:sldId id="292" r:id="rId34"/>
    <p:sldId id="293" r:id="rId35"/>
    <p:sldId id="294" r:id="rId36"/>
    <p:sldId id="281" r:id="rId37"/>
    <p:sldId id="265" r:id="rId38"/>
    <p:sldId id="266" r:id="rId39"/>
    <p:sldId id="267" r:id="rId40"/>
    <p:sldId id="268" r:id="rId41"/>
    <p:sldId id="269" r:id="rId42"/>
    <p:sldId id="270" r:id="rId43"/>
    <p:sldId id="271" r:id="rId44"/>
    <p:sldId id="272" r:id="rId45"/>
    <p:sldId id="273" r:id="rId46"/>
    <p:sldId id="274" r:id="rId47"/>
    <p:sldId id="275" r:id="rId48"/>
    <p:sldId id="279" r:id="rId49"/>
    <p:sldId id="277" r:id="rId50"/>
    <p:sldId id="278" r:id="rId51"/>
    <p:sldId id="28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FB"/>
    <a:srgbClr val="063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87" autoAdjust="0"/>
    <p:restoredTop sz="94660"/>
  </p:normalViewPr>
  <p:slideViewPr>
    <p:cSldViewPr>
      <p:cViewPr varScale="1">
        <p:scale>
          <a:sx n="110" d="100"/>
          <a:sy n="110" d="100"/>
        </p:scale>
        <p:origin x="1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8D258-8186-4F39-B0FA-6BF5504DA02A}"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1D424917-0AB1-4FA8-A1A7-2FE2A305177D}">
      <dgm:prSet phldrT="[Text]"/>
      <dgm:spPr/>
      <dgm:t>
        <a:bodyPr/>
        <a:lstStyle/>
        <a:p>
          <a:endParaRPr lang="en-US" dirty="0"/>
        </a:p>
      </dgm:t>
    </dgm:pt>
    <dgm:pt modelId="{15DFE989-812E-4C05-A2F8-F2127FC30020}" type="parTrans" cxnId="{0816D2E0-98B6-4847-B8AF-4208F14C4DCC}">
      <dgm:prSet/>
      <dgm:spPr/>
      <dgm:t>
        <a:bodyPr/>
        <a:lstStyle/>
        <a:p>
          <a:endParaRPr lang="en-US"/>
        </a:p>
      </dgm:t>
    </dgm:pt>
    <dgm:pt modelId="{A569DAD2-417C-409A-96CB-25E4E05DDE6D}" type="sibTrans" cxnId="{0816D2E0-98B6-4847-B8AF-4208F14C4DCC}">
      <dgm:prSet/>
      <dgm:spPr/>
      <dgm:t>
        <a:bodyPr/>
        <a:lstStyle/>
        <a:p>
          <a:endParaRPr lang="en-US"/>
        </a:p>
      </dgm:t>
    </dgm:pt>
    <dgm:pt modelId="{D9D0B506-E2F9-44BD-A323-5635D3AC425E}">
      <dgm:prSet phldrT="[Text]"/>
      <dgm:spPr/>
      <dgm:t>
        <a:bodyPr/>
        <a:lstStyle/>
        <a:p>
          <a:r>
            <a:rPr lang="en-US" dirty="0"/>
            <a:t>Assembles matrix</a:t>
          </a:r>
        </a:p>
        <a:p>
          <a:r>
            <a:rPr lang="en-US" dirty="0"/>
            <a:t>6(unknowns) X </a:t>
          </a:r>
        </a:p>
        <a:p>
          <a:r>
            <a:rPr lang="en-US" dirty="0"/>
            <a:t>N (# of points)</a:t>
          </a:r>
        </a:p>
      </dgm:t>
    </dgm:pt>
    <dgm:pt modelId="{E6D4EFCE-B6D2-47F8-AE51-CB32F4D70504}" type="parTrans" cxnId="{B265F29E-F706-4831-BA73-CD5F9BF3D584}">
      <dgm:prSet/>
      <dgm:spPr/>
      <dgm:t>
        <a:bodyPr/>
        <a:lstStyle/>
        <a:p>
          <a:endParaRPr lang="en-US"/>
        </a:p>
      </dgm:t>
    </dgm:pt>
    <dgm:pt modelId="{5381F3A3-03A2-46E0-9B6D-315E141C4342}" type="sibTrans" cxnId="{B265F29E-F706-4831-BA73-CD5F9BF3D584}">
      <dgm:prSet/>
      <dgm:spPr/>
      <dgm:t>
        <a:bodyPr/>
        <a:lstStyle/>
        <a:p>
          <a:endParaRPr lang="en-US"/>
        </a:p>
      </dgm:t>
    </dgm:pt>
    <dgm:pt modelId="{8566BC1D-06EA-4846-BA58-69FCBF92D956}">
      <dgm:prSet phldrT="[Text]"/>
      <dgm:spPr/>
      <dgm:t>
        <a:bodyPr/>
        <a:lstStyle/>
        <a:p>
          <a:endParaRPr lang="en-US" dirty="0"/>
        </a:p>
      </dgm:t>
    </dgm:pt>
    <dgm:pt modelId="{F89BB6A7-06B5-4CF7-96EB-389B002E3646}" type="parTrans" cxnId="{C6B69597-FF55-4580-B532-BCC20F1B8B39}">
      <dgm:prSet/>
      <dgm:spPr/>
      <dgm:t>
        <a:bodyPr/>
        <a:lstStyle/>
        <a:p>
          <a:endParaRPr lang="en-US"/>
        </a:p>
      </dgm:t>
    </dgm:pt>
    <dgm:pt modelId="{2E4AE76F-C6E4-4ED1-8440-5A58AD218F5E}" type="sibTrans" cxnId="{C6B69597-FF55-4580-B532-BCC20F1B8B39}">
      <dgm:prSet/>
      <dgm:spPr/>
      <dgm:t>
        <a:bodyPr/>
        <a:lstStyle/>
        <a:p>
          <a:endParaRPr lang="en-US"/>
        </a:p>
      </dgm:t>
    </dgm:pt>
    <dgm:pt modelId="{9041F08B-0782-4D70-8B34-CB78C66F488B}">
      <dgm:prSet phldrT="[Text]" custT="1"/>
      <dgm:spPr/>
      <dgm:t>
        <a:bodyPr/>
        <a:lstStyle/>
        <a:p>
          <a:r>
            <a:rPr lang="en-US" sz="2000" dirty="0"/>
            <a:t>Inverts Matrix</a:t>
          </a:r>
        </a:p>
      </dgm:t>
    </dgm:pt>
    <dgm:pt modelId="{F621FB99-81F8-42CF-A313-AFCCD86275E3}" type="parTrans" cxnId="{834409D8-53E2-4A11-B849-3CB8B837239A}">
      <dgm:prSet/>
      <dgm:spPr/>
      <dgm:t>
        <a:bodyPr/>
        <a:lstStyle/>
        <a:p>
          <a:endParaRPr lang="en-US"/>
        </a:p>
      </dgm:t>
    </dgm:pt>
    <dgm:pt modelId="{7E47659E-0EA3-4D22-8A27-9773AB064356}" type="sibTrans" cxnId="{834409D8-53E2-4A11-B849-3CB8B837239A}">
      <dgm:prSet/>
      <dgm:spPr/>
      <dgm:t>
        <a:bodyPr/>
        <a:lstStyle/>
        <a:p>
          <a:endParaRPr lang="en-US"/>
        </a:p>
      </dgm:t>
    </dgm:pt>
    <dgm:pt modelId="{5CF5650B-5343-464C-AEC4-1B5ACE3CD841}">
      <dgm:prSet phldrT="[Text]"/>
      <dgm:spPr/>
      <dgm:t>
        <a:bodyPr/>
        <a:lstStyle/>
        <a:p>
          <a:r>
            <a:rPr lang="en-US" dirty="0"/>
            <a:t>Determines move directions </a:t>
          </a:r>
        </a:p>
      </dgm:t>
    </dgm:pt>
    <dgm:pt modelId="{4B0F3A88-D7AA-4B47-B3EE-F22694FD59D8}" type="sibTrans" cxnId="{62AA88B6-3259-4FB4-98D6-9F9C43E0B817}">
      <dgm:prSet/>
      <dgm:spPr/>
      <dgm:t>
        <a:bodyPr/>
        <a:lstStyle/>
        <a:p>
          <a:endParaRPr lang="en-US"/>
        </a:p>
      </dgm:t>
    </dgm:pt>
    <dgm:pt modelId="{F64F0D27-D231-492F-B506-2BE9D74AA951}" type="parTrans" cxnId="{62AA88B6-3259-4FB4-98D6-9F9C43E0B817}">
      <dgm:prSet/>
      <dgm:spPr/>
      <dgm:t>
        <a:bodyPr/>
        <a:lstStyle/>
        <a:p>
          <a:endParaRPr lang="en-US"/>
        </a:p>
      </dgm:t>
    </dgm:pt>
    <dgm:pt modelId="{5CE32CEC-8D0B-4FEB-A712-9595C0187A90}">
      <dgm:prSet phldrT="[Text]"/>
      <dgm:spPr/>
      <dgm:t>
        <a:bodyPr/>
        <a:lstStyle/>
        <a:p>
          <a:endParaRPr lang="en-US" dirty="0"/>
        </a:p>
      </dgm:t>
    </dgm:pt>
    <dgm:pt modelId="{9BC96BFF-0409-47A4-A48C-8286209994B8}" type="sibTrans" cxnId="{B290C9CC-B6A4-4B26-BEC5-4108C9E9D0CD}">
      <dgm:prSet/>
      <dgm:spPr/>
      <dgm:t>
        <a:bodyPr/>
        <a:lstStyle/>
        <a:p>
          <a:endParaRPr lang="en-US"/>
        </a:p>
      </dgm:t>
    </dgm:pt>
    <dgm:pt modelId="{EDABF4C7-A91C-4B4A-822A-855B33EE293C}" type="parTrans" cxnId="{B290C9CC-B6A4-4B26-BEC5-4108C9E9D0CD}">
      <dgm:prSet/>
      <dgm:spPr/>
      <dgm:t>
        <a:bodyPr/>
        <a:lstStyle/>
        <a:p>
          <a:endParaRPr lang="en-US"/>
        </a:p>
      </dgm:t>
    </dgm:pt>
    <dgm:pt modelId="{E1429513-B142-4467-9E5C-A6B4F3657A4C}" type="pres">
      <dgm:prSet presAssocID="{5088D258-8186-4F39-B0FA-6BF5504DA02A}" presName="Name0" presStyleCnt="0">
        <dgm:presLayoutVars>
          <dgm:dir/>
          <dgm:animLvl val="lvl"/>
          <dgm:resizeHandles val="exact"/>
        </dgm:presLayoutVars>
      </dgm:prSet>
      <dgm:spPr/>
    </dgm:pt>
    <dgm:pt modelId="{CF16BCDB-D2BD-4F78-95F4-08E0898927B8}" type="pres">
      <dgm:prSet presAssocID="{1D424917-0AB1-4FA8-A1A7-2FE2A305177D}" presName="compositeNode" presStyleCnt="0">
        <dgm:presLayoutVars>
          <dgm:bulletEnabled val="1"/>
        </dgm:presLayoutVars>
      </dgm:prSet>
      <dgm:spPr/>
    </dgm:pt>
    <dgm:pt modelId="{37753F8C-1CA6-4064-AEA7-2994485C7AC2}" type="pres">
      <dgm:prSet presAssocID="{1D424917-0AB1-4FA8-A1A7-2FE2A305177D}" presName="bgRect" presStyleLbl="node1" presStyleIdx="0" presStyleCnt="3" custLinFactNeighborX="1055" custLinFactNeighborY="-35724"/>
      <dgm:spPr/>
    </dgm:pt>
    <dgm:pt modelId="{14BAF5BC-1818-42CD-A979-24C9C6F92003}" type="pres">
      <dgm:prSet presAssocID="{1D424917-0AB1-4FA8-A1A7-2FE2A305177D}" presName="parentNode" presStyleLbl="node1" presStyleIdx="0" presStyleCnt="3">
        <dgm:presLayoutVars>
          <dgm:chMax val="0"/>
          <dgm:bulletEnabled val="1"/>
        </dgm:presLayoutVars>
      </dgm:prSet>
      <dgm:spPr/>
    </dgm:pt>
    <dgm:pt modelId="{2C5375F8-DDBE-45D5-87BB-64AB6D7FE578}" type="pres">
      <dgm:prSet presAssocID="{1D424917-0AB1-4FA8-A1A7-2FE2A305177D}" presName="childNode" presStyleLbl="node1" presStyleIdx="0" presStyleCnt="3">
        <dgm:presLayoutVars>
          <dgm:bulletEnabled val="1"/>
        </dgm:presLayoutVars>
      </dgm:prSet>
      <dgm:spPr/>
    </dgm:pt>
    <dgm:pt modelId="{64A39172-C2B1-4B1A-8E66-7DBBB62FDC0C}" type="pres">
      <dgm:prSet presAssocID="{A569DAD2-417C-409A-96CB-25E4E05DDE6D}" presName="hSp" presStyleCnt="0"/>
      <dgm:spPr/>
    </dgm:pt>
    <dgm:pt modelId="{FBC863BA-B50A-4EEE-9568-5B81FCEB6739}" type="pres">
      <dgm:prSet presAssocID="{A569DAD2-417C-409A-96CB-25E4E05DDE6D}" presName="vProcSp" presStyleCnt="0"/>
      <dgm:spPr/>
    </dgm:pt>
    <dgm:pt modelId="{D448AD74-B79C-455F-93FB-39296FA91036}" type="pres">
      <dgm:prSet presAssocID="{A569DAD2-417C-409A-96CB-25E4E05DDE6D}" presName="vSp1" presStyleCnt="0"/>
      <dgm:spPr/>
    </dgm:pt>
    <dgm:pt modelId="{0D478CFF-2CCB-474B-AF55-AD8A7DA9F678}" type="pres">
      <dgm:prSet presAssocID="{A569DAD2-417C-409A-96CB-25E4E05DDE6D}" presName="simulatedConn" presStyleLbl="solidFgAcc1" presStyleIdx="0" presStyleCnt="2" custLinFactX="-128634" custLinFactY="-100000" custLinFactNeighborX="-200000" custLinFactNeighborY="-125425"/>
      <dgm:spPr/>
    </dgm:pt>
    <dgm:pt modelId="{A25E92FE-B26D-48F1-A75C-DFB652A5AA95}" type="pres">
      <dgm:prSet presAssocID="{A569DAD2-417C-409A-96CB-25E4E05DDE6D}" presName="vSp2" presStyleCnt="0"/>
      <dgm:spPr/>
    </dgm:pt>
    <dgm:pt modelId="{90EB1E01-FE87-4327-B5B9-8E9F8A51C8DD}" type="pres">
      <dgm:prSet presAssocID="{A569DAD2-417C-409A-96CB-25E4E05DDE6D}" presName="sibTrans" presStyleCnt="0"/>
      <dgm:spPr/>
    </dgm:pt>
    <dgm:pt modelId="{B2A7B55F-C3A7-402B-86C4-A886F291026E}" type="pres">
      <dgm:prSet presAssocID="{8566BC1D-06EA-4846-BA58-69FCBF92D956}" presName="compositeNode" presStyleCnt="0">
        <dgm:presLayoutVars>
          <dgm:bulletEnabled val="1"/>
        </dgm:presLayoutVars>
      </dgm:prSet>
      <dgm:spPr/>
    </dgm:pt>
    <dgm:pt modelId="{8AE0C430-D03C-435D-98D9-EB65B7D2AEDC}" type="pres">
      <dgm:prSet presAssocID="{8566BC1D-06EA-4846-BA58-69FCBF92D956}" presName="bgRect" presStyleLbl="node1" presStyleIdx="1" presStyleCnt="3" custLinFactNeighborX="-3882" custLinFactNeighborY="976"/>
      <dgm:spPr/>
    </dgm:pt>
    <dgm:pt modelId="{D554CA1E-C45F-4BB2-881D-6AA0A004AEE1}" type="pres">
      <dgm:prSet presAssocID="{8566BC1D-06EA-4846-BA58-69FCBF92D956}" presName="parentNode" presStyleLbl="node1" presStyleIdx="1" presStyleCnt="3">
        <dgm:presLayoutVars>
          <dgm:chMax val="0"/>
          <dgm:bulletEnabled val="1"/>
        </dgm:presLayoutVars>
      </dgm:prSet>
      <dgm:spPr/>
    </dgm:pt>
    <dgm:pt modelId="{800E04E7-ECD2-4422-A182-EA077018006B}" type="pres">
      <dgm:prSet presAssocID="{8566BC1D-06EA-4846-BA58-69FCBF92D956}" presName="childNode" presStyleLbl="node1" presStyleIdx="1" presStyleCnt="3">
        <dgm:presLayoutVars>
          <dgm:bulletEnabled val="1"/>
        </dgm:presLayoutVars>
      </dgm:prSet>
      <dgm:spPr/>
    </dgm:pt>
    <dgm:pt modelId="{EDBBF524-29B5-4656-910C-3320FEF9B5A4}" type="pres">
      <dgm:prSet presAssocID="{2E4AE76F-C6E4-4ED1-8440-5A58AD218F5E}" presName="hSp" presStyleCnt="0"/>
      <dgm:spPr/>
    </dgm:pt>
    <dgm:pt modelId="{021C4CD9-A1B0-451C-BE4B-C73F5AB7B203}" type="pres">
      <dgm:prSet presAssocID="{2E4AE76F-C6E4-4ED1-8440-5A58AD218F5E}" presName="vProcSp" presStyleCnt="0"/>
      <dgm:spPr/>
    </dgm:pt>
    <dgm:pt modelId="{A47C0322-B555-4471-BEA5-E45DE706F924}" type="pres">
      <dgm:prSet presAssocID="{2E4AE76F-C6E4-4ED1-8440-5A58AD218F5E}" presName="vSp1" presStyleCnt="0"/>
      <dgm:spPr/>
    </dgm:pt>
    <dgm:pt modelId="{C3E3838C-243B-471C-99FF-8A57D2C45014}" type="pres">
      <dgm:prSet presAssocID="{2E4AE76F-C6E4-4ED1-8440-5A58AD218F5E}" presName="simulatedConn" presStyleLbl="solidFgAcc1" presStyleIdx="1" presStyleCnt="2" custLinFactX="-185882" custLinFactY="42133" custLinFactNeighborX="-200000" custLinFactNeighborY="100000"/>
      <dgm:spPr/>
    </dgm:pt>
    <dgm:pt modelId="{FAB52C5E-545B-4B57-9995-C8AAEE44E746}" type="pres">
      <dgm:prSet presAssocID="{2E4AE76F-C6E4-4ED1-8440-5A58AD218F5E}" presName="vSp2" presStyleCnt="0"/>
      <dgm:spPr/>
    </dgm:pt>
    <dgm:pt modelId="{80F8A562-34D5-4F42-9C6F-E95F5363D1AB}" type="pres">
      <dgm:prSet presAssocID="{2E4AE76F-C6E4-4ED1-8440-5A58AD218F5E}" presName="sibTrans" presStyleCnt="0"/>
      <dgm:spPr/>
    </dgm:pt>
    <dgm:pt modelId="{1503620A-AABD-44AD-9292-2DBEFA22C681}" type="pres">
      <dgm:prSet presAssocID="{5CE32CEC-8D0B-4FEB-A712-9595C0187A90}" presName="compositeNode" presStyleCnt="0">
        <dgm:presLayoutVars>
          <dgm:bulletEnabled val="1"/>
        </dgm:presLayoutVars>
      </dgm:prSet>
      <dgm:spPr/>
    </dgm:pt>
    <dgm:pt modelId="{BB07ECC2-4651-4AC1-8227-85F7832F0618}" type="pres">
      <dgm:prSet presAssocID="{5CE32CEC-8D0B-4FEB-A712-9595C0187A90}" presName="bgRect" presStyleLbl="node1" presStyleIdx="2" presStyleCnt="3" custLinFactNeighborX="-6543" custLinFactNeighborY="36660"/>
      <dgm:spPr/>
    </dgm:pt>
    <dgm:pt modelId="{D0BDB824-7E4D-4167-BD6B-E812F09679DA}" type="pres">
      <dgm:prSet presAssocID="{5CE32CEC-8D0B-4FEB-A712-9595C0187A90}" presName="parentNode" presStyleLbl="node1" presStyleIdx="2" presStyleCnt="3">
        <dgm:presLayoutVars>
          <dgm:chMax val="0"/>
          <dgm:bulletEnabled val="1"/>
        </dgm:presLayoutVars>
      </dgm:prSet>
      <dgm:spPr/>
    </dgm:pt>
    <dgm:pt modelId="{D88200FA-FD35-4D13-943A-575963A0125D}" type="pres">
      <dgm:prSet presAssocID="{5CE32CEC-8D0B-4FEB-A712-9595C0187A90}" presName="childNode" presStyleLbl="node1" presStyleIdx="2" presStyleCnt="3">
        <dgm:presLayoutVars>
          <dgm:bulletEnabled val="1"/>
        </dgm:presLayoutVars>
      </dgm:prSet>
      <dgm:spPr/>
    </dgm:pt>
  </dgm:ptLst>
  <dgm:cxnLst>
    <dgm:cxn modelId="{0C01DD03-D4D8-4FA7-9208-0D88E2964AD1}" type="presOf" srcId="{5CF5650B-5343-464C-AEC4-1B5ACE3CD841}" destId="{D88200FA-FD35-4D13-943A-575963A0125D}" srcOrd="0" destOrd="0" presId="urn:microsoft.com/office/officeart/2005/8/layout/hProcess7"/>
    <dgm:cxn modelId="{3BE89306-E119-4831-ACC9-23B0E51FA7C5}" type="presOf" srcId="{8566BC1D-06EA-4846-BA58-69FCBF92D956}" destId="{8AE0C430-D03C-435D-98D9-EB65B7D2AEDC}" srcOrd="0" destOrd="0" presId="urn:microsoft.com/office/officeart/2005/8/layout/hProcess7"/>
    <dgm:cxn modelId="{FDF94C62-09C9-459A-8EA8-6B00D94519C4}" type="presOf" srcId="{9041F08B-0782-4D70-8B34-CB78C66F488B}" destId="{800E04E7-ECD2-4422-A182-EA077018006B}" srcOrd="0" destOrd="0" presId="urn:microsoft.com/office/officeart/2005/8/layout/hProcess7"/>
    <dgm:cxn modelId="{F7D4F788-A56F-4AD9-8D70-0B6C19405DD9}" type="presOf" srcId="{1D424917-0AB1-4FA8-A1A7-2FE2A305177D}" destId="{37753F8C-1CA6-4064-AEA7-2994485C7AC2}" srcOrd="0" destOrd="0" presId="urn:microsoft.com/office/officeart/2005/8/layout/hProcess7"/>
    <dgm:cxn modelId="{C6B69597-FF55-4580-B532-BCC20F1B8B39}" srcId="{5088D258-8186-4F39-B0FA-6BF5504DA02A}" destId="{8566BC1D-06EA-4846-BA58-69FCBF92D956}" srcOrd="1" destOrd="0" parTransId="{F89BB6A7-06B5-4CF7-96EB-389B002E3646}" sibTransId="{2E4AE76F-C6E4-4ED1-8440-5A58AD218F5E}"/>
    <dgm:cxn modelId="{B265F29E-F706-4831-BA73-CD5F9BF3D584}" srcId="{1D424917-0AB1-4FA8-A1A7-2FE2A305177D}" destId="{D9D0B506-E2F9-44BD-A323-5635D3AC425E}" srcOrd="0" destOrd="0" parTransId="{E6D4EFCE-B6D2-47F8-AE51-CB32F4D70504}" sibTransId="{5381F3A3-03A2-46E0-9B6D-315E141C4342}"/>
    <dgm:cxn modelId="{C2F174B5-AA7A-40F1-A125-3497CC872BDA}" type="presOf" srcId="{5CE32CEC-8D0B-4FEB-A712-9595C0187A90}" destId="{BB07ECC2-4651-4AC1-8227-85F7832F0618}" srcOrd="0" destOrd="0" presId="urn:microsoft.com/office/officeart/2005/8/layout/hProcess7"/>
    <dgm:cxn modelId="{62AA88B6-3259-4FB4-98D6-9F9C43E0B817}" srcId="{5CE32CEC-8D0B-4FEB-A712-9595C0187A90}" destId="{5CF5650B-5343-464C-AEC4-1B5ACE3CD841}" srcOrd="0" destOrd="0" parTransId="{F64F0D27-D231-492F-B506-2BE9D74AA951}" sibTransId="{4B0F3A88-D7AA-4B47-B3EE-F22694FD59D8}"/>
    <dgm:cxn modelId="{4E826CCA-47D4-47D0-86E5-7EF978B65631}" type="presOf" srcId="{D9D0B506-E2F9-44BD-A323-5635D3AC425E}" destId="{2C5375F8-DDBE-45D5-87BB-64AB6D7FE578}" srcOrd="0" destOrd="0" presId="urn:microsoft.com/office/officeart/2005/8/layout/hProcess7"/>
    <dgm:cxn modelId="{B290C9CC-B6A4-4B26-BEC5-4108C9E9D0CD}" srcId="{5088D258-8186-4F39-B0FA-6BF5504DA02A}" destId="{5CE32CEC-8D0B-4FEB-A712-9595C0187A90}" srcOrd="2" destOrd="0" parTransId="{EDABF4C7-A91C-4B4A-822A-855B33EE293C}" sibTransId="{9BC96BFF-0409-47A4-A48C-8286209994B8}"/>
    <dgm:cxn modelId="{1B038FD3-CE83-436A-A447-E5E0580E577E}" type="presOf" srcId="{1D424917-0AB1-4FA8-A1A7-2FE2A305177D}" destId="{14BAF5BC-1818-42CD-A979-24C9C6F92003}" srcOrd="1" destOrd="0" presId="urn:microsoft.com/office/officeart/2005/8/layout/hProcess7"/>
    <dgm:cxn modelId="{834409D8-53E2-4A11-B849-3CB8B837239A}" srcId="{8566BC1D-06EA-4846-BA58-69FCBF92D956}" destId="{9041F08B-0782-4D70-8B34-CB78C66F488B}" srcOrd="0" destOrd="0" parTransId="{F621FB99-81F8-42CF-A313-AFCCD86275E3}" sibTransId="{7E47659E-0EA3-4D22-8A27-9773AB064356}"/>
    <dgm:cxn modelId="{8E3449DD-A70F-4B8F-9948-AF25C6629F14}" type="presOf" srcId="{5088D258-8186-4F39-B0FA-6BF5504DA02A}" destId="{E1429513-B142-4467-9E5C-A6B4F3657A4C}" srcOrd="0" destOrd="0" presId="urn:microsoft.com/office/officeart/2005/8/layout/hProcess7"/>
    <dgm:cxn modelId="{0816D2E0-98B6-4847-B8AF-4208F14C4DCC}" srcId="{5088D258-8186-4F39-B0FA-6BF5504DA02A}" destId="{1D424917-0AB1-4FA8-A1A7-2FE2A305177D}" srcOrd="0" destOrd="0" parTransId="{15DFE989-812E-4C05-A2F8-F2127FC30020}" sibTransId="{A569DAD2-417C-409A-96CB-25E4E05DDE6D}"/>
    <dgm:cxn modelId="{E7FD31E2-47AD-4788-B3E2-AEFB5884A529}" type="presOf" srcId="{5CE32CEC-8D0B-4FEB-A712-9595C0187A90}" destId="{D0BDB824-7E4D-4167-BD6B-E812F09679DA}" srcOrd="1" destOrd="0" presId="urn:microsoft.com/office/officeart/2005/8/layout/hProcess7"/>
    <dgm:cxn modelId="{EF1040E4-0FAA-4A8F-B6BF-24517B3B8D5F}" type="presOf" srcId="{8566BC1D-06EA-4846-BA58-69FCBF92D956}" destId="{D554CA1E-C45F-4BB2-881D-6AA0A004AEE1}" srcOrd="1" destOrd="0" presId="urn:microsoft.com/office/officeart/2005/8/layout/hProcess7"/>
    <dgm:cxn modelId="{D33C6699-0155-4217-9926-977A0808DAFA}" type="presParOf" srcId="{E1429513-B142-4467-9E5C-A6B4F3657A4C}" destId="{CF16BCDB-D2BD-4F78-95F4-08E0898927B8}" srcOrd="0" destOrd="0" presId="urn:microsoft.com/office/officeart/2005/8/layout/hProcess7"/>
    <dgm:cxn modelId="{3708B54B-3869-416A-9220-C2648BB1A194}" type="presParOf" srcId="{CF16BCDB-D2BD-4F78-95F4-08E0898927B8}" destId="{37753F8C-1CA6-4064-AEA7-2994485C7AC2}" srcOrd="0" destOrd="0" presId="urn:microsoft.com/office/officeart/2005/8/layout/hProcess7"/>
    <dgm:cxn modelId="{9DD8D2E1-9F36-49F4-8AF7-B3F76BDF9F1E}" type="presParOf" srcId="{CF16BCDB-D2BD-4F78-95F4-08E0898927B8}" destId="{14BAF5BC-1818-42CD-A979-24C9C6F92003}" srcOrd="1" destOrd="0" presId="urn:microsoft.com/office/officeart/2005/8/layout/hProcess7"/>
    <dgm:cxn modelId="{49486F64-2B6B-4B28-8628-06D0CF56DB24}" type="presParOf" srcId="{CF16BCDB-D2BD-4F78-95F4-08E0898927B8}" destId="{2C5375F8-DDBE-45D5-87BB-64AB6D7FE578}" srcOrd="2" destOrd="0" presId="urn:microsoft.com/office/officeart/2005/8/layout/hProcess7"/>
    <dgm:cxn modelId="{8F01BC63-339C-41A2-B4AE-58ED30589754}" type="presParOf" srcId="{E1429513-B142-4467-9E5C-A6B4F3657A4C}" destId="{64A39172-C2B1-4B1A-8E66-7DBBB62FDC0C}" srcOrd="1" destOrd="0" presId="urn:microsoft.com/office/officeart/2005/8/layout/hProcess7"/>
    <dgm:cxn modelId="{CAFE0021-1AAD-4495-861E-A43C07DF8E4F}" type="presParOf" srcId="{E1429513-B142-4467-9E5C-A6B4F3657A4C}" destId="{FBC863BA-B50A-4EEE-9568-5B81FCEB6739}" srcOrd="2" destOrd="0" presId="urn:microsoft.com/office/officeart/2005/8/layout/hProcess7"/>
    <dgm:cxn modelId="{15D344A0-A171-4403-9C01-7C5E0839F3C1}" type="presParOf" srcId="{FBC863BA-B50A-4EEE-9568-5B81FCEB6739}" destId="{D448AD74-B79C-455F-93FB-39296FA91036}" srcOrd="0" destOrd="0" presId="urn:microsoft.com/office/officeart/2005/8/layout/hProcess7"/>
    <dgm:cxn modelId="{E0E0A103-A1E6-4A2D-86D0-9672FFE7E626}" type="presParOf" srcId="{FBC863BA-B50A-4EEE-9568-5B81FCEB6739}" destId="{0D478CFF-2CCB-474B-AF55-AD8A7DA9F678}" srcOrd="1" destOrd="0" presId="urn:microsoft.com/office/officeart/2005/8/layout/hProcess7"/>
    <dgm:cxn modelId="{0F595119-2E33-4A67-B1CD-E898191DFBEA}" type="presParOf" srcId="{FBC863BA-B50A-4EEE-9568-5B81FCEB6739}" destId="{A25E92FE-B26D-48F1-A75C-DFB652A5AA95}" srcOrd="2" destOrd="0" presId="urn:microsoft.com/office/officeart/2005/8/layout/hProcess7"/>
    <dgm:cxn modelId="{F847898F-1AC6-44FE-8085-123B09FA2E55}" type="presParOf" srcId="{E1429513-B142-4467-9E5C-A6B4F3657A4C}" destId="{90EB1E01-FE87-4327-B5B9-8E9F8A51C8DD}" srcOrd="3" destOrd="0" presId="urn:microsoft.com/office/officeart/2005/8/layout/hProcess7"/>
    <dgm:cxn modelId="{7D80A4EC-C6CD-4DE8-BB39-247B5B9E479B}" type="presParOf" srcId="{E1429513-B142-4467-9E5C-A6B4F3657A4C}" destId="{B2A7B55F-C3A7-402B-86C4-A886F291026E}" srcOrd="4" destOrd="0" presId="urn:microsoft.com/office/officeart/2005/8/layout/hProcess7"/>
    <dgm:cxn modelId="{FE6B47D2-168E-4A3F-B4D0-3FCBE28BD143}" type="presParOf" srcId="{B2A7B55F-C3A7-402B-86C4-A886F291026E}" destId="{8AE0C430-D03C-435D-98D9-EB65B7D2AEDC}" srcOrd="0" destOrd="0" presId="urn:microsoft.com/office/officeart/2005/8/layout/hProcess7"/>
    <dgm:cxn modelId="{65AE4E34-0561-4BD1-8552-A42C14890118}" type="presParOf" srcId="{B2A7B55F-C3A7-402B-86C4-A886F291026E}" destId="{D554CA1E-C45F-4BB2-881D-6AA0A004AEE1}" srcOrd="1" destOrd="0" presId="urn:microsoft.com/office/officeart/2005/8/layout/hProcess7"/>
    <dgm:cxn modelId="{C572CEAE-5AA1-4B5A-B88A-56F92D206A63}" type="presParOf" srcId="{B2A7B55F-C3A7-402B-86C4-A886F291026E}" destId="{800E04E7-ECD2-4422-A182-EA077018006B}" srcOrd="2" destOrd="0" presId="urn:microsoft.com/office/officeart/2005/8/layout/hProcess7"/>
    <dgm:cxn modelId="{B1E171CB-D023-4D3C-90AA-C2D4D1C9E33B}" type="presParOf" srcId="{E1429513-B142-4467-9E5C-A6B4F3657A4C}" destId="{EDBBF524-29B5-4656-910C-3320FEF9B5A4}" srcOrd="5" destOrd="0" presId="urn:microsoft.com/office/officeart/2005/8/layout/hProcess7"/>
    <dgm:cxn modelId="{B9A30F62-555F-47CC-BFED-3FD03C33B5CD}" type="presParOf" srcId="{E1429513-B142-4467-9E5C-A6B4F3657A4C}" destId="{021C4CD9-A1B0-451C-BE4B-C73F5AB7B203}" srcOrd="6" destOrd="0" presId="urn:microsoft.com/office/officeart/2005/8/layout/hProcess7"/>
    <dgm:cxn modelId="{1BA53D48-44F6-48B8-AC87-B4C8B48BB96F}" type="presParOf" srcId="{021C4CD9-A1B0-451C-BE4B-C73F5AB7B203}" destId="{A47C0322-B555-4471-BEA5-E45DE706F924}" srcOrd="0" destOrd="0" presId="urn:microsoft.com/office/officeart/2005/8/layout/hProcess7"/>
    <dgm:cxn modelId="{9AE25F2B-7E76-4487-A567-FF366F8405AA}" type="presParOf" srcId="{021C4CD9-A1B0-451C-BE4B-C73F5AB7B203}" destId="{C3E3838C-243B-471C-99FF-8A57D2C45014}" srcOrd="1" destOrd="0" presId="urn:microsoft.com/office/officeart/2005/8/layout/hProcess7"/>
    <dgm:cxn modelId="{67869165-7CBD-4D93-B7F4-2F6CDB734753}" type="presParOf" srcId="{021C4CD9-A1B0-451C-BE4B-C73F5AB7B203}" destId="{FAB52C5E-545B-4B57-9995-C8AAEE44E746}" srcOrd="2" destOrd="0" presId="urn:microsoft.com/office/officeart/2005/8/layout/hProcess7"/>
    <dgm:cxn modelId="{48039CFA-068E-4CB7-AE08-6BB6897D213C}" type="presParOf" srcId="{E1429513-B142-4467-9E5C-A6B4F3657A4C}" destId="{80F8A562-34D5-4F42-9C6F-E95F5363D1AB}" srcOrd="7" destOrd="0" presId="urn:microsoft.com/office/officeart/2005/8/layout/hProcess7"/>
    <dgm:cxn modelId="{65FDCEEF-F862-4A5C-839F-47E0632121C1}" type="presParOf" srcId="{E1429513-B142-4467-9E5C-A6B4F3657A4C}" destId="{1503620A-AABD-44AD-9292-2DBEFA22C681}" srcOrd="8" destOrd="0" presId="urn:microsoft.com/office/officeart/2005/8/layout/hProcess7"/>
    <dgm:cxn modelId="{3758DD11-697F-4AEE-BC91-611C8F23848A}" type="presParOf" srcId="{1503620A-AABD-44AD-9292-2DBEFA22C681}" destId="{BB07ECC2-4651-4AC1-8227-85F7832F0618}" srcOrd="0" destOrd="0" presId="urn:microsoft.com/office/officeart/2005/8/layout/hProcess7"/>
    <dgm:cxn modelId="{0843F012-7638-4854-8563-3E6970C1429D}" type="presParOf" srcId="{1503620A-AABD-44AD-9292-2DBEFA22C681}" destId="{D0BDB824-7E4D-4167-BD6B-E812F09679DA}" srcOrd="1" destOrd="0" presId="urn:microsoft.com/office/officeart/2005/8/layout/hProcess7"/>
    <dgm:cxn modelId="{5B7478CF-FE5F-480D-8BC0-DC4A730BBC4F}" type="presParOf" srcId="{1503620A-AABD-44AD-9292-2DBEFA22C681}" destId="{D88200FA-FD35-4D13-943A-575963A0125D}"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53F8C-1CA6-4064-AEA7-2994485C7AC2}">
      <dsp:nvSpPr>
        <dsp:cNvPr id="0" name=""/>
        <dsp:cNvSpPr/>
      </dsp:nvSpPr>
      <dsp:spPr>
        <a:xfrm>
          <a:off x="19110" y="208762"/>
          <a:ext cx="1772391" cy="2126869"/>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en-US" sz="2000" kern="1200" dirty="0"/>
        </a:p>
      </dsp:txBody>
      <dsp:txXfrm rot="16200000">
        <a:off x="-675666" y="903539"/>
        <a:ext cx="1744033" cy="354478"/>
      </dsp:txXfrm>
    </dsp:sp>
    <dsp:sp modelId="{2C5375F8-DDBE-45D5-87BB-64AB6D7FE578}">
      <dsp:nvSpPr>
        <dsp:cNvPr id="0" name=""/>
        <dsp:cNvSpPr/>
      </dsp:nvSpPr>
      <dsp:spPr>
        <a:xfrm>
          <a:off x="373588" y="208762"/>
          <a:ext cx="1320431" cy="21268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US" sz="1900" kern="1200" dirty="0"/>
            <a:t>Assembles matrix</a:t>
          </a:r>
        </a:p>
        <a:p>
          <a:pPr marL="0" lvl="0" indent="0" algn="l" defTabSz="844550">
            <a:lnSpc>
              <a:spcPct val="90000"/>
            </a:lnSpc>
            <a:spcBef>
              <a:spcPct val="0"/>
            </a:spcBef>
            <a:spcAft>
              <a:spcPct val="35000"/>
            </a:spcAft>
            <a:buNone/>
          </a:pPr>
          <a:r>
            <a:rPr lang="en-US" sz="1900" kern="1200" dirty="0"/>
            <a:t>6(unknowns) X </a:t>
          </a:r>
        </a:p>
        <a:p>
          <a:pPr marL="0" lvl="0" indent="0" algn="l" defTabSz="844550">
            <a:lnSpc>
              <a:spcPct val="90000"/>
            </a:lnSpc>
            <a:spcBef>
              <a:spcPct val="0"/>
            </a:spcBef>
            <a:spcAft>
              <a:spcPct val="35000"/>
            </a:spcAft>
            <a:buNone/>
          </a:pPr>
          <a:r>
            <a:rPr lang="en-US" sz="1900" kern="1200" dirty="0"/>
            <a:t>N (# of points)</a:t>
          </a:r>
        </a:p>
      </dsp:txBody>
      <dsp:txXfrm>
        <a:off x="373588" y="208762"/>
        <a:ext cx="1320431" cy="2126869"/>
      </dsp:txXfrm>
    </dsp:sp>
    <dsp:sp modelId="{8AE0C430-D03C-435D-98D9-EB65B7D2AEDC}">
      <dsp:nvSpPr>
        <dsp:cNvPr id="0" name=""/>
        <dsp:cNvSpPr/>
      </dsp:nvSpPr>
      <dsp:spPr>
        <a:xfrm>
          <a:off x="1766032" y="989323"/>
          <a:ext cx="1772391" cy="2126869"/>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en-US" sz="2000" kern="1200" dirty="0"/>
        </a:p>
      </dsp:txBody>
      <dsp:txXfrm rot="16200000">
        <a:off x="1071255" y="1684100"/>
        <a:ext cx="1744033" cy="354478"/>
      </dsp:txXfrm>
    </dsp:sp>
    <dsp:sp modelId="{0D478CFF-2CCB-474B-AF55-AD8A7DA9F678}">
      <dsp:nvSpPr>
        <dsp:cNvPr id="0" name=""/>
        <dsp:cNvSpPr/>
      </dsp:nvSpPr>
      <dsp:spPr>
        <a:xfrm rot="5400000">
          <a:off x="813728" y="2163298"/>
          <a:ext cx="312537" cy="265858"/>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0E04E7-ECD2-4422-A182-EA077018006B}">
      <dsp:nvSpPr>
        <dsp:cNvPr id="0" name=""/>
        <dsp:cNvSpPr/>
      </dsp:nvSpPr>
      <dsp:spPr>
        <a:xfrm>
          <a:off x="2120510" y="989323"/>
          <a:ext cx="1320431" cy="21268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t>Inverts Matrix</a:t>
          </a:r>
        </a:p>
      </dsp:txBody>
      <dsp:txXfrm>
        <a:off x="2120510" y="989323"/>
        <a:ext cx="1320431" cy="2126869"/>
      </dsp:txXfrm>
    </dsp:sp>
    <dsp:sp modelId="{BB07ECC2-4651-4AC1-8227-85F7832F0618}">
      <dsp:nvSpPr>
        <dsp:cNvPr id="0" name=""/>
        <dsp:cNvSpPr/>
      </dsp:nvSpPr>
      <dsp:spPr>
        <a:xfrm>
          <a:off x="3553294" y="1748275"/>
          <a:ext cx="1772391" cy="2126869"/>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en-US" sz="2000" kern="1200" dirty="0"/>
        </a:p>
      </dsp:txBody>
      <dsp:txXfrm rot="16200000">
        <a:off x="2858516" y="2443052"/>
        <a:ext cx="1744033" cy="354478"/>
      </dsp:txXfrm>
    </dsp:sp>
    <dsp:sp modelId="{C3E3838C-243B-471C-99FF-8A57D2C45014}">
      <dsp:nvSpPr>
        <dsp:cNvPr id="0" name=""/>
        <dsp:cNvSpPr/>
      </dsp:nvSpPr>
      <dsp:spPr>
        <a:xfrm rot="5400000">
          <a:off x="2495954" y="2936301"/>
          <a:ext cx="312537" cy="265858"/>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8200FA-FD35-4D13-943A-575963A0125D}">
      <dsp:nvSpPr>
        <dsp:cNvPr id="0" name=""/>
        <dsp:cNvSpPr/>
      </dsp:nvSpPr>
      <dsp:spPr>
        <a:xfrm>
          <a:off x="3907772" y="1748275"/>
          <a:ext cx="1320431" cy="21268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US" sz="1900" kern="1200" dirty="0"/>
            <a:t>Determines move directions </a:t>
          </a:r>
        </a:p>
      </dsp:txBody>
      <dsp:txXfrm>
        <a:off x="3907772" y="1748275"/>
        <a:ext cx="1320431" cy="21268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050D9-0B00-426A-88DB-D89D0DDDF553}" type="datetimeFigureOut">
              <a:rPr lang="en-US" smtClean="0"/>
              <a:t>10/24/2017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50627-4523-452D-92F1-AA970B312F9F}" type="slidenum">
              <a:rPr lang="en-US" smtClean="0"/>
              <a:t>‹#›</a:t>
            </a:fld>
            <a:endParaRPr lang="en-US"/>
          </a:p>
        </p:txBody>
      </p:sp>
    </p:spTree>
    <p:extLst>
      <p:ext uri="{BB962C8B-B14F-4D97-AF65-F5344CB8AC3E}">
        <p14:creationId xmlns:p14="http://schemas.microsoft.com/office/powerpoint/2010/main" val="358469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a:t>
            </a:r>
            <a:r>
              <a:rPr lang="en-US" b="0" baseline="0" dirty="0"/>
              <a:t> probably already know that several types of relationships can be built between measured data and design in order and used to align the two.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0" dirty="0"/>
              <a:t>Relationships can be built before or after you make your</a:t>
            </a:r>
            <a:r>
              <a:rPr lang="en-US" b="0" baseline="0" dirty="0"/>
              <a:t> measurements. Using the Relationships tab in the Toolkit bar, you can quickly build a relationship,</a:t>
            </a:r>
          </a:p>
          <a:p>
            <a:endParaRPr lang="en-US" b="0" baseline="0" dirty="0"/>
          </a:p>
          <a:p>
            <a:r>
              <a:rPr lang="en-US" b="0" baseline="0" dirty="0"/>
              <a:t>[CLICK] and then trap measurements by double-clicking on the relationship in the inspection tab. </a:t>
            </a:r>
          </a:p>
          <a:p>
            <a:endParaRPr lang="en-US" b="0" baseline="0" dirty="0"/>
          </a:p>
          <a:p>
            <a:r>
              <a:rPr lang="en-US" b="0" baseline="0" dirty="0"/>
              <a:t>Alternatively, you can right-click on the relationship in the tree and select Associate Data, and then select the points or groups you want to use in the relationship. </a:t>
            </a:r>
            <a:endParaRPr lang="en-US" b="0" dirty="0"/>
          </a:p>
          <a:p>
            <a:endParaRPr lang="en-US" dirty="0"/>
          </a:p>
        </p:txBody>
      </p:sp>
      <p:sp>
        <p:nvSpPr>
          <p:cNvPr id="4" name="Slide Number Placeholder 3"/>
          <p:cNvSpPr>
            <a:spLocks noGrp="1"/>
          </p:cNvSpPr>
          <p:nvPr>
            <p:ph type="sldNum" sz="quarter" idx="10"/>
          </p:nvPr>
        </p:nvSpPr>
        <p:spPr/>
        <p:txBody>
          <a:bodyPr/>
          <a:lstStyle/>
          <a:p>
            <a:fld id="{E0F50627-4523-452D-92F1-AA970B312F9F}" type="slidenum">
              <a:rPr lang="en-US" smtClean="0"/>
              <a:t>6</a:t>
            </a:fld>
            <a:endParaRPr lang="en-US"/>
          </a:p>
        </p:txBody>
      </p:sp>
    </p:spTree>
    <p:extLst>
      <p:ext uri="{BB962C8B-B14F-4D97-AF65-F5344CB8AC3E}">
        <p14:creationId xmlns:p14="http://schemas.microsoft.com/office/powerpoint/2010/main" val="299125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Relationships, by their very nature, automatically take care of constraints when they are created. Different geometric setups</a:t>
            </a:r>
            <a:r>
              <a:rPr lang="en-US" b="0" baseline="0" dirty="0"/>
              <a:t> will result in different constraints. </a:t>
            </a:r>
          </a:p>
          <a:p>
            <a:endParaRPr lang="en-US" b="0" baseline="0" dirty="0"/>
          </a:p>
          <a:p>
            <a:r>
              <a:rPr lang="en-US" b="0" baseline="0" dirty="0"/>
              <a:t>[CLICK] By fitting a door up to a door frame we can create three separate relationships using key features and minimize each separately to demonstrate the ability relationships have to set up constraints “naturally” without explicitly defining further constraint parameters. </a:t>
            </a:r>
          </a:p>
          <a:p>
            <a:endParaRPr lang="en-US" dirty="0"/>
          </a:p>
        </p:txBody>
      </p:sp>
      <p:sp>
        <p:nvSpPr>
          <p:cNvPr id="4" name="Slide Number Placeholder 3"/>
          <p:cNvSpPr>
            <a:spLocks noGrp="1"/>
          </p:cNvSpPr>
          <p:nvPr>
            <p:ph type="sldNum" sz="quarter" idx="10"/>
          </p:nvPr>
        </p:nvSpPr>
        <p:spPr/>
        <p:txBody>
          <a:bodyPr/>
          <a:lstStyle/>
          <a:p>
            <a:fld id="{E0F50627-4523-452D-92F1-AA970B312F9F}" type="slidenum">
              <a:rPr lang="en-US" smtClean="0"/>
              <a:t>15</a:t>
            </a:fld>
            <a:endParaRPr lang="en-US"/>
          </a:p>
        </p:txBody>
      </p:sp>
    </p:spTree>
    <p:extLst>
      <p:ext uri="{BB962C8B-B14F-4D97-AF65-F5344CB8AC3E}">
        <p14:creationId xmlns:p14="http://schemas.microsoft.com/office/powerpoint/2010/main" val="120138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Once</a:t>
            </a:r>
            <a:r>
              <a:rPr lang="en-US" b="0" baseline="0" dirty="0"/>
              <a:t> you create these three relationships, and arrive at the minimize relationships dialog, you will see three relationships. </a:t>
            </a:r>
          </a:p>
          <a:p>
            <a:endParaRPr lang="en-US" b="0" baseline="0" dirty="0"/>
          </a:p>
          <a:p>
            <a:r>
              <a:rPr lang="en-US" b="0" baseline="0" dirty="0"/>
              <a:t>[CLICK] The hinge would most likely be the most critical fit-up of the three, so let’s fit this up first. There are many ways to run relationships, some of them may be through trial and error. Uncheck the top and face relationships and uncheck the Z and Rotation in Z degrees of freedom, see we will you those with the other two relationships. </a:t>
            </a:r>
          </a:p>
          <a:p>
            <a:endParaRPr lang="en-US" b="0" baseline="0" dirty="0"/>
          </a:p>
          <a:p>
            <a:r>
              <a:rPr lang="en-US" b="0" baseline="0" dirty="0"/>
              <a:t>[CLICK] Select Run Optimization and here is our result. The door is fit to the hinge, but clearly needs to move down in Z and rotate in Z as well. </a:t>
            </a:r>
          </a:p>
          <a:p>
            <a:endParaRPr lang="en-US" b="0" baseline="0" dirty="0"/>
          </a:p>
          <a:p>
            <a:r>
              <a:rPr lang="en-US" b="0" baseline="0" dirty="0"/>
              <a:t>[CLICK] Since the Top and Face both require movement in Z and </a:t>
            </a:r>
            <a:r>
              <a:rPr lang="en-US" b="0" baseline="0" dirty="0" err="1"/>
              <a:t>Rz</a:t>
            </a:r>
            <a:r>
              <a:rPr lang="en-US" b="0" baseline="0" dirty="0"/>
              <a:t>, let’s run all three together, with just Z and </a:t>
            </a:r>
            <a:r>
              <a:rPr lang="en-US" b="0" baseline="0" dirty="0" err="1"/>
              <a:t>Rz</a:t>
            </a:r>
            <a:r>
              <a:rPr lang="en-US" b="0" baseline="0" dirty="0"/>
              <a:t> checked, since we are already in position and orientation for X and Y. </a:t>
            </a:r>
          </a:p>
          <a:p>
            <a:endParaRPr lang="en-US" b="0" baseline="0" dirty="0"/>
          </a:p>
          <a:p>
            <a:r>
              <a:rPr lang="en-US" b="0" baseline="0" dirty="0"/>
              <a:t>[CLICK] Once you run the optimization again, you will see that the three relationships are fit. </a:t>
            </a:r>
          </a:p>
          <a:p>
            <a:endParaRPr lang="en-US" b="0" baseline="0" dirty="0"/>
          </a:p>
          <a:p>
            <a:r>
              <a:rPr lang="en-US" b="0" baseline="0" dirty="0"/>
              <a:t>[click] Since the bottom of the door was not measured, however, it’s obvious that there is a rather large gap there. </a:t>
            </a:r>
          </a:p>
        </p:txBody>
      </p:sp>
      <p:sp>
        <p:nvSpPr>
          <p:cNvPr id="4" name="Slide Number Placeholder 3"/>
          <p:cNvSpPr>
            <a:spLocks noGrp="1"/>
          </p:cNvSpPr>
          <p:nvPr>
            <p:ph type="sldNum" sz="quarter" idx="10"/>
          </p:nvPr>
        </p:nvSpPr>
        <p:spPr/>
        <p:txBody>
          <a:bodyPr/>
          <a:lstStyle/>
          <a:p>
            <a:fld id="{7F3A1243-00B4-F04C-9060-9BD25731BC6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6720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added a new option that you can select between each iteration when you are changing degrees of freedom. This will allow the apply the last solution and allow you to make changes to the degrees of freedom so that is the new starting point when running the next optimization. </a:t>
            </a:r>
          </a:p>
        </p:txBody>
      </p:sp>
      <p:sp>
        <p:nvSpPr>
          <p:cNvPr id="4" name="Slide Number Placeholder 3"/>
          <p:cNvSpPr>
            <a:spLocks noGrp="1"/>
          </p:cNvSpPr>
          <p:nvPr>
            <p:ph type="sldNum" sz="quarter" idx="10"/>
          </p:nvPr>
        </p:nvSpPr>
        <p:spPr/>
        <p:txBody>
          <a:bodyPr/>
          <a:lstStyle/>
          <a:p>
            <a:fld id="{E0F50627-4523-452D-92F1-AA970B312F9F}" type="slidenum">
              <a:rPr lang="en-US" smtClean="0"/>
              <a:t>17</a:t>
            </a:fld>
            <a:endParaRPr lang="en-US"/>
          </a:p>
        </p:txBody>
      </p:sp>
    </p:spTree>
    <p:extLst>
      <p:ext uri="{BB962C8B-B14F-4D97-AF65-F5344CB8AC3E}">
        <p14:creationId xmlns:p14="http://schemas.microsoft.com/office/powerpoint/2010/main" val="14709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This is where what we call Fit Constraints comes in to play. Let’s say that we need a quarter of an inch clearance between the top of the door and its frame. This means we need to move it down .25”.</a:t>
            </a:r>
          </a:p>
          <a:p>
            <a:endParaRPr lang="en-US" b="0" baseline="0" dirty="0"/>
          </a:p>
          <a:p>
            <a:r>
              <a:rPr lang="en-US" b="0" baseline="0" dirty="0"/>
              <a:t>[click] There are several options here, one of these being setting a high constraint of -.25” and leaving the low limit unchecked. This means that the door will move down at least .25”…but maybe more. The highest point in that data set will be at the high limit.</a:t>
            </a:r>
          </a:p>
          <a:p>
            <a:endParaRPr lang="en-US" b="0" baseline="0" dirty="0"/>
          </a:p>
          <a:p>
            <a:r>
              <a:rPr lang="en-US" b="0" baseline="0" dirty="0"/>
              <a:t>[click] Another option is to move this door down exactly .25”. So we can set the high and low limits at -.25”.</a:t>
            </a:r>
          </a:p>
          <a:p>
            <a:endParaRPr lang="en-US" b="0" baseline="0" dirty="0"/>
          </a:p>
          <a:p>
            <a:r>
              <a:rPr lang="en-US" b="0" baseline="0" dirty="0"/>
              <a:t>[click] Once we do this, you will see that the max and RMS have added on an extra .25”. </a:t>
            </a:r>
          </a:p>
        </p:txBody>
      </p:sp>
      <p:sp>
        <p:nvSpPr>
          <p:cNvPr id="4" name="Slide Number Placeholder 3"/>
          <p:cNvSpPr>
            <a:spLocks noGrp="1"/>
          </p:cNvSpPr>
          <p:nvPr>
            <p:ph type="sldNum" sz="quarter" idx="10"/>
          </p:nvPr>
        </p:nvSpPr>
        <p:spPr/>
        <p:txBody>
          <a:bodyPr/>
          <a:lstStyle/>
          <a:p>
            <a:fld id="{7F3A1243-00B4-F04C-9060-9BD25731BC6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952209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Once we run the optimization with these new fit constraints in place, you will see the door move down .25” and the new RMS and MAX deviation should read as zero if the solution worked. </a:t>
            </a:r>
          </a:p>
        </p:txBody>
      </p:sp>
      <p:sp>
        <p:nvSpPr>
          <p:cNvPr id="4" name="Slide Number Placeholder 3"/>
          <p:cNvSpPr>
            <a:spLocks noGrp="1"/>
          </p:cNvSpPr>
          <p:nvPr>
            <p:ph type="sldNum" sz="quarter" idx="10"/>
          </p:nvPr>
        </p:nvSpPr>
        <p:spPr/>
        <p:txBody>
          <a:bodyPr/>
          <a:lstStyle/>
          <a:p>
            <a:fld id="{E0F50627-4523-452D-92F1-AA970B312F9F}" type="slidenum">
              <a:rPr lang="en-US" smtClean="0"/>
              <a:t>19</a:t>
            </a:fld>
            <a:endParaRPr lang="en-US"/>
          </a:p>
        </p:txBody>
      </p:sp>
    </p:spTree>
    <p:extLst>
      <p:ext uri="{BB962C8B-B14F-4D97-AF65-F5344CB8AC3E}">
        <p14:creationId xmlns:p14="http://schemas.microsoft.com/office/powerpoint/2010/main" val="3017688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What this means is the high and low limits essentially serve as what we call a “dead zone”. For instance, if the high limit was set at -.25 and the low at -.5. the RMS will be displayed as what they truly are from the limit. </a:t>
            </a:r>
          </a:p>
          <a:p>
            <a:endParaRPr lang="en-US" b="0" baseline="0" dirty="0"/>
          </a:p>
          <a:p>
            <a:r>
              <a:rPr lang="en-US" b="0" baseline="0" dirty="0"/>
              <a:t>[click] once the points are within the limits, they will be displayed as 0 and have no influence in the fit whatsoever.</a:t>
            </a:r>
          </a:p>
          <a:p>
            <a:endParaRPr lang="en-US" dirty="0"/>
          </a:p>
        </p:txBody>
      </p:sp>
      <p:sp>
        <p:nvSpPr>
          <p:cNvPr id="4" name="Slide Number Placeholder 3"/>
          <p:cNvSpPr>
            <a:spLocks noGrp="1"/>
          </p:cNvSpPr>
          <p:nvPr>
            <p:ph type="sldNum" sz="quarter" idx="10"/>
          </p:nvPr>
        </p:nvSpPr>
        <p:spPr/>
        <p:txBody>
          <a:bodyPr/>
          <a:lstStyle/>
          <a:p>
            <a:fld id="{E0F50627-4523-452D-92F1-AA970B312F9F}" type="slidenum">
              <a:rPr lang="en-US" smtClean="0"/>
              <a:t>20</a:t>
            </a:fld>
            <a:endParaRPr lang="en-US"/>
          </a:p>
        </p:txBody>
      </p:sp>
    </p:spTree>
    <p:extLst>
      <p:ext uri="{BB962C8B-B14F-4D97-AF65-F5344CB8AC3E}">
        <p14:creationId xmlns:p14="http://schemas.microsoft.com/office/powerpoint/2010/main" val="3003113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50627-4523-452D-92F1-AA970B312F9F}" type="slidenum">
              <a:rPr lang="en-US" smtClean="0"/>
              <a:t>21</a:t>
            </a:fld>
            <a:endParaRPr lang="en-US"/>
          </a:p>
        </p:txBody>
      </p:sp>
    </p:spTree>
    <p:extLst>
      <p:ext uri="{BB962C8B-B14F-4D97-AF65-F5344CB8AC3E}">
        <p14:creationId xmlns:p14="http://schemas.microsoft.com/office/powerpoint/2010/main" val="111130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SA makes small progressive movements of the instrument and associated points until the average is reduced as much as possible. Run Optimization is the default mode of operation and it is based on the Newton-Raphson Method. The optimization method performs a version of the steepest-descent algorithm on the system. This means it assembles a matrix that is 6 (unknowns) X N ( number of points), inverts it and determines move directions. </a:t>
            </a:r>
          </a:p>
          <a:p>
            <a:endParaRPr lang="en-US" dirty="0"/>
          </a:p>
        </p:txBody>
      </p:sp>
      <p:sp>
        <p:nvSpPr>
          <p:cNvPr id="4" name="Slide Number Placeholder 3"/>
          <p:cNvSpPr>
            <a:spLocks noGrp="1"/>
          </p:cNvSpPr>
          <p:nvPr>
            <p:ph type="sldNum" sz="quarter" idx="10"/>
          </p:nvPr>
        </p:nvSpPr>
        <p:spPr/>
        <p:txBody>
          <a:bodyPr/>
          <a:lstStyle/>
          <a:p>
            <a:fld id="{E0F50627-4523-452D-92F1-AA970B312F9F}" type="slidenum">
              <a:rPr lang="en-US" smtClean="0"/>
              <a:t>23</a:t>
            </a:fld>
            <a:endParaRPr lang="en-US"/>
          </a:p>
        </p:txBody>
      </p:sp>
    </p:spTree>
    <p:extLst>
      <p:ext uri="{BB962C8B-B14F-4D97-AF65-F5344CB8AC3E}">
        <p14:creationId xmlns:p14="http://schemas.microsoft.com/office/powerpoint/2010/main" val="4013282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Many SA</a:t>
            </a:r>
            <a:r>
              <a:rPr lang="en-US" b="0" baseline="0" dirty="0"/>
              <a:t> users know that there is a run optimization option and a run direct search optimization and they run both of them without knowing the difference between the two. </a:t>
            </a:r>
          </a:p>
          <a:p>
            <a:endParaRPr lang="en-US" b="0" baseline="0" dirty="0"/>
          </a:p>
          <a:p>
            <a:r>
              <a:rPr lang="en-US" b="0" baseline="0" dirty="0"/>
              <a:t>What a Direct Search does is it provides a powerful method for searching the solution space. It is also required when using the tolerance-best fitting options since they introduce non-</a:t>
            </a:r>
            <a:r>
              <a:rPr lang="en-US" b="0" baseline="0" dirty="0" err="1"/>
              <a:t>linearities</a:t>
            </a:r>
            <a:r>
              <a:rPr lang="en-US" b="0" baseline="0" dirty="0"/>
              <a:t> into the solution space. </a:t>
            </a:r>
            <a:endParaRPr lang="en-US" b="0" dirty="0"/>
          </a:p>
          <a:p>
            <a:endParaRPr lang="en-US" dirty="0"/>
          </a:p>
        </p:txBody>
      </p:sp>
      <p:sp>
        <p:nvSpPr>
          <p:cNvPr id="4" name="Slide Number Placeholder 3"/>
          <p:cNvSpPr>
            <a:spLocks noGrp="1"/>
          </p:cNvSpPr>
          <p:nvPr>
            <p:ph type="sldNum" sz="quarter" idx="10"/>
          </p:nvPr>
        </p:nvSpPr>
        <p:spPr/>
        <p:txBody>
          <a:bodyPr/>
          <a:lstStyle/>
          <a:p>
            <a:fld id="{E0F50627-4523-452D-92F1-AA970B312F9F}" type="slidenum">
              <a:rPr lang="en-US" smtClean="0"/>
              <a:t>24</a:t>
            </a:fld>
            <a:endParaRPr lang="en-US"/>
          </a:p>
        </p:txBody>
      </p:sp>
    </p:spTree>
    <p:extLst>
      <p:ext uri="{BB962C8B-B14F-4D97-AF65-F5344CB8AC3E}">
        <p14:creationId xmlns:p14="http://schemas.microsoft.com/office/powerpoint/2010/main" val="398490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these relationships are built and measurements are associated with each, you can then located the instrument by selecting the minimize relationships option in the locate instrument dialog. </a:t>
            </a:r>
          </a:p>
        </p:txBody>
      </p:sp>
      <p:sp>
        <p:nvSpPr>
          <p:cNvPr id="4" name="Slide Number Placeholder 3"/>
          <p:cNvSpPr>
            <a:spLocks noGrp="1"/>
          </p:cNvSpPr>
          <p:nvPr>
            <p:ph type="sldNum" sz="quarter" idx="10"/>
          </p:nvPr>
        </p:nvSpPr>
        <p:spPr/>
        <p:txBody>
          <a:bodyPr/>
          <a:lstStyle/>
          <a:p>
            <a:fld id="{E0F50627-4523-452D-92F1-AA970B312F9F}" type="slidenum">
              <a:rPr lang="en-US" smtClean="0"/>
              <a:t>7</a:t>
            </a:fld>
            <a:endParaRPr lang="en-US"/>
          </a:p>
        </p:txBody>
      </p:sp>
    </p:spTree>
    <p:extLst>
      <p:ext uri="{BB962C8B-B14F-4D97-AF65-F5344CB8AC3E}">
        <p14:creationId xmlns:p14="http://schemas.microsoft.com/office/powerpoint/2010/main" val="402338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are several advanced properties that you may not be aware of that can be used to help optimize your fit. </a:t>
            </a:r>
          </a:p>
        </p:txBody>
      </p:sp>
      <p:sp>
        <p:nvSpPr>
          <p:cNvPr id="4" name="Slide Number Placeholder 3"/>
          <p:cNvSpPr>
            <a:spLocks noGrp="1"/>
          </p:cNvSpPr>
          <p:nvPr>
            <p:ph type="sldNum" sz="quarter" idx="10"/>
          </p:nvPr>
        </p:nvSpPr>
        <p:spPr/>
        <p:txBody>
          <a:bodyPr/>
          <a:lstStyle/>
          <a:p>
            <a:fld id="{E0F50627-4523-452D-92F1-AA970B312F9F}" type="slidenum">
              <a:rPr lang="en-US" smtClean="0"/>
              <a:t>8</a:t>
            </a:fld>
            <a:endParaRPr lang="en-US"/>
          </a:p>
        </p:txBody>
      </p:sp>
    </p:spTree>
    <p:extLst>
      <p:ext uri="{BB962C8B-B14F-4D97-AF65-F5344CB8AC3E}">
        <p14:creationId xmlns:p14="http://schemas.microsoft.com/office/powerpoint/2010/main" val="289829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If you have either a points or groups-to-objects</a:t>
            </a:r>
            <a:r>
              <a:rPr lang="en-US" b="0" baseline="0" dirty="0"/>
              <a:t> relationship, you can right-click on the relationship in the tree, go to the relationship properties, and turn on Automatic Vector Group. </a:t>
            </a:r>
          </a:p>
          <a:p>
            <a:endParaRPr lang="en-US" b="0" baseline="0" dirty="0"/>
          </a:p>
          <a:p>
            <a:r>
              <a:rPr lang="en-US" b="0" baseline="0" dirty="0"/>
              <a:t>This vector group will update continuously as you move your instrument or take additional measurements, and it will give you a magnified visual indicator of the distance each measured point is from the part.</a:t>
            </a:r>
            <a:endParaRPr lang="en-US" b="0" dirty="0"/>
          </a:p>
          <a:p>
            <a:endParaRPr lang="en-US" dirty="0"/>
          </a:p>
        </p:txBody>
      </p:sp>
      <p:sp>
        <p:nvSpPr>
          <p:cNvPr id="4" name="Slide Number Placeholder 3"/>
          <p:cNvSpPr>
            <a:spLocks noGrp="1"/>
          </p:cNvSpPr>
          <p:nvPr>
            <p:ph type="sldNum" sz="quarter" idx="10"/>
          </p:nvPr>
        </p:nvSpPr>
        <p:spPr/>
        <p:txBody>
          <a:bodyPr/>
          <a:lstStyle/>
          <a:p>
            <a:fld id="{E0F50627-4523-452D-92F1-AA970B312F9F}" type="slidenum">
              <a:rPr lang="en-US" smtClean="0"/>
              <a:t>9</a:t>
            </a:fld>
            <a:endParaRPr lang="en-US"/>
          </a:p>
        </p:txBody>
      </p:sp>
    </p:spTree>
    <p:extLst>
      <p:ext uri="{BB962C8B-B14F-4D97-AF65-F5344CB8AC3E}">
        <p14:creationId xmlns:p14="http://schemas.microsoft.com/office/powerpoint/2010/main" val="297370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Stray</a:t>
            </a:r>
            <a:r>
              <a:rPr lang="en-US" b="0" baseline="0" dirty="0"/>
              <a:t> points such as accidental measurements can cause your deviations to be considerably higher than normal. </a:t>
            </a:r>
          </a:p>
          <a:p>
            <a:endParaRPr lang="en-US" b="0" baseline="0" dirty="0"/>
          </a:p>
          <a:p>
            <a:r>
              <a:rPr lang="en-US" b="0" baseline="0" dirty="0"/>
              <a:t>[Click] </a:t>
            </a:r>
            <a:r>
              <a:rPr lang="en-US" b="0" dirty="0"/>
              <a:t>Under the fit setting</a:t>
            </a:r>
            <a:r>
              <a:rPr lang="en-US" b="0" baseline="0" dirty="0"/>
              <a:t> for the relationship, there is an option to turn on Outlier Rejection, which automatically removes outliers from your data set. </a:t>
            </a:r>
          </a:p>
          <a:p>
            <a:endParaRPr lang="en-US" b="0" baseline="0" dirty="0"/>
          </a:p>
          <a:p>
            <a:r>
              <a:rPr lang="en-US" b="0" baseline="0" dirty="0"/>
              <a:t>[CLICK] Once activated, points that are beyond a predefined high and low tolerance will be excluded from the fit solution so they don’t throw off your fit. [CLICK]</a:t>
            </a:r>
            <a:endParaRPr lang="en-US" b="0" dirty="0"/>
          </a:p>
          <a:p>
            <a:endParaRPr lang="en-US" dirty="0"/>
          </a:p>
        </p:txBody>
      </p:sp>
      <p:sp>
        <p:nvSpPr>
          <p:cNvPr id="4" name="Slide Number Placeholder 3"/>
          <p:cNvSpPr>
            <a:spLocks noGrp="1"/>
          </p:cNvSpPr>
          <p:nvPr>
            <p:ph type="sldNum" sz="quarter" idx="10"/>
          </p:nvPr>
        </p:nvSpPr>
        <p:spPr/>
        <p:txBody>
          <a:bodyPr/>
          <a:lstStyle/>
          <a:p>
            <a:fld id="{E0F50627-4523-452D-92F1-AA970B312F9F}" type="slidenum">
              <a:rPr lang="en-US" smtClean="0"/>
              <a:t>10</a:t>
            </a:fld>
            <a:endParaRPr lang="en-US"/>
          </a:p>
        </p:txBody>
      </p:sp>
    </p:spTree>
    <p:extLst>
      <p:ext uri="{BB962C8B-B14F-4D97-AF65-F5344CB8AC3E}">
        <p14:creationId xmlns:p14="http://schemas.microsoft.com/office/powerpoint/2010/main" val="313253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With SA Ultimate, you have even more options at</a:t>
            </a:r>
            <a:r>
              <a:rPr lang="en-US" b="0" baseline="0" dirty="0"/>
              <a:t> your disposal for relationship fitting. [CLICK] You can build multiple relationships and evaluate them all at the same time. SA provides a number of useful ways to determine which relationships have the most influence on the resulting fit. </a:t>
            </a:r>
          </a:p>
          <a:p>
            <a:endParaRPr lang="en-US" b="0" baseline="0" dirty="0"/>
          </a:p>
          <a:p>
            <a:r>
              <a:rPr lang="en-US" b="0" baseline="0" dirty="0"/>
              <a:t>[CLICK] Many people assume that a fit weight of 1 for each relationship means that each relationship has equal influence. However, this is not true. This actually means that each point in the relationship has a weight of one, causing relationships with a higher number of points to have more influence. </a:t>
            </a:r>
          </a:p>
          <a:p>
            <a:endParaRPr lang="en-US" b="0" baseline="0" dirty="0"/>
          </a:p>
          <a:p>
            <a:r>
              <a:rPr lang="en-US" b="0" baseline="0" dirty="0"/>
              <a:t>[CLICK] Let’s take this part as an example that has eight points measured on these hole centers and we are attempting to align those to centerlines. </a:t>
            </a:r>
          </a:p>
          <a:p>
            <a:endParaRPr lang="en-US" b="0" baseline="0" dirty="0"/>
          </a:p>
          <a:p>
            <a:r>
              <a:rPr lang="en-US" b="0" baseline="0" dirty="0"/>
              <a:t>[CLICK] We create another relationship to align the Bottom Face points to the surface. The bottom face has 24 points in it. </a:t>
            </a:r>
          </a:p>
          <a:p>
            <a:endParaRPr lang="en-US" b="0" baseline="0" dirty="0"/>
          </a:p>
          <a:p>
            <a:r>
              <a:rPr lang="en-US" b="0" baseline="0" dirty="0"/>
              <a:t>[CLICK] What this means is that the Bottom Face will have triple the weight as the hole centers since it has triple the amount of points. </a:t>
            </a:r>
            <a:endParaRPr lang="en-US" dirty="0"/>
          </a:p>
        </p:txBody>
      </p:sp>
      <p:sp>
        <p:nvSpPr>
          <p:cNvPr id="4" name="Slide Number Placeholder 3"/>
          <p:cNvSpPr>
            <a:spLocks noGrp="1"/>
          </p:cNvSpPr>
          <p:nvPr>
            <p:ph type="sldNum" sz="quarter" idx="10"/>
          </p:nvPr>
        </p:nvSpPr>
        <p:spPr/>
        <p:txBody>
          <a:bodyPr/>
          <a:lstStyle/>
          <a:p>
            <a:fld id="{E0F50627-4523-452D-92F1-AA970B312F9F}" type="slidenum">
              <a:rPr lang="en-US" smtClean="0"/>
              <a:t>11</a:t>
            </a:fld>
            <a:endParaRPr lang="en-US"/>
          </a:p>
        </p:txBody>
      </p:sp>
    </p:spTree>
    <p:extLst>
      <p:ext uri="{BB962C8B-B14F-4D97-AF65-F5344CB8AC3E}">
        <p14:creationId xmlns:p14="http://schemas.microsoft.com/office/powerpoint/2010/main" val="27383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equalize these relationships, we’ve given you a few options. By selecting Normalize Weighting….</a:t>
            </a:r>
          </a:p>
          <a:p>
            <a:endParaRPr lang="en-US" dirty="0"/>
          </a:p>
          <a:p>
            <a:endParaRPr lang="en-US" dirty="0"/>
          </a:p>
          <a:p>
            <a:r>
              <a:rPr lang="en-US" dirty="0"/>
              <a:t>[CLICK] You can select one of five modes. We recommend using either the first option, which is the number of points divided by the respective relationship count (EVERY POINT IS EQUAL)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or the fourth option, which is the number of points divided by the square root of the respective relationship count. (EVERY RELATIONSHIP IS EQUAL)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F50627-4523-452D-92F1-AA970B312F9F}" type="slidenum">
              <a:rPr lang="en-US" smtClean="0"/>
              <a:t>12</a:t>
            </a:fld>
            <a:endParaRPr lang="en-US"/>
          </a:p>
        </p:txBody>
      </p:sp>
    </p:spTree>
    <p:extLst>
      <p:ext uri="{BB962C8B-B14F-4D97-AF65-F5344CB8AC3E}">
        <p14:creationId xmlns:p14="http://schemas.microsoft.com/office/powerpoint/2010/main" val="233912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 advantage here to be able to use SA Ultimate in order to normalize weighting and run all of the relationships simultaneously. Many people change the weighting themselves, and while that is certainly an option as well, this takes out some critical thinking for you. </a:t>
            </a:r>
          </a:p>
        </p:txBody>
      </p:sp>
      <p:sp>
        <p:nvSpPr>
          <p:cNvPr id="4" name="Slide Number Placeholder 3"/>
          <p:cNvSpPr>
            <a:spLocks noGrp="1"/>
          </p:cNvSpPr>
          <p:nvPr>
            <p:ph type="sldNum" sz="quarter" idx="10"/>
          </p:nvPr>
        </p:nvSpPr>
        <p:spPr/>
        <p:txBody>
          <a:bodyPr/>
          <a:lstStyle/>
          <a:p>
            <a:fld id="{E0F50627-4523-452D-92F1-AA970B312F9F}" type="slidenum">
              <a:rPr lang="en-US" smtClean="0"/>
              <a:t>13</a:t>
            </a:fld>
            <a:endParaRPr lang="en-US"/>
          </a:p>
        </p:txBody>
      </p:sp>
    </p:spTree>
    <p:extLst>
      <p:ext uri="{BB962C8B-B14F-4D97-AF65-F5344CB8AC3E}">
        <p14:creationId xmlns:p14="http://schemas.microsoft.com/office/powerpoint/2010/main" val="306470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useful settings we have in the relationship settings is the ability to add a tolerance which can be used to solve for the best fit. </a:t>
            </a:r>
          </a:p>
          <a:p>
            <a:endParaRPr lang="en-US" dirty="0"/>
          </a:p>
          <a:p>
            <a:r>
              <a:rPr lang="en-US" dirty="0"/>
              <a:t>[CLICK] Let’s say that we know the tolerance for a particular feature is +/- .02”. Simply type that in and</a:t>
            </a:r>
          </a:p>
          <a:p>
            <a:endParaRPr lang="en-US" dirty="0"/>
          </a:p>
          <a:p>
            <a:r>
              <a:rPr lang="en-US" dirty="0"/>
              <a:t>[CLICK] then go back to the normalize weighting dialog where you have two more options at your disposal which incorporate not only the number of points in a relationship but also the tolerance. Features that have higher tolerances than others will have less influence and be allowed to float around more than the critical features. This has been shown to actually pass parts that would have otherwise failed. </a:t>
            </a:r>
          </a:p>
        </p:txBody>
      </p:sp>
      <p:sp>
        <p:nvSpPr>
          <p:cNvPr id="4" name="Slide Number Placeholder 3"/>
          <p:cNvSpPr>
            <a:spLocks noGrp="1"/>
          </p:cNvSpPr>
          <p:nvPr>
            <p:ph type="sldNum" sz="quarter" idx="10"/>
          </p:nvPr>
        </p:nvSpPr>
        <p:spPr/>
        <p:txBody>
          <a:bodyPr/>
          <a:lstStyle/>
          <a:p>
            <a:fld id="{E0F50627-4523-452D-92F1-AA970B312F9F}" type="slidenum">
              <a:rPr lang="en-US" smtClean="0"/>
              <a:t>14</a:t>
            </a:fld>
            <a:endParaRPr lang="en-US"/>
          </a:p>
        </p:txBody>
      </p:sp>
    </p:spTree>
    <p:extLst>
      <p:ext uri="{BB962C8B-B14F-4D97-AF65-F5344CB8AC3E}">
        <p14:creationId xmlns:p14="http://schemas.microsoft.com/office/powerpoint/2010/main" val="2724686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7" name="Picture 6" descr="ppt sectio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990600" y="4800600"/>
            <a:ext cx="7543800" cy="860425"/>
          </a:xfrm>
        </p:spPr>
        <p:txBody>
          <a:bodyPr>
            <a:normAutofit/>
          </a:bodyPr>
          <a:lstStyle>
            <a:lvl1pPr>
              <a:lnSpc>
                <a:spcPts val="3800"/>
              </a:lnSpc>
              <a:defRPr sz="3200">
                <a:solidFill>
                  <a:schemeClr val="bg1"/>
                </a:solidFill>
                <a:latin typeface="Open Sans bold" pitchFamily="34" charset="0"/>
                <a:ea typeface="Open Sans bold" pitchFamily="34" charset="0"/>
                <a:cs typeface="Open Sans bold"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990600" y="6096000"/>
            <a:ext cx="6212541" cy="38100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Name </a:t>
            </a:r>
            <a:r>
              <a:rPr lang="en-US" dirty="0" err="1"/>
              <a:t>Lastname</a:t>
            </a:r>
            <a:endParaRPr lang="en-US" dirty="0"/>
          </a:p>
        </p:txBody>
      </p:sp>
      <p:sp>
        <p:nvSpPr>
          <p:cNvPr id="12" name="Date Placeholder 3"/>
          <p:cNvSpPr>
            <a:spLocks noGrp="1"/>
          </p:cNvSpPr>
          <p:nvPr>
            <p:ph type="dt" sz="half" idx="10"/>
          </p:nvPr>
        </p:nvSpPr>
        <p:spPr>
          <a:xfrm>
            <a:off x="990600" y="5715000"/>
            <a:ext cx="1828800" cy="365125"/>
          </a:xfrm>
        </p:spPr>
        <p:txBody>
          <a:bodyPr/>
          <a:lstStyle>
            <a:lvl1pPr>
              <a:defRPr sz="1400">
                <a:solidFill>
                  <a:schemeClr val="bg1"/>
                </a:solidFill>
                <a:latin typeface="Open Sans Light" pitchFamily="34" charset="0"/>
                <a:ea typeface="Open Sans Light" pitchFamily="34" charset="0"/>
                <a:cs typeface="Open Sans Light" pitchFamily="34" charset="0"/>
              </a:defRPr>
            </a:lvl1pPr>
          </a:lstStyle>
          <a:p>
            <a:fld id="{D71AB106-F467-4650-859F-31DFDC458DD8}" type="datetime4">
              <a:rPr lang="en-US" smtClean="0"/>
              <a:pPr/>
              <a:t>October 24, 2017</a:t>
            </a:fld>
            <a:endParaRPr lang="en-US" dirty="0"/>
          </a:p>
        </p:txBody>
      </p:sp>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pic>
        <p:nvPicPr>
          <p:cNvPr id="7" name="Picture 6" descr="ppt sectio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990600" y="3276600"/>
            <a:ext cx="7543800" cy="1470025"/>
          </a:xfrm>
        </p:spPr>
        <p:txBody>
          <a:bodyPr>
            <a:normAutofit/>
          </a:bodyPr>
          <a:lstStyle>
            <a:lvl1pPr>
              <a:lnSpc>
                <a:spcPts val="3800"/>
              </a:lnSpc>
              <a:defRPr sz="3200">
                <a:solidFill>
                  <a:schemeClr val="bg1"/>
                </a:solidFill>
                <a:latin typeface="Open Sans bold" pitchFamily="34" charset="0"/>
                <a:ea typeface="Open Sans bold" pitchFamily="34" charset="0"/>
                <a:cs typeface="Open Sans bold" pitchFamily="34" charset="0"/>
              </a:defRPr>
            </a:lvl1pPr>
          </a:lstStyle>
          <a:p>
            <a:r>
              <a:rPr lang="en-US" dirty="0"/>
              <a:t>Click to edit Master title style</a:t>
            </a:r>
          </a:p>
        </p:txBody>
      </p:sp>
      <p:sp>
        <p:nvSpPr>
          <p:cNvPr id="3" name="Subtitle 2"/>
          <p:cNvSpPr>
            <a:spLocks noGrp="1"/>
          </p:cNvSpPr>
          <p:nvPr>
            <p:ph type="subTitle" idx="1"/>
          </p:nvPr>
        </p:nvSpPr>
        <p:spPr>
          <a:xfrm>
            <a:off x="990600" y="4724400"/>
            <a:ext cx="6212541" cy="17526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1066800" y="4572000"/>
            <a:ext cx="76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ppt section2.jpg"/>
          <p:cNvPicPr>
            <a:picLocks noChangeAspect="1"/>
          </p:cNvPicPr>
          <p:nvPr userDrawn="1"/>
        </p:nvPicPr>
        <p:blipFill>
          <a:blip r:embed="rId2" cstate="print"/>
          <a:stretch>
            <a:fillRect/>
          </a:stretch>
        </p:blipFill>
        <p:spPr>
          <a:xfrm>
            <a:off x="0" y="0"/>
            <a:ext cx="3474720" cy="6858000"/>
          </a:xfrm>
          <a:prstGeom prst="rect">
            <a:avLst/>
          </a:prstGeom>
        </p:spPr>
      </p:pic>
      <p:sp>
        <p:nvSpPr>
          <p:cNvPr id="2" name="Title 1"/>
          <p:cNvSpPr>
            <a:spLocks noGrp="1"/>
          </p:cNvSpPr>
          <p:nvPr>
            <p:ph type="title"/>
          </p:nvPr>
        </p:nvSpPr>
        <p:spPr>
          <a:xfrm>
            <a:off x="457201" y="304800"/>
            <a:ext cx="2743199" cy="838200"/>
          </a:xfrm>
        </p:spPr>
        <p:txBody>
          <a:bodyPr anchor="b"/>
          <a:lstStyle>
            <a:lvl1pPr algn="l">
              <a:lnSpc>
                <a:spcPts val="2800"/>
              </a:lnSpc>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733800" y="533400"/>
            <a:ext cx="495300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2743199"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D40758D-6D73-4B2A-98A1-4D4C436F0565}" type="datetime1">
              <a:rPr lang="en-US" smtClean="0"/>
              <a:t>10/24/2017</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userDrawn="1"/>
        </p:nvCxnSpPr>
        <p:spPr>
          <a:xfrm>
            <a:off x="457200" y="1295400"/>
            <a:ext cx="2743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68653-CFA4-4932-AEC3-3DE3699ED458}" type="datetime1">
              <a:rPr lang="en-US" smtClean="0"/>
              <a:t>10/24/2017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si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4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4" name="Date Placeholder 3"/>
          <p:cNvSpPr>
            <a:spLocks noGrp="1"/>
          </p:cNvSpPr>
          <p:nvPr>
            <p:ph type="dt" sz="half" idx="10"/>
          </p:nvPr>
        </p:nvSpPr>
        <p:spPr/>
        <p:txBody>
          <a:bodyPr/>
          <a:lstStyle/>
          <a:p>
            <a:fld id="{AAA11D45-C5C0-4AB8-9A8B-ACF02C12D30D}" type="datetime1">
              <a:rPr lang="en-US" smtClean="0"/>
              <a:t>10/24/2017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791200" y="1828800"/>
            <a:ext cx="2971800" cy="42973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4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4" name="Date Placeholder 3"/>
          <p:cNvSpPr>
            <a:spLocks noGrp="1"/>
          </p:cNvSpPr>
          <p:nvPr>
            <p:ph type="dt" sz="half" idx="10"/>
          </p:nvPr>
        </p:nvSpPr>
        <p:spPr/>
        <p:txBody>
          <a:bodyPr/>
          <a:lstStyle/>
          <a:p>
            <a:fld id="{AAA11D45-C5C0-4AB8-9A8B-ACF02C12D30D}" type="datetime1">
              <a:rPr lang="en-US" smtClean="0"/>
              <a:t>10/24/2017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3"/>
          </p:nvPr>
        </p:nvSpPr>
        <p:spPr>
          <a:xfrm>
            <a:off x="1143000" y="1828800"/>
            <a:ext cx="4495800" cy="4267200"/>
          </a:xfrm>
          <a:prstGeom prst="rect">
            <a:avLst/>
          </a:prstGeo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43000" y="1828800"/>
            <a:ext cx="2895600" cy="42973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4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4" name="Date Placeholder 3"/>
          <p:cNvSpPr>
            <a:spLocks noGrp="1"/>
          </p:cNvSpPr>
          <p:nvPr>
            <p:ph type="dt" sz="half" idx="10"/>
          </p:nvPr>
        </p:nvSpPr>
        <p:spPr/>
        <p:txBody>
          <a:bodyPr/>
          <a:lstStyle/>
          <a:p>
            <a:fld id="{AAA11D45-C5C0-4AB8-9A8B-ACF02C12D30D}" type="datetime1">
              <a:rPr lang="en-US" smtClean="0"/>
              <a:t>10/24/2017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3"/>
          </p:nvPr>
        </p:nvSpPr>
        <p:spPr>
          <a:xfrm>
            <a:off x="4191000" y="1828800"/>
            <a:ext cx="4495800" cy="4267200"/>
          </a:xfrm>
          <a:prstGeom prst="rect">
            <a:avLst/>
          </a:prstGeo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4"/>
          </p:nvPr>
        </p:nvSpPr>
        <p:spPr>
          <a:xfrm>
            <a:off x="5105400" y="4267201"/>
            <a:ext cx="3581400" cy="1964055"/>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18" name="Picture Placeholder 7"/>
          <p:cNvSpPr>
            <a:spLocks noGrp="1"/>
          </p:cNvSpPr>
          <p:nvPr>
            <p:ph type="pic" sz="quarter" idx="15"/>
          </p:nvPr>
        </p:nvSpPr>
        <p:spPr>
          <a:xfrm>
            <a:off x="5105400" y="1752600"/>
            <a:ext cx="3581400" cy="2340429"/>
          </a:xfrm>
          <a:prstGeom prst="rect">
            <a:avLst/>
          </a:prstGeom>
        </p:spPr>
        <p:txBody>
          <a:bodyPr/>
          <a:lstStyle/>
          <a:p>
            <a:endParaRPr lang="en-US"/>
          </a:p>
        </p:txBody>
      </p:sp>
      <p:sp>
        <p:nvSpPr>
          <p:cNvPr id="19" name="Content Placeholder 2"/>
          <p:cNvSpPr>
            <a:spLocks noGrp="1"/>
          </p:cNvSpPr>
          <p:nvPr>
            <p:ph idx="16"/>
          </p:nvPr>
        </p:nvSpPr>
        <p:spPr>
          <a:xfrm>
            <a:off x="1143000" y="4267201"/>
            <a:ext cx="3581400" cy="1964055"/>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20" name="Picture Placeholder 7"/>
          <p:cNvSpPr>
            <a:spLocks noGrp="1"/>
          </p:cNvSpPr>
          <p:nvPr>
            <p:ph type="pic" sz="quarter" idx="17"/>
          </p:nvPr>
        </p:nvSpPr>
        <p:spPr>
          <a:xfrm>
            <a:off x="1143000" y="1752600"/>
            <a:ext cx="3581400" cy="2340429"/>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274638"/>
            <a:ext cx="7543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1828800"/>
            <a:ext cx="75438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81800" y="6172200"/>
            <a:ext cx="990600" cy="365125"/>
          </a:xfrm>
          <a:prstGeom prst="rect">
            <a:avLst/>
          </a:prstGeom>
        </p:spPr>
        <p:txBody>
          <a:bodyPr vert="horz" lIns="91440" tIns="45720" rIns="91440" bIns="45720" rtlCol="0" anchor="ctr"/>
          <a:lstStyle>
            <a:lvl1pPr algn="l">
              <a:defRPr sz="1200">
                <a:solidFill>
                  <a:schemeClr val="tx1">
                    <a:tint val="75000"/>
                  </a:schemeClr>
                </a:solidFill>
                <a:latin typeface="Open Sans Light" pitchFamily="34" charset="0"/>
                <a:ea typeface="Open Sans Light" pitchFamily="34" charset="0"/>
                <a:cs typeface="Open Sans Light" pitchFamily="34" charset="0"/>
              </a:defRPr>
            </a:lvl1pPr>
          </a:lstStyle>
          <a:p>
            <a:fld id="{EF8A9641-806F-4D52-BAE9-E05263DCA7D1}" type="datetime1">
              <a:rPr lang="en-US" smtClean="0"/>
              <a:pPr/>
              <a:t>10/24/2017</a:t>
            </a:fld>
            <a:endParaRPr lang="en-US"/>
          </a:p>
        </p:txBody>
      </p:sp>
      <p:sp>
        <p:nvSpPr>
          <p:cNvPr id="6" name="Slide Number Placeholder 5"/>
          <p:cNvSpPr>
            <a:spLocks noGrp="1"/>
          </p:cNvSpPr>
          <p:nvPr>
            <p:ph type="sldNum" sz="quarter" idx="4"/>
          </p:nvPr>
        </p:nvSpPr>
        <p:spPr>
          <a:xfrm>
            <a:off x="8382000" y="6172200"/>
            <a:ext cx="533400" cy="365125"/>
          </a:xfrm>
          <a:prstGeom prst="rect">
            <a:avLst/>
          </a:prstGeom>
        </p:spPr>
        <p:txBody>
          <a:bodyPr vert="horz" lIns="91440" tIns="45720" rIns="91440" bIns="45720" rtlCol="0" anchor="ctr"/>
          <a:lstStyle>
            <a:lvl1pPr algn="r">
              <a:defRPr sz="1200">
                <a:solidFill>
                  <a:schemeClr val="tx1">
                    <a:tint val="75000"/>
                  </a:schemeClr>
                </a:solidFill>
                <a:latin typeface="Open Sans Light" pitchFamily="34" charset="0"/>
                <a:ea typeface="Open Sans Light" pitchFamily="34" charset="0"/>
                <a:cs typeface="Open Sans Light"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6" r:id="rId3"/>
    <p:sldLayoutId id="2147483650" r:id="rId4"/>
    <p:sldLayoutId id="2147483658" r:id="rId5"/>
    <p:sldLayoutId id="2147483661" r:id="rId6"/>
    <p:sldLayoutId id="2147483663" r:id="rId7"/>
    <p:sldLayoutId id="2147483660" r:id="rId8"/>
  </p:sldLayoutIdLst>
  <p:hf sldNum="0" hdr="0" ftr="0"/>
  <p:txStyles>
    <p:titleStyle>
      <a:lvl1pPr algn="l" defTabSz="914400" rtl="0" eaLnBrk="1" latinLnBrk="0" hangingPunct="1">
        <a:lnSpc>
          <a:spcPts val="4200"/>
        </a:lnSpc>
        <a:spcBef>
          <a:spcPct val="0"/>
        </a:spcBef>
        <a:buNone/>
        <a:defRPr sz="4000" kern="1200">
          <a:solidFill>
            <a:srgbClr val="063247"/>
          </a:solidFill>
          <a:latin typeface="Open Sans Semibold" pitchFamily="34" charset="0"/>
          <a:ea typeface="Open Sans Semibold" pitchFamily="34" charset="0"/>
          <a:cs typeface="Open Sans Semibold"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42.png"/><Relationship Id="rId7" Type="http://schemas.openxmlformats.org/officeDocument/2006/relationships/image" Target="../media/image41.png"/><Relationship Id="rId12"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6.png"/><Relationship Id="rId5" Type="http://schemas.openxmlformats.org/officeDocument/2006/relationships/image" Target="../media/image39.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8.png"/><Relationship Id="rId9" Type="http://schemas.openxmlformats.org/officeDocument/2006/relationships/image" Target="../media/image44.jpeg"/><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4.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42.png"/><Relationship Id="rId4" Type="http://schemas.openxmlformats.org/officeDocument/2006/relationships/image" Target="../media/image55.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58.png"/><Relationship Id="rId4" Type="http://schemas.openxmlformats.org/officeDocument/2006/relationships/image" Target="../media/image38.png"/><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62.jpeg"/><Relationship Id="rId5" Type="http://schemas.openxmlformats.org/officeDocument/2006/relationships/image" Target="../media/image61.jp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4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Pipe and Relationship Fitting</a:t>
            </a:r>
          </a:p>
        </p:txBody>
      </p:sp>
      <p:sp>
        <p:nvSpPr>
          <p:cNvPr id="3" name="Subtitle 2"/>
          <p:cNvSpPr>
            <a:spLocks noGrp="1"/>
          </p:cNvSpPr>
          <p:nvPr>
            <p:ph type="subTitle" idx="1"/>
          </p:nvPr>
        </p:nvSpPr>
        <p:spPr/>
        <p:txBody>
          <a:bodyPr/>
          <a:lstStyle/>
          <a:p>
            <a:r>
              <a:rPr lang="en-US" dirty="0"/>
              <a:t>Scott Sandwith</a:t>
            </a:r>
          </a:p>
        </p:txBody>
      </p:sp>
      <p:sp>
        <p:nvSpPr>
          <p:cNvPr id="4" name="Date Placeholder 3"/>
          <p:cNvSpPr>
            <a:spLocks noGrp="1"/>
          </p:cNvSpPr>
          <p:nvPr>
            <p:ph type="dt" sz="half" idx="10"/>
          </p:nvPr>
        </p:nvSpPr>
        <p:spPr>
          <a:xfrm>
            <a:off x="990600" y="5715000"/>
            <a:ext cx="2362200" cy="365125"/>
          </a:xfrm>
        </p:spPr>
        <p:txBody>
          <a:bodyPr/>
          <a:lstStyle/>
          <a:p>
            <a:r>
              <a:rPr lang="en-US" dirty="0"/>
              <a:t>2017 SA User Seminar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 Rejection</a:t>
            </a:r>
          </a:p>
        </p:txBody>
      </p:sp>
      <p:sp>
        <p:nvSpPr>
          <p:cNvPr id="5" name="Subtitle 2"/>
          <p:cNvSpPr txBox="1">
            <a:spLocks/>
          </p:cNvSpPr>
          <p:nvPr/>
        </p:nvSpPr>
        <p:spPr>
          <a:xfrm>
            <a:off x="1409455" y="4022759"/>
            <a:ext cx="1952036" cy="18193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endParaRPr lang="en-US" sz="2500" b="1" dirty="0">
              <a:solidFill>
                <a:srgbClr val="FFC000"/>
              </a:solidFill>
              <a:latin typeface="Oswald Light"/>
              <a:cs typeface="Oswald Light"/>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114800" y="1546497"/>
            <a:ext cx="5131991" cy="4496844"/>
          </a:xfrm>
          <a:prstGeom prst="rect">
            <a:avLst/>
          </a:prstGeom>
        </p:spPr>
      </p:pic>
      <p:pic>
        <p:nvPicPr>
          <p:cNvPr id="7" name="Picture 6"/>
          <p:cNvPicPr>
            <a:picLocks noChangeAspect="1"/>
          </p:cNvPicPr>
          <p:nvPr/>
        </p:nvPicPr>
        <p:blipFill>
          <a:blip r:embed="rId4"/>
          <a:stretch>
            <a:fillRect/>
          </a:stretch>
        </p:blipFill>
        <p:spPr>
          <a:xfrm>
            <a:off x="5770163" y="1937541"/>
            <a:ext cx="2475103" cy="4026257"/>
          </a:xfrm>
          <a:prstGeom prst="rect">
            <a:avLst/>
          </a:prstGeom>
        </p:spPr>
      </p:pic>
      <p:sp>
        <p:nvSpPr>
          <p:cNvPr id="8" name="Flowchart: Process 7"/>
          <p:cNvSpPr/>
          <p:nvPr/>
        </p:nvSpPr>
        <p:spPr>
          <a:xfrm>
            <a:off x="6454917" y="4401481"/>
            <a:ext cx="1105594" cy="151302"/>
          </a:xfrm>
          <a:prstGeom prst="flowChartProcess">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5774932" y="3226400"/>
            <a:ext cx="2469094" cy="1592718"/>
          </a:xfrm>
          <a:prstGeom prst="rect">
            <a:avLst/>
          </a:prstGeom>
          <a:ln w="38100">
            <a:solidFill>
              <a:srgbClr val="FF0000"/>
            </a:solidFill>
          </a:ln>
        </p:spPr>
      </p:pic>
      <p:pic>
        <p:nvPicPr>
          <p:cNvPr id="10" name="Picture 9"/>
          <p:cNvPicPr>
            <a:picLocks noChangeAspect="1"/>
          </p:cNvPicPr>
          <p:nvPr/>
        </p:nvPicPr>
        <p:blipFill>
          <a:blip r:embed="rId6">
            <a:clrChange>
              <a:clrFrom>
                <a:srgbClr val="FFFFFF"/>
              </a:clrFrom>
              <a:clrTo>
                <a:srgbClr val="FFFFFF">
                  <a:alpha val="0"/>
                </a:srgbClr>
              </a:clrTo>
            </a:clrChange>
          </a:blip>
          <a:stretch>
            <a:fillRect/>
          </a:stretch>
        </p:blipFill>
        <p:spPr>
          <a:xfrm>
            <a:off x="459550" y="2361014"/>
            <a:ext cx="4053707" cy="3602784"/>
          </a:xfrm>
          <a:prstGeom prst="rect">
            <a:avLst/>
          </a:prstGeom>
        </p:spPr>
      </p:pic>
      <p:grpSp>
        <p:nvGrpSpPr>
          <p:cNvPr id="11" name="Group 10"/>
          <p:cNvGrpSpPr/>
          <p:nvPr/>
        </p:nvGrpSpPr>
        <p:grpSpPr>
          <a:xfrm>
            <a:off x="3749024" y="2423053"/>
            <a:ext cx="5194063" cy="1371866"/>
            <a:chOff x="3538950" y="1180408"/>
            <a:chExt cx="5194063" cy="1371866"/>
          </a:xfrm>
        </p:grpSpPr>
        <p:sp>
          <p:nvSpPr>
            <p:cNvPr id="12" name="Oval 11"/>
            <p:cNvSpPr/>
            <p:nvPr/>
          </p:nvSpPr>
          <p:spPr>
            <a:xfrm>
              <a:off x="8084224" y="1180408"/>
              <a:ext cx="648789" cy="47361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538950" y="2078660"/>
              <a:ext cx="648789" cy="47361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7">
            <a:clrChange>
              <a:clrFrom>
                <a:srgbClr val="FFFFFF"/>
              </a:clrFrom>
              <a:clrTo>
                <a:srgbClr val="FFFFFF">
                  <a:alpha val="0"/>
                </a:srgbClr>
              </a:clrTo>
            </a:clrChange>
          </a:blip>
          <a:stretch>
            <a:fillRect/>
          </a:stretch>
        </p:blipFill>
        <p:spPr>
          <a:xfrm>
            <a:off x="228600" y="2269748"/>
            <a:ext cx="4398692" cy="3650305"/>
          </a:xfrm>
          <a:prstGeom prst="rect">
            <a:avLst/>
          </a:prstGeom>
        </p:spPr>
      </p:pic>
      <p:sp>
        <p:nvSpPr>
          <p:cNvPr id="14" name="Oval 13"/>
          <p:cNvSpPr/>
          <p:nvPr/>
        </p:nvSpPr>
        <p:spPr>
          <a:xfrm>
            <a:off x="3751955" y="3166656"/>
            <a:ext cx="648789" cy="47361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18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000"/>
                            </p:stCondLst>
                            <p:childTnLst>
                              <p:par>
                                <p:cTn id="37" presetID="14" presetClass="entr" presetSubtype="1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clrChange>
              <a:clrFrom>
                <a:srgbClr val="FFFFFF"/>
              </a:clrFrom>
              <a:clrTo>
                <a:srgbClr val="FFFFFF">
                  <a:alpha val="0"/>
                </a:srgbClr>
              </a:clrTo>
            </a:clrChange>
          </a:blip>
          <a:stretch>
            <a:fillRect/>
          </a:stretch>
        </p:blipFill>
        <p:spPr>
          <a:xfrm rot="16200000">
            <a:off x="2484420" y="1176193"/>
            <a:ext cx="4229316" cy="477253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rot="16200000">
            <a:off x="2316253" y="1366765"/>
            <a:ext cx="4023196" cy="4349754"/>
          </a:xfrm>
          <a:prstGeom prst="rect">
            <a:avLst/>
          </a:prstGeom>
        </p:spPr>
      </p:pic>
      <p:sp>
        <p:nvSpPr>
          <p:cNvPr id="25" name="Rectangle 24"/>
          <p:cNvSpPr/>
          <p:nvPr/>
        </p:nvSpPr>
        <p:spPr>
          <a:xfrm>
            <a:off x="6781800" y="5933943"/>
            <a:ext cx="2352569" cy="891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1643" y="187699"/>
            <a:ext cx="7543800" cy="1143000"/>
          </a:xfrm>
        </p:spPr>
        <p:txBody>
          <a:bodyPr/>
          <a:lstStyle/>
          <a:p>
            <a:r>
              <a:rPr lang="en-US" dirty="0"/>
              <a:t>Weight Normalization</a:t>
            </a:r>
          </a:p>
        </p:txBody>
      </p:sp>
      <p:cxnSp>
        <p:nvCxnSpPr>
          <p:cNvPr id="7" name="Elbow Connector 7"/>
          <p:cNvCxnSpPr>
            <a:cxnSpLocks/>
          </p:cNvCxnSpPr>
          <p:nvPr/>
        </p:nvCxnSpPr>
        <p:spPr>
          <a:xfrm rot="10800000">
            <a:off x="555633" y="2108344"/>
            <a:ext cx="3070954" cy="827010"/>
          </a:xfrm>
          <a:prstGeom prst="bent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 name="Subtitle 2"/>
          <p:cNvSpPr txBox="1">
            <a:spLocks/>
          </p:cNvSpPr>
          <p:nvPr/>
        </p:nvSpPr>
        <p:spPr>
          <a:xfrm>
            <a:off x="1199381" y="2780114"/>
            <a:ext cx="1952036" cy="18193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endParaRPr lang="en-US" sz="2500" b="1" dirty="0">
              <a:solidFill>
                <a:srgbClr val="FFC000"/>
              </a:solidFill>
              <a:latin typeface="Oswald Light"/>
              <a:cs typeface="Oswald Light"/>
            </a:endParaRPr>
          </a:p>
        </p:txBody>
      </p:sp>
      <p:sp>
        <p:nvSpPr>
          <p:cNvPr id="8" name="TextBox 7"/>
          <p:cNvSpPr txBox="1"/>
          <p:nvPr/>
        </p:nvSpPr>
        <p:spPr>
          <a:xfrm>
            <a:off x="536499" y="1787677"/>
            <a:ext cx="1535477" cy="646331"/>
          </a:xfrm>
          <a:prstGeom prst="rect">
            <a:avLst/>
          </a:prstGeom>
          <a:noFill/>
        </p:spPr>
        <p:txBody>
          <a:bodyPr wrap="square" rtlCol="0">
            <a:spAutoFit/>
          </a:bodyPr>
          <a:lstStyle/>
          <a:p>
            <a:pPr algn="ctr"/>
            <a:r>
              <a:rPr lang="en-US" dirty="0">
                <a:solidFill>
                  <a:srgbClr val="003876"/>
                </a:solidFill>
                <a:latin typeface="Oswald Regular" panose="020B0604020202020204" charset="0"/>
              </a:rPr>
              <a:t>Hole Centers</a:t>
            </a:r>
          </a:p>
          <a:p>
            <a:pPr algn="ctr"/>
            <a:r>
              <a:rPr lang="en-US" dirty="0">
                <a:solidFill>
                  <a:srgbClr val="003876"/>
                </a:solidFill>
                <a:latin typeface="Oswald Regular" panose="020B0604020202020204" charset="0"/>
              </a:rPr>
              <a:t>8 points</a:t>
            </a:r>
          </a:p>
        </p:txBody>
      </p:sp>
      <p:sp>
        <p:nvSpPr>
          <p:cNvPr id="6" name="Oval 5"/>
          <p:cNvSpPr/>
          <p:nvPr/>
        </p:nvSpPr>
        <p:spPr>
          <a:xfrm>
            <a:off x="3501094" y="2780114"/>
            <a:ext cx="300651" cy="308301"/>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281330" y="2471813"/>
            <a:ext cx="300651" cy="308301"/>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Elbow Connector 15"/>
          <p:cNvCxnSpPr>
            <a:cxnSpLocks/>
            <a:endCxn id="11" idx="6"/>
          </p:cNvCxnSpPr>
          <p:nvPr/>
        </p:nvCxnSpPr>
        <p:spPr>
          <a:xfrm rot="10800000">
            <a:off x="5581981" y="2625965"/>
            <a:ext cx="3106986" cy="900097"/>
          </a:xfrm>
          <a:prstGeom prst="bent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90345" y="3202893"/>
            <a:ext cx="1535477" cy="646331"/>
          </a:xfrm>
          <a:prstGeom prst="rect">
            <a:avLst/>
          </a:prstGeom>
          <a:noFill/>
        </p:spPr>
        <p:txBody>
          <a:bodyPr wrap="square" rtlCol="0">
            <a:spAutoFit/>
          </a:bodyPr>
          <a:lstStyle/>
          <a:p>
            <a:pPr algn="ctr"/>
            <a:r>
              <a:rPr lang="en-US" dirty="0">
                <a:solidFill>
                  <a:srgbClr val="003876"/>
                </a:solidFill>
                <a:latin typeface="Oswald Regular" panose="020B0604020202020204" charset="0"/>
              </a:rPr>
              <a:t>Bottom Face</a:t>
            </a:r>
          </a:p>
          <a:p>
            <a:pPr algn="ctr"/>
            <a:r>
              <a:rPr lang="en-US" dirty="0">
                <a:solidFill>
                  <a:srgbClr val="003876"/>
                </a:solidFill>
                <a:latin typeface="Oswald Regular" panose="020B0604020202020204" charset="0"/>
              </a:rPr>
              <a:t>24 points</a:t>
            </a:r>
          </a:p>
        </p:txBody>
      </p:sp>
      <p:grpSp>
        <p:nvGrpSpPr>
          <p:cNvPr id="47" name="Group 46"/>
          <p:cNvGrpSpPr/>
          <p:nvPr/>
        </p:nvGrpSpPr>
        <p:grpSpPr>
          <a:xfrm>
            <a:off x="1712137" y="5311784"/>
            <a:ext cx="6171358" cy="1586802"/>
            <a:chOff x="2175399" y="5551477"/>
            <a:chExt cx="5843002" cy="1294292"/>
          </a:xfrm>
        </p:grpSpPr>
        <p:cxnSp>
          <p:nvCxnSpPr>
            <p:cNvPr id="45" name="Straight Connector 44"/>
            <p:cNvCxnSpPr>
              <a:cxnSpLocks/>
            </p:cNvCxnSpPr>
            <p:nvPr/>
          </p:nvCxnSpPr>
          <p:spPr>
            <a:xfrm>
              <a:off x="2514600" y="6055207"/>
              <a:ext cx="5257800" cy="31557"/>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62910" r="100000">
                          <a14:backgroundMark x1="64089" y1="42075" x2="75360" y2="42075"/>
                          <a14:backgroundMark x1="83617" y1="42651" x2="83617" y2="42651"/>
                          <a14:backgroundMark x1="64089" y1="38617" x2="73263" y2="42075"/>
                          <a14:backgroundMark x1="81651" y1="47550" x2="84142" y2="40634"/>
                        </a14:backgroundRemoval>
                      </a14:imgEffect>
                    </a14:imgLayer>
                  </a14:imgProps>
                </a:ext>
                <a:ext uri="{28A0092B-C50C-407E-A947-70E740481C1C}">
                  <a14:useLocalDpi xmlns:a14="http://schemas.microsoft.com/office/drawing/2010/main" val="0"/>
                </a:ext>
              </a:extLst>
            </a:blip>
            <a:srcRect l="62270"/>
            <a:stretch/>
          </p:blipFill>
          <p:spPr>
            <a:xfrm>
              <a:off x="6961468" y="5571795"/>
              <a:ext cx="1056933" cy="1273974"/>
            </a:xfrm>
            <a:prstGeom prst="rect">
              <a:avLst/>
            </a:prstGeom>
          </p:spPr>
        </p:pic>
        <p:pic>
          <p:nvPicPr>
            <p:cNvPr id="24" name="Picture 23"/>
            <p:cNvPicPr>
              <a:picLocks noChangeAspect="1"/>
            </p:cNvPicPr>
            <p:nvPr/>
          </p:nvPicPr>
          <p:blipFill rotWithShape="1">
            <a:blip r:embed="rId7">
              <a:extLst>
                <a:ext uri="{BEBA8EAE-BF5A-486C-A8C5-ECC9F3942E4B}">
                  <a14:imgProps xmlns:a14="http://schemas.microsoft.com/office/drawing/2010/main">
                    <a14:imgLayer r:embed="rId6">
                      <a14:imgEffect>
                        <a14:backgroundRemoval t="0" b="100000" l="62123" r="100000">
                          <a14:backgroundMark x1="63041" y1="41210" x2="74574" y2="42651"/>
                          <a14:backgroundMark x1="83748" y1="41210" x2="83748" y2="41210"/>
                        </a14:backgroundRemoval>
                      </a14:imgEffect>
                    </a14:imgLayer>
                  </a14:imgProps>
                </a:ext>
                <a:ext uri="{28A0092B-C50C-407E-A947-70E740481C1C}">
                  <a14:useLocalDpi xmlns:a14="http://schemas.microsoft.com/office/drawing/2010/main" val="0"/>
                </a:ext>
              </a:extLst>
            </a:blip>
            <a:srcRect l="62270"/>
            <a:stretch/>
          </p:blipFill>
          <p:spPr>
            <a:xfrm>
              <a:off x="6212471" y="5551477"/>
              <a:ext cx="1056933" cy="1273974"/>
            </a:xfrm>
            <a:prstGeom prst="rect">
              <a:avLst/>
            </a:prstGeom>
          </p:spPr>
        </p:pic>
        <p:pic>
          <p:nvPicPr>
            <p:cNvPr id="21" name="Picture 20"/>
            <p:cNvPicPr>
              <a:picLocks noChangeAspect="1"/>
            </p:cNvPicPr>
            <p:nvPr/>
          </p:nvPicPr>
          <p:blipFill rotWithShape="1">
            <a:blip r:embed="rId8">
              <a:extLst>
                <a:ext uri="{BEBA8EAE-BF5A-486C-A8C5-ECC9F3942E4B}">
                  <a14:imgProps xmlns:a14="http://schemas.microsoft.com/office/drawing/2010/main">
                    <a14:imgLayer r:embed="rId6">
                      <a14:imgEffect>
                        <a14:backgroundRemoval t="0" b="98559" l="61861" r="100000">
                          <a14:backgroundMark x1="63696" y1="41499" x2="73394" y2="42075"/>
                          <a14:backgroundMark x1="83224" y1="41210" x2="83224" y2="41210"/>
                        </a14:backgroundRemoval>
                      </a14:imgEffect>
                    </a14:imgLayer>
                  </a14:imgProps>
                </a:ext>
                <a:ext uri="{28A0092B-C50C-407E-A947-70E740481C1C}">
                  <a14:useLocalDpi xmlns:a14="http://schemas.microsoft.com/office/drawing/2010/main" val="0"/>
                </a:ext>
              </a:extLst>
            </a:blip>
            <a:srcRect l="62270"/>
            <a:stretch/>
          </p:blipFill>
          <p:spPr>
            <a:xfrm>
              <a:off x="5409059" y="5551477"/>
              <a:ext cx="1056933" cy="1273974"/>
            </a:xfrm>
            <a:prstGeom prst="rect">
              <a:avLst/>
            </a:prstGeom>
          </p:spPr>
        </p:pic>
        <p:pic>
          <p:nvPicPr>
            <p:cNvPr id="15" name="Picture 14"/>
            <p:cNvPicPr>
              <a:picLocks noChangeAspect="1"/>
            </p:cNvPicPr>
            <p:nvPr/>
          </p:nvPicPr>
          <p:blipFill rotWithShape="1">
            <a:blip r:embed="rId9">
              <a:extLst>
                <a:ext uri="{BEBA8EAE-BF5A-486C-A8C5-ECC9F3942E4B}">
                  <a14:imgProps xmlns:a14="http://schemas.microsoft.com/office/drawing/2010/main">
                    <a14:imgLayer r:embed="rId6">
                      <a14:imgEffect>
                        <a14:backgroundRemoval t="865" b="100000" l="0" r="36697">
                          <a14:backgroundMark x1="26212" y1="41499" x2="37615" y2="41499"/>
                        </a14:backgroundRemoval>
                      </a14:imgEffect>
                    </a14:imgLayer>
                  </a14:imgProps>
                </a:ext>
                <a:ext uri="{28A0092B-C50C-407E-A947-70E740481C1C}">
                  <a14:useLocalDpi xmlns:a14="http://schemas.microsoft.com/office/drawing/2010/main" val="0"/>
                </a:ext>
              </a:extLst>
            </a:blip>
            <a:srcRect r="62801"/>
            <a:stretch/>
          </p:blipFill>
          <p:spPr>
            <a:xfrm>
              <a:off x="2175399" y="5584004"/>
              <a:ext cx="1054361" cy="1197054"/>
            </a:xfrm>
            <a:prstGeom prst="rect">
              <a:avLst/>
            </a:prstGeom>
          </p:spPr>
        </p:pic>
      </p:grpSp>
      <p:sp>
        <p:nvSpPr>
          <p:cNvPr id="48" name="TextBox 47"/>
          <p:cNvSpPr txBox="1"/>
          <p:nvPr/>
        </p:nvSpPr>
        <p:spPr>
          <a:xfrm>
            <a:off x="385899" y="5771621"/>
            <a:ext cx="1535477" cy="369332"/>
          </a:xfrm>
          <a:prstGeom prst="rect">
            <a:avLst/>
          </a:prstGeom>
          <a:noFill/>
        </p:spPr>
        <p:txBody>
          <a:bodyPr wrap="square" rtlCol="0">
            <a:spAutoFit/>
          </a:bodyPr>
          <a:lstStyle/>
          <a:p>
            <a:pPr algn="ctr"/>
            <a:r>
              <a:rPr lang="en-US" dirty="0">
                <a:solidFill>
                  <a:srgbClr val="003876"/>
                </a:solidFill>
                <a:latin typeface="Oswald Regular" panose="020B0604020202020204" charset="0"/>
              </a:rPr>
              <a:t>Weight = 1.0</a:t>
            </a:r>
          </a:p>
        </p:txBody>
      </p:sp>
      <p:sp>
        <p:nvSpPr>
          <p:cNvPr id="49" name="TextBox 48"/>
          <p:cNvSpPr txBox="1"/>
          <p:nvPr/>
        </p:nvSpPr>
        <p:spPr>
          <a:xfrm>
            <a:off x="7613526" y="5849141"/>
            <a:ext cx="1535477" cy="369332"/>
          </a:xfrm>
          <a:prstGeom prst="rect">
            <a:avLst/>
          </a:prstGeom>
          <a:noFill/>
        </p:spPr>
        <p:txBody>
          <a:bodyPr wrap="square" rtlCol="0">
            <a:spAutoFit/>
          </a:bodyPr>
          <a:lstStyle/>
          <a:p>
            <a:pPr algn="ctr"/>
            <a:r>
              <a:rPr lang="en-US" dirty="0">
                <a:solidFill>
                  <a:srgbClr val="003876"/>
                </a:solidFill>
                <a:latin typeface="Oswald Regular" panose="020B0604020202020204" charset="0"/>
              </a:rPr>
              <a:t>Weight = 1.0</a:t>
            </a:r>
          </a:p>
        </p:txBody>
      </p:sp>
      <p:sp>
        <p:nvSpPr>
          <p:cNvPr id="50" name="TextBox 49"/>
          <p:cNvSpPr txBox="1"/>
          <p:nvPr/>
        </p:nvSpPr>
        <p:spPr>
          <a:xfrm>
            <a:off x="7613526" y="6172995"/>
            <a:ext cx="1535477" cy="646331"/>
          </a:xfrm>
          <a:prstGeom prst="rect">
            <a:avLst/>
          </a:prstGeom>
          <a:noFill/>
        </p:spPr>
        <p:txBody>
          <a:bodyPr wrap="square" rtlCol="0">
            <a:spAutoFit/>
          </a:bodyPr>
          <a:lstStyle/>
          <a:p>
            <a:pPr algn="ctr"/>
            <a:r>
              <a:rPr lang="en-US" dirty="0">
                <a:solidFill>
                  <a:srgbClr val="003876"/>
                </a:solidFill>
                <a:latin typeface="Oswald Regular" panose="020B0604020202020204" charset="0"/>
              </a:rPr>
              <a:t>(Triple the total weight)</a:t>
            </a:r>
          </a:p>
        </p:txBody>
      </p:sp>
      <p:pic>
        <p:nvPicPr>
          <p:cNvPr id="3" name="Picture 2"/>
          <p:cNvPicPr>
            <a:picLocks noChangeAspect="1"/>
          </p:cNvPicPr>
          <p:nvPr/>
        </p:nvPicPr>
        <p:blipFill>
          <a:blip r:embed="rId10"/>
          <a:stretch>
            <a:fillRect/>
          </a:stretch>
        </p:blipFill>
        <p:spPr>
          <a:xfrm>
            <a:off x="2216437" y="1667264"/>
            <a:ext cx="4517421" cy="5151986"/>
          </a:xfrm>
          <a:prstGeom prst="rect">
            <a:avLst/>
          </a:prstGeom>
          <a:ln w="28575">
            <a:solidFill>
              <a:srgbClr val="0086FB"/>
            </a:solidFill>
          </a:ln>
        </p:spPr>
      </p:pic>
      <p:sp>
        <p:nvSpPr>
          <p:cNvPr id="26" name="Rectangle: Beveled 25"/>
          <p:cNvSpPr/>
          <p:nvPr/>
        </p:nvSpPr>
        <p:spPr>
          <a:xfrm>
            <a:off x="2142129" y="2471813"/>
            <a:ext cx="1069128" cy="904621"/>
          </a:xfrm>
          <a:prstGeom prst="bevel">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8436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par>
                                <p:cTn id="36" presetID="22" presetClass="entr" presetSubtype="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500"/>
                                        <p:tgtEl>
                                          <p:spTgt spid="48"/>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11" grpId="0" animBg="1"/>
      <p:bldP spid="13" grpId="0"/>
      <p:bldP spid="48" grpId="0"/>
      <p:bldP spid="49" grpId="0"/>
      <p:bldP spid="50" grpId="0"/>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Normalization</a:t>
            </a:r>
          </a:p>
        </p:txBody>
      </p:sp>
      <p:pic>
        <p:nvPicPr>
          <p:cNvPr id="5" name="Picture 4"/>
          <p:cNvPicPr>
            <a:picLocks noChangeAspect="1"/>
          </p:cNvPicPr>
          <p:nvPr/>
        </p:nvPicPr>
        <p:blipFill>
          <a:blip r:embed="rId3"/>
          <a:stretch>
            <a:fillRect/>
          </a:stretch>
        </p:blipFill>
        <p:spPr>
          <a:xfrm>
            <a:off x="578841" y="1705340"/>
            <a:ext cx="3886199" cy="5088622"/>
          </a:xfrm>
          <a:prstGeom prst="rect">
            <a:avLst/>
          </a:prstGeom>
          <a:ln w="28575">
            <a:solidFill>
              <a:srgbClr val="0086FB"/>
            </a:solidFill>
          </a:ln>
        </p:spPr>
      </p:pic>
      <p:sp>
        <p:nvSpPr>
          <p:cNvPr id="6" name="Rectangle: Beveled 5"/>
          <p:cNvSpPr/>
          <p:nvPr/>
        </p:nvSpPr>
        <p:spPr>
          <a:xfrm>
            <a:off x="578841" y="1828800"/>
            <a:ext cx="990600" cy="762000"/>
          </a:xfrm>
          <a:prstGeom prst="bevel">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230" y="1722119"/>
            <a:ext cx="3752740" cy="3992881"/>
          </a:xfrm>
          <a:prstGeom prst="rect">
            <a:avLst/>
          </a:prstGeom>
          <a:ln w="28575">
            <a:solidFill>
              <a:srgbClr val="0086FB"/>
            </a:solidFill>
          </a:ln>
        </p:spPr>
      </p:pic>
      <p:sp>
        <p:nvSpPr>
          <p:cNvPr id="8" name="Rectangle: Beveled 7"/>
          <p:cNvSpPr/>
          <p:nvPr/>
        </p:nvSpPr>
        <p:spPr>
          <a:xfrm>
            <a:off x="5029200" y="1981200"/>
            <a:ext cx="3352800" cy="838200"/>
          </a:xfrm>
          <a:prstGeom prst="bevel">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2" name="Picture 11"/>
          <p:cNvPicPr>
            <a:picLocks noChangeAspect="1"/>
          </p:cNvPicPr>
          <p:nvPr/>
        </p:nvPicPr>
        <p:blipFill>
          <a:blip r:embed="rId5"/>
          <a:stretch>
            <a:fillRect/>
          </a:stretch>
        </p:blipFill>
        <p:spPr>
          <a:xfrm>
            <a:off x="542343" y="1705341"/>
            <a:ext cx="3922697" cy="5088622"/>
          </a:xfrm>
          <a:prstGeom prst="rect">
            <a:avLst/>
          </a:prstGeom>
          <a:ln w="38100">
            <a:solidFill>
              <a:srgbClr val="0086FB"/>
            </a:solidFill>
          </a:ln>
        </p:spPr>
      </p:pic>
      <p:pic>
        <p:nvPicPr>
          <p:cNvPr id="13" name="Picture 12"/>
          <p:cNvPicPr>
            <a:picLocks noChangeAspect="1"/>
          </p:cNvPicPr>
          <p:nvPr/>
        </p:nvPicPr>
        <p:blipFill>
          <a:blip r:embed="rId6"/>
          <a:stretch>
            <a:fillRect/>
          </a:stretch>
        </p:blipFill>
        <p:spPr>
          <a:xfrm>
            <a:off x="524468" y="1676401"/>
            <a:ext cx="3940572" cy="5117562"/>
          </a:xfrm>
          <a:prstGeom prst="rect">
            <a:avLst/>
          </a:prstGeom>
          <a:ln w="38100">
            <a:solidFill>
              <a:srgbClr val="0086FB"/>
            </a:solidFill>
          </a:ln>
        </p:spPr>
      </p:pic>
    </p:spTree>
    <p:extLst>
      <p:ext uri="{BB962C8B-B14F-4D97-AF65-F5344CB8AC3E}">
        <p14:creationId xmlns:p14="http://schemas.microsoft.com/office/powerpoint/2010/main" val="341873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3.33333E-6 0 L -3.33333E-6 0.27222 " pathEditMode="relative" rAng="0" ptsTypes="AA">
                                      <p:cBhvr>
                                        <p:cTn id="28" dur="2000" fill="hold"/>
                                        <p:tgtEl>
                                          <p:spTgt spid="8"/>
                                        </p:tgtEl>
                                        <p:attrNameLst>
                                          <p:attrName>ppt_x</p:attrName>
                                          <p:attrName>ppt_y</p:attrName>
                                        </p:attrNameLst>
                                      </p:cBhvr>
                                      <p:rCtr x="0" y="13611"/>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 Weighting</a:t>
            </a:r>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304800" y="1371600"/>
            <a:ext cx="2780952" cy="4923809"/>
          </a:xfrm>
          <a:prstGeom prst="rect">
            <a:avLst/>
          </a:prstGeom>
        </p:spPr>
      </p:pic>
      <p:pic>
        <p:nvPicPr>
          <p:cNvPr id="10" name="Picture 9"/>
          <p:cNvPicPr>
            <a:picLocks noChangeAspect="1"/>
          </p:cNvPicPr>
          <p:nvPr/>
        </p:nvPicPr>
        <p:blipFill>
          <a:blip r:embed="rId4"/>
          <a:stretch>
            <a:fillRect/>
          </a:stretch>
        </p:blipFill>
        <p:spPr>
          <a:xfrm>
            <a:off x="4038600" y="381000"/>
            <a:ext cx="4495800" cy="5679428"/>
          </a:xfrm>
          <a:prstGeom prst="rect">
            <a:avLst/>
          </a:prstGeom>
          <a:ln w="38100">
            <a:solidFill>
              <a:srgbClr val="0086FB"/>
            </a:solidFill>
          </a:ln>
        </p:spPr>
      </p:pic>
      <p:sp>
        <p:nvSpPr>
          <p:cNvPr id="11" name="Rectangle: Beveled 10"/>
          <p:cNvSpPr/>
          <p:nvPr/>
        </p:nvSpPr>
        <p:spPr>
          <a:xfrm>
            <a:off x="3810000" y="1219200"/>
            <a:ext cx="1219200" cy="1600200"/>
          </a:xfrm>
          <a:prstGeom prst="bevel">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Beveled 12"/>
          <p:cNvSpPr/>
          <p:nvPr/>
        </p:nvSpPr>
        <p:spPr>
          <a:xfrm>
            <a:off x="4038600" y="457200"/>
            <a:ext cx="1219200" cy="914400"/>
          </a:xfrm>
          <a:prstGeom prst="bevel">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8" name="Picture 17"/>
          <p:cNvPicPr>
            <a:picLocks noChangeAspect="1"/>
          </p:cNvPicPr>
          <p:nvPr/>
        </p:nvPicPr>
        <p:blipFill>
          <a:blip r:embed="rId5"/>
          <a:stretch>
            <a:fillRect/>
          </a:stretch>
        </p:blipFill>
        <p:spPr>
          <a:xfrm>
            <a:off x="4038600" y="385866"/>
            <a:ext cx="4495800" cy="5674562"/>
          </a:xfrm>
          <a:prstGeom prst="rect">
            <a:avLst/>
          </a:prstGeom>
          <a:ln w="38100">
            <a:solidFill>
              <a:srgbClr val="0086FB"/>
            </a:solidFill>
          </a:ln>
        </p:spPr>
      </p:pic>
      <p:sp>
        <p:nvSpPr>
          <p:cNvPr id="19" name="Rectangle: Beveled 18"/>
          <p:cNvSpPr/>
          <p:nvPr/>
        </p:nvSpPr>
        <p:spPr>
          <a:xfrm>
            <a:off x="3877407" y="1216201"/>
            <a:ext cx="1266093" cy="1600200"/>
          </a:xfrm>
          <a:prstGeom prst="bevel">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40056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10" presetClass="exit" presetSubtype="0" fill="hold" grpId="1"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Tolerances</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16200000">
            <a:off x="456696" y="1219706"/>
            <a:ext cx="4738323" cy="5346914"/>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rot="16200000">
            <a:off x="413677" y="1557817"/>
            <a:ext cx="4392065" cy="4748564"/>
          </a:xfrm>
          <a:prstGeom prst="rect">
            <a:avLst/>
          </a:prstGeom>
        </p:spPr>
      </p:pic>
      <p:pic>
        <p:nvPicPr>
          <p:cNvPr id="7" name="Picture 6"/>
          <p:cNvPicPr>
            <a:picLocks noChangeAspect="1"/>
          </p:cNvPicPr>
          <p:nvPr/>
        </p:nvPicPr>
        <p:blipFill>
          <a:blip r:embed="rId5"/>
          <a:stretch>
            <a:fillRect/>
          </a:stretch>
        </p:blipFill>
        <p:spPr>
          <a:xfrm>
            <a:off x="6183373" y="1827497"/>
            <a:ext cx="2758155" cy="4345531"/>
          </a:xfrm>
          <a:prstGeom prst="rect">
            <a:avLst/>
          </a:prstGeom>
        </p:spPr>
      </p:pic>
      <p:sp>
        <p:nvSpPr>
          <p:cNvPr id="8" name="Flowchart: Process 7"/>
          <p:cNvSpPr/>
          <p:nvPr/>
        </p:nvSpPr>
        <p:spPr>
          <a:xfrm>
            <a:off x="6985362" y="2932571"/>
            <a:ext cx="1180407" cy="207818"/>
          </a:xfrm>
          <a:prstGeom prst="flowChartProcess">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stretch>
            <a:fillRect/>
          </a:stretch>
        </p:blipFill>
        <p:spPr>
          <a:xfrm>
            <a:off x="2248175" y="2590522"/>
            <a:ext cx="5471634" cy="2202371"/>
          </a:xfrm>
          <a:prstGeom prst="rect">
            <a:avLst/>
          </a:prstGeom>
          <a:ln w="38100">
            <a:solidFill>
              <a:schemeClr val="accent1"/>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9406" y="2037548"/>
            <a:ext cx="3122353" cy="3501622"/>
          </a:xfrm>
          <a:prstGeom prst="rect">
            <a:avLst/>
          </a:prstGeom>
          <a:ln w="38100">
            <a:solidFill>
              <a:srgbClr val="0070C0"/>
            </a:solidFill>
          </a:ln>
        </p:spPr>
      </p:pic>
      <p:sp>
        <p:nvSpPr>
          <p:cNvPr id="11" name="Oval 10"/>
          <p:cNvSpPr/>
          <p:nvPr/>
        </p:nvSpPr>
        <p:spPr>
          <a:xfrm>
            <a:off x="3314566" y="2819400"/>
            <a:ext cx="2833356" cy="7661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endParaRPr>
          </a:p>
        </p:txBody>
      </p:sp>
      <p:sp>
        <p:nvSpPr>
          <p:cNvPr id="12" name="Oval 11"/>
          <p:cNvSpPr/>
          <p:nvPr/>
        </p:nvSpPr>
        <p:spPr>
          <a:xfrm>
            <a:off x="3333024" y="4457117"/>
            <a:ext cx="2833356" cy="7661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3884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286731" y="5959519"/>
            <a:ext cx="1857269" cy="891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567983" y="1947926"/>
            <a:ext cx="2047517" cy="4962891"/>
          </a:xfrm>
          <a:prstGeom prst="rect">
            <a:avLst/>
          </a:prstGeom>
        </p:spPr>
      </p:pic>
      <p:sp>
        <p:nvSpPr>
          <p:cNvPr id="6" name="Title 5"/>
          <p:cNvSpPr>
            <a:spLocks noGrp="1"/>
          </p:cNvSpPr>
          <p:nvPr>
            <p:ph type="title"/>
          </p:nvPr>
        </p:nvSpPr>
        <p:spPr/>
        <p:txBody>
          <a:bodyPr/>
          <a:lstStyle/>
          <a:p>
            <a:r>
              <a:rPr lang="en-US" dirty="0"/>
              <a:t>Degrees of Freedom</a:t>
            </a:r>
          </a:p>
        </p:txBody>
      </p:sp>
      <p:sp>
        <p:nvSpPr>
          <p:cNvPr id="8" name="Subtitle 2"/>
          <p:cNvSpPr txBox="1">
            <a:spLocks/>
          </p:cNvSpPr>
          <p:nvPr/>
        </p:nvSpPr>
        <p:spPr>
          <a:xfrm>
            <a:off x="1526831" y="4073025"/>
            <a:ext cx="1952036" cy="18193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70000"/>
              </a:lnSpc>
              <a:spcBef>
                <a:spcPct val="20000"/>
              </a:spcBef>
              <a:spcAft>
                <a:spcPts val="0"/>
              </a:spcAft>
              <a:buClrTx/>
              <a:buSzTx/>
              <a:buFont typeface="Arial"/>
              <a:buNone/>
              <a:tabLst/>
              <a:defRPr/>
            </a:pPr>
            <a:endParaRPr kumimoji="0" lang="en-US" sz="2500" b="1" i="0" u="none" strike="noStrike" kern="1200" cap="none" spc="0" normalizeH="0" baseline="0" noProof="0" dirty="0">
              <a:ln>
                <a:noFill/>
              </a:ln>
              <a:solidFill>
                <a:srgbClr val="FFC000"/>
              </a:solidFill>
              <a:effectLst/>
              <a:uLnTx/>
              <a:uFillTx/>
              <a:latin typeface="Oswald Light"/>
              <a:ea typeface="+mn-ea"/>
              <a:cs typeface="Oswald Light"/>
            </a:endParaRPr>
          </a:p>
        </p:txBody>
      </p:sp>
      <p:pic>
        <p:nvPicPr>
          <p:cNvPr id="9" name="Picture 8"/>
          <p:cNvPicPr>
            <a:picLocks noChangeAspect="1"/>
          </p:cNvPicPr>
          <p:nvPr/>
        </p:nvPicPr>
        <p:blipFill>
          <a:blip r:embed="rId4">
            <a:clrChange>
              <a:clrFrom>
                <a:srgbClr val="FFFFFF"/>
              </a:clrFrom>
              <a:clrTo>
                <a:srgbClr val="FFFFFF">
                  <a:alpha val="0"/>
                </a:srgbClr>
              </a:clrTo>
            </a:clrChange>
            <a:duotone>
              <a:schemeClr val="accent5">
                <a:shade val="45000"/>
                <a:satMod val="135000"/>
              </a:schemeClr>
              <a:prstClr val="white"/>
            </a:duotone>
          </a:blip>
          <a:stretch>
            <a:fillRect/>
          </a:stretch>
        </p:blipFill>
        <p:spPr>
          <a:xfrm>
            <a:off x="6550880" y="2413766"/>
            <a:ext cx="202912" cy="3810000"/>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6666014" y="1872420"/>
            <a:ext cx="1844886" cy="204525"/>
          </a:xfrm>
          <a:prstGeom prst="rect">
            <a:avLst/>
          </a:prstGeom>
        </p:spPr>
      </p:pic>
      <p:pic>
        <p:nvPicPr>
          <p:cNvPr id="11" name="Picture 10"/>
          <p:cNvPicPr>
            <a:picLocks noChangeAspect="1"/>
          </p:cNvPicPr>
          <p:nvPr/>
        </p:nvPicPr>
        <p:blipFill>
          <a:blip r:embed="rId6">
            <a:clrChange>
              <a:clrFrom>
                <a:srgbClr val="FFFFFF"/>
              </a:clrFrom>
              <a:clrTo>
                <a:srgbClr val="FFFFFF">
                  <a:alpha val="0"/>
                </a:srgbClr>
              </a:clrTo>
            </a:clrChange>
          </a:blip>
          <a:stretch>
            <a:fillRect/>
          </a:stretch>
        </p:blipFill>
        <p:spPr>
          <a:xfrm>
            <a:off x="8510900" y="2253449"/>
            <a:ext cx="233362" cy="4478759"/>
          </a:xfrm>
          <a:prstGeom prst="rect">
            <a:avLst/>
          </a:prstGeom>
        </p:spPr>
      </p:pic>
      <p:sp>
        <p:nvSpPr>
          <p:cNvPr id="12" name="TextBox 11"/>
          <p:cNvSpPr txBox="1"/>
          <p:nvPr/>
        </p:nvSpPr>
        <p:spPr>
          <a:xfrm>
            <a:off x="4005925" y="2780719"/>
            <a:ext cx="191751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3876"/>
                </a:solidFill>
                <a:effectLst/>
                <a:uLnTx/>
                <a:uFillTx/>
                <a:latin typeface="Oswald Regular" panose="020B0604020202020204" charset="0"/>
                <a:ea typeface="+mn-ea"/>
                <a:cs typeface="+mn-cs"/>
              </a:rPr>
              <a:t>Key Fit-Up Features</a:t>
            </a:r>
          </a:p>
        </p:txBody>
      </p:sp>
      <p:sp>
        <p:nvSpPr>
          <p:cNvPr id="13" name="TextBox 12"/>
          <p:cNvSpPr txBox="1"/>
          <p:nvPr/>
        </p:nvSpPr>
        <p:spPr>
          <a:xfrm>
            <a:off x="4311547" y="3511089"/>
            <a:ext cx="132119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BACC6">
                    <a:lumMod val="75000"/>
                  </a:srgbClr>
                </a:solidFill>
                <a:effectLst/>
                <a:uLnTx/>
                <a:uFillTx/>
                <a:latin typeface="Oswald Regular" panose="020B0604020202020204" charset="0"/>
                <a:ea typeface="+mn-ea"/>
                <a:cs typeface="+mn-cs"/>
              </a:rPr>
              <a:t>Hinge Points</a:t>
            </a:r>
          </a:p>
        </p:txBody>
      </p:sp>
      <p:sp>
        <p:nvSpPr>
          <p:cNvPr id="14" name="TextBox 13"/>
          <p:cNvSpPr txBox="1"/>
          <p:nvPr/>
        </p:nvSpPr>
        <p:spPr>
          <a:xfrm>
            <a:off x="4358848" y="4035660"/>
            <a:ext cx="120417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Oswald Regular" panose="020B0604020202020204" charset="0"/>
                <a:ea typeface="+mn-ea"/>
                <a:cs typeface="+mn-cs"/>
              </a:rPr>
              <a:t>Top of Door</a:t>
            </a:r>
          </a:p>
        </p:txBody>
      </p:sp>
      <p:sp>
        <p:nvSpPr>
          <p:cNvPr id="15" name="TextBox 14"/>
          <p:cNvSpPr txBox="1"/>
          <p:nvPr/>
        </p:nvSpPr>
        <p:spPr>
          <a:xfrm>
            <a:off x="4407200" y="4560231"/>
            <a:ext cx="112242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73AC0"/>
                </a:solidFill>
                <a:effectLst/>
                <a:uLnTx/>
                <a:uFillTx/>
                <a:latin typeface="Oswald Regular" panose="020B0604020202020204" charset="0"/>
                <a:ea typeface="+mn-ea"/>
                <a:cs typeface="+mn-cs"/>
              </a:rPr>
              <a:t>Jamb Face</a:t>
            </a:r>
          </a:p>
        </p:txBody>
      </p:sp>
      <p:pic>
        <p:nvPicPr>
          <p:cNvPr id="2" name="Picture 1"/>
          <p:cNvPicPr>
            <a:picLocks noChangeAspect="1"/>
          </p:cNvPicPr>
          <p:nvPr/>
        </p:nvPicPr>
        <p:blipFill>
          <a:blip r:embed="rId7">
            <a:clrChange>
              <a:clrFrom>
                <a:srgbClr val="FFFFFF"/>
              </a:clrFrom>
              <a:clrTo>
                <a:srgbClr val="FFFFFF">
                  <a:alpha val="0"/>
                </a:srgbClr>
              </a:clrTo>
            </a:clrChange>
          </a:blip>
          <a:stretch>
            <a:fillRect/>
          </a:stretch>
        </p:blipFill>
        <p:spPr>
          <a:xfrm>
            <a:off x="1042661" y="1680032"/>
            <a:ext cx="2185202" cy="5334000"/>
          </a:xfrm>
          <a:prstGeom prst="rect">
            <a:avLst/>
          </a:prstGeom>
        </p:spPr>
      </p:pic>
      <p:sp>
        <p:nvSpPr>
          <p:cNvPr id="24" name="Flowchart: Terminator 23"/>
          <p:cNvSpPr/>
          <p:nvPr/>
        </p:nvSpPr>
        <p:spPr>
          <a:xfrm>
            <a:off x="949960" y="1742967"/>
            <a:ext cx="2370603" cy="293904"/>
          </a:xfrm>
          <a:prstGeom prst="flowChartTerminator">
            <a:avLst/>
          </a:prstGeom>
          <a:noFill/>
          <a:ln w="5715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owchart: Terminator 24"/>
          <p:cNvSpPr/>
          <p:nvPr/>
        </p:nvSpPr>
        <p:spPr>
          <a:xfrm rot="5400000">
            <a:off x="751312" y="4210363"/>
            <a:ext cx="4704854" cy="438020"/>
          </a:xfrm>
          <a:prstGeom prst="flowChartTerminator">
            <a:avLst/>
          </a:prstGeom>
          <a:noFill/>
          <a:ln w="57150">
            <a:solidFill>
              <a:srgbClr val="993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342058" y="2362200"/>
            <a:ext cx="678692" cy="25553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0" name="Straight Arrow Connector 29"/>
          <p:cNvCxnSpPr/>
          <p:nvPr/>
        </p:nvCxnSpPr>
        <p:spPr>
          <a:xfrm>
            <a:off x="370055" y="4318766"/>
            <a:ext cx="650695"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1" name="Straight Arrow Connector 30"/>
          <p:cNvCxnSpPr/>
          <p:nvPr/>
        </p:nvCxnSpPr>
        <p:spPr>
          <a:xfrm flipV="1">
            <a:off x="468662" y="6093320"/>
            <a:ext cx="552088" cy="26088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2113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par>
                                <p:cTn id="18" presetID="22" presetClass="entr" presetSubtype="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1"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p:stCondLst>
                              <p:cond delay="1500"/>
                            </p:stCondLst>
                            <p:childTnLst>
                              <p:par>
                                <p:cTn id="25" presetID="26"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6"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80">
                                          <p:stCondLst>
                                            <p:cond delay="0"/>
                                          </p:stCondLst>
                                        </p:cTn>
                                        <p:tgtEl>
                                          <p:spTgt spid="10"/>
                                        </p:tgtEl>
                                      </p:cBhvr>
                                    </p:animEffect>
                                    <p:anim calcmode="lin" valueType="num">
                                      <p:cBhvr>
                                        <p:cTn id="5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6" dur="26">
                                          <p:stCondLst>
                                            <p:cond delay="650"/>
                                          </p:stCondLst>
                                        </p:cTn>
                                        <p:tgtEl>
                                          <p:spTgt spid="10"/>
                                        </p:tgtEl>
                                      </p:cBhvr>
                                      <p:to x="100000" y="60000"/>
                                    </p:animScale>
                                    <p:animScale>
                                      <p:cBhvr>
                                        <p:cTn id="57" dur="166" decel="50000">
                                          <p:stCondLst>
                                            <p:cond delay="676"/>
                                          </p:stCondLst>
                                        </p:cTn>
                                        <p:tgtEl>
                                          <p:spTgt spid="10"/>
                                        </p:tgtEl>
                                      </p:cBhvr>
                                      <p:to x="100000" y="100000"/>
                                    </p:animScale>
                                    <p:animScale>
                                      <p:cBhvr>
                                        <p:cTn id="58" dur="26">
                                          <p:stCondLst>
                                            <p:cond delay="1312"/>
                                          </p:stCondLst>
                                        </p:cTn>
                                        <p:tgtEl>
                                          <p:spTgt spid="10"/>
                                        </p:tgtEl>
                                      </p:cBhvr>
                                      <p:to x="100000" y="80000"/>
                                    </p:animScale>
                                    <p:animScale>
                                      <p:cBhvr>
                                        <p:cTn id="59" dur="166" decel="50000">
                                          <p:stCondLst>
                                            <p:cond delay="1338"/>
                                          </p:stCondLst>
                                        </p:cTn>
                                        <p:tgtEl>
                                          <p:spTgt spid="10"/>
                                        </p:tgtEl>
                                      </p:cBhvr>
                                      <p:to x="100000" y="100000"/>
                                    </p:animScale>
                                    <p:animScale>
                                      <p:cBhvr>
                                        <p:cTn id="60" dur="26">
                                          <p:stCondLst>
                                            <p:cond delay="1642"/>
                                          </p:stCondLst>
                                        </p:cTn>
                                        <p:tgtEl>
                                          <p:spTgt spid="10"/>
                                        </p:tgtEl>
                                      </p:cBhvr>
                                      <p:to x="100000" y="90000"/>
                                    </p:animScale>
                                    <p:animScale>
                                      <p:cBhvr>
                                        <p:cTn id="61" dur="166" decel="50000">
                                          <p:stCondLst>
                                            <p:cond delay="1668"/>
                                          </p:stCondLst>
                                        </p:cTn>
                                        <p:tgtEl>
                                          <p:spTgt spid="10"/>
                                        </p:tgtEl>
                                      </p:cBhvr>
                                      <p:to x="100000" y="100000"/>
                                    </p:animScale>
                                    <p:animScale>
                                      <p:cBhvr>
                                        <p:cTn id="62" dur="26">
                                          <p:stCondLst>
                                            <p:cond delay="1808"/>
                                          </p:stCondLst>
                                        </p:cTn>
                                        <p:tgtEl>
                                          <p:spTgt spid="10"/>
                                        </p:tgtEl>
                                      </p:cBhvr>
                                      <p:to x="100000" y="95000"/>
                                    </p:animScale>
                                    <p:animScale>
                                      <p:cBhvr>
                                        <p:cTn id="63" dur="166" decel="50000">
                                          <p:stCondLst>
                                            <p:cond delay="1834"/>
                                          </p:stCondLst>
                                        </p:cTn>
                                        <p:tgtEl>
                                          <p:spTgt spid="10"/>
                                        </p:tgtEl>
                                      </p:cBhvr>
                                      <p:to x="100000" y="100000"/>
                                    </p:animScale>
                                  </p:childTnLst>
                                </p:cTn>
                              </p:par>
                            </p:childTnLst>
                          </p:cTn>
                        </p:par>
                        <p:par>
                          <p:cTn id="64" fill="hold">
                            <p:stCondLst>
                              <p:cond delay="2500"/>
                            </p:stCondLst>
                            <p:childTnLst>
                              <p:par>
                                <p:cTn id="65" presetID="6" presetClass="entr" presetSubtype="16"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ircle(in)">
                                      <p:cBhvr>
                                        <p:cTn id="67" dur="20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26" presetClass="entr" presetSubtype="0" fill="hold"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80">
                                          <p:stCondLst>
                                            <p:cond delay="0"/>
                                          </p:stCondLst>
                                        </p:cTn>
                                        <p:tgtEl>
                                          <p:spTgt spid="11"/>
                                        </p:tgtEl>
                                      </p:cBhvr>
                                    </p:animEffect>
                                    <p:anim calcmode="lin" valueType="num">
                                      <p:cBhvr>
                                        <p:cTn id="7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3" dur="26">
                                          <p:stCondLst>
                                            <p:cond delay="650"/>
                                          </p:stCondLst>
                                        </p:cTn>
                                        <p:tgtEl>
                                          <p:spTgt spid="11"/>
                                        </p:tgtEl>
                                      </p:cBhvr>
                                      <p:to x="100000" y="60000"/>
                                    </p:animScale>
                                    <p:animScale>
                                      <p:cBhvr>
                                        <p:cTn id="84" dur="166" decel="50000">
                                          <p:stCondLst>
                                            <p:cond delay="676"/>
                                          </p:stCondLst>
                                        </p:cTn>
                                        <p:tgtEl>
                                          <p:spTgt spid="11"/>
                                        </p:tgtEl>
                                      </p:cBhvr>
                                      <p:to x="100000" y="100000"/>
                                    </p:animScale>
                                    <p:animScale>
                                      <p:cBhvr>
                                        <p:cTn id="85" dur="26">
                                          <p:stCondLst>
                                            <p:cond delay="1312"/>
                                          </p:stCondLst>
                                        </p:cTn>
                                        <p:tgtEl>
                                          <p:spTgt spid="11"/>
                                        </p:tgtEl>
                                      </p:cBhvr>
                                      <p:to x="100000" y="80000"/>
                                    </p:animScale>
                                    <p:animScale>
                                      <p:cBhvr>
                                        <p:cTn id="86" dur="166" decel="50000">
                                          <p:stCondLst>
                                            <p:cond delay="1338"/>
                                          </p:stCondLst>
                                        </p:cTn>
                                        <p:tgtEl>
                                          <p:spTgt spid="11"/>
                                        </p:tgtEl>
                                      </p:cBhvr>
                                      <p:to x="100000" y="100000"/>
                                    </p:animScale>
                                    <p:animScale>
                                      <p:cBhvr>
                                        <p:cTn id="87" dur="26">
                                          <p:stCondLst>
                                            <p:cond delay="1642"/>
                                          </p:stCondLst>
                                        </p:cTn>
                                        <p:tgtEl>
                                          <p:spTgt spid="11"/>
                                        </p:tgtEl>
                                      </p:cBhvr>
                                      <p:to x="100000" y="90000"/>
                                    </p:animScale>
                                    <p:animScale>
                                      <p:cBhvr>
                                        <p:cTn id="88" dur="166" decel="50000">
                                          <p:stCondLst>
                                            <p:cond delay="1668"/>
                                          </p:stCondLst>
                                        </p:cTn>
                                        <p:tgtEl>
                                          <p:spTgt spid="11"/>
                                        </p:tgtEl>
                                      </p:cBhvr>
                                      <p:to x="100000" y="100000"/>
                                    </p:animScale>
                                    <p:animScale>
                                      <p:cBhvr>
                                        <p:cTn id="89" dur="26">
                                          <p:stCondLst>
                                            <p:cond delay="1808"/>
                                          </p:stCondLst>
                                        </p:cTn>
                                        <p:tgtEl>
                                          <p:spTgt spid="11"/>
                                        </p:tgtEl>
                                      </p:cBhvr>
                                      <p:to x="100000" y="95000"/>
                                    </p:animScale>
                                    <p:animScale>
                                      <p:cBhvr>
                                        <p:cTn id="90" dur="166" decel="50000">
                                          <p:stCondLst>
                                            <p:cond delay="1834"/>
                                          </p:stCondLst>
                                        </p:cTn>
                                        <p:tgtEl>
                                          <p:spTgt spid="11"/>
                                        </p:tgtEl>
                                      </p:cBhvr>
                                      <p:to x="100000" y="100000"/>
                                    </p:animScale>
                                  </p:childTnLst>
                                </p:cTn>
                              </p:par>
                            </p:childTnLst>
                          </p:cTn>
                        </p:par>
                        <p:par>
                          <p:cTn id="91" fill="hold">
                            <p:stCondLst>
                              <p:cond delay="2500"/>
                            </p:stCondLst>
                            <p:childTnLst>
                              <p:par>
                                <p:cTn id="92" presetID="6" presetClass="entr" presetSubtype="16"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circle(in)">
                                      <p:cBhvr>
                                        <p:cTn id="9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7286731" y="5959519"/>
            <a:ext cx="1857269" cy="891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a:clrChange>
              <a:clrFrom>
                <a:srgbClr val="FFFFFF"/>
              </a:clrFrom>
              <a:clrTo>
                <a:srgbClr val="FFFFFF">
                  <a:alpha val="0"/>
                </a:srgbClr>
              </a:clrTo>
            </a:clrChange>
          </a:blip>
          <a:stretch>
            <a:fillRect/>
          </a:stretch>
        </p:blipFill>
        <p:spPr>
          <a:xfrm>
            <a:off x="6078075" y="1525827"/>
            <a:ext cx="2185202" cy="5334000"/>
          </a:xfrm>
          <a:prstGeom prst="rect">
            <a:avLst/>
          </a:prstGeom>
        </p:spPr>
      </p:pic>
      <p:sp>
        <p:nvSpPr>
          <p:cNvPr id="9" name="Subtitle 2"/>
          <p:cNvSpPr txBox="1">
            <a:spLocks/>
          </p:cNvSpPr>
          <p:nvPr/>
        </p:nvSpPr>
        <p:spPr>
          <a:xfrm>
            <a:off x="1461497" y="3892342"/>
            <a:ext cx="1952036" cy="18193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endParaRPr lang="en-US" sz="2500" b="1" dirty="0">
              <a:solidFill>
                <a:srgbClr val="FFC000"/>
              </a:solidFill>
              <a:latin typeface="Oswald Light"/>
              <a:cs typeface="Oswald Light"/>
            </a:endParaRPr>
          </a:p>
        </p:txBody>
      </p:sp>
      <p:grpSp>
        <p:nvGrpSpPr>
          <p:cNvPr id="5" name="Group 4"/>
          <p:cNvGrpSpPr/>
          <p:nvPr/>
        </p:nvGrpSpPr>
        <p:grpSpPr>
          <a:xfrm>
            <a:off x="9220200" y="211890"/>
            <a:ext cx="2236085" cy="4962891"/>
            <a:chOff x="9495897" y="191318"/>
            <a:chExt cx="2236085" cy="4962891"/>
          </a:xfrm>
        </p:grpSpPr>
        <p:pic>
          <p:nvPicPr>
            <p:cNvPr id="38" name="Picture 37"/>
            <p:cNvPicPr>
              <a:picLocks noChangeAspect="1"/>
            </p:cNvPicPr>
            <p:nvPr/>
          </p:nvPicPr>
          <p:blipFill>
            <a:blip r:embed="rId4">
              <a:clrChange>
                <a:clrFrom>
                  <a:srgbClr val="FFFFFF"/>
                </a:clrFrom>
                <a:clrTo>
                  <a:srgbClr val="FFFFFF">
                    <a:alpha val="0"/>
                  </a:srgbClr>
                </a:clrTo>
              </a:clrChange>
            </a:blip>
            <a:stretch>
              <a:fillRect/>
            </a:stretch>
          </p:blipFill>
          <p:spPr>
            <a:xfrm>
              <a:off x="9594965" y="191318"/>
              <a:ext cx="2047517" cy="4962891"/>
            </a:xfrm>
            <a:prstGeom prst="rect">
              <a:avLst/>
            </a:prstGeom>
          </p:spPr>
        </p:pic>
        <p:grpSp>
          <p:nvGrpSpPr>
            <p:cNvPr id="6" name="Group 5"/>
            <p:cNvGrpSpPr/>
            <p:nvPr/>
          </p:nvGrpSpPr>
          <p:grpSpPr>
            <a:xfrm>
              <a:off x="9495897" y="212352"/>
              <a:ext cx="2236085" cy="4836884"/>
              <a:chOff x="3777353" y="387091"/>
              <a:chExt cx="2236085" cy="4836884"/>
            </a:xfrm>
          </p:grpSpPr>
          <p:pic>
            <p:nvPicPr>
              <p:cNvPr id="10" name="Picture 9"/>
              <p:cNvPicPr>
                <a:picLocks noChangeAspect="1"/>
              </p:cNvPicPr>
              <p:nvPr/>
            </p:nvPicPr>
            <p:blipFill>
              <a:blip r:embed="rId5">
                <a:clrChange>
                  <a:clrFrom>
                    <a:srgbClr val="FFFFFF"/>
                  </a:clrFrom>
                  <a:clrTo>
                    <a:srgbClr val="FFFFFF">
                      <a:alpha val="0"/>
                    </a:srgbClr>
                  </a:clrTo>
                </a:clrChange>
                <a:duotone>
                  <a:schemeClr val="accent5">
                    <a:shade val="45000"/>
                    <a:satMod val="135000"/>
                  </a:schemeClr>
                  <a:prstClr val="white"/>
                </a:duotone>
              </a:blip>
              <a:stretch>
                <a:fillRect/>
              </a:stretch>
            </p:blipFill>
            <p:spPr>
              <a:xfrm>
                <a:off x="3777353" y="988221"/>
                <a:ext cx="198137" cy="3718564"/>
              </a:xfrm>
              <a:prstGeom prst="rect">
                <a:avLst/>
              </a:prstGeom>
            </p:spPr>
          </p:pic>
          <p:pic>
            <p:nvPicPr>
              <p:cNvPr id="11" name="Picture 10"/>
              <p:cNvPicPr>
                <a:picLocks noChangeAspect="1"/>
              </p:cNvPicPr>
              <p:nvPr/>
            </p:nvPicPr>
            <p:blipFill>
              <a:blip r:embed="rId6">
                <a:clrChange>
                  <a:clrFrom>
                    <a:srgbClr val="FFFFFF"/>
                  </a:clrFrom>
                  <a:clrTo>
                    <a:srgbClr val="FFFFFF">
                      <a:alpha val="0"/>
                    </a:srgbClr>
                  </a:clrTo>
                </a:clrChange>
              </a:blip>
              <a:stretch>
                <a:fillRect/>
              </a:stretch>
            </p:blipFill>
            <p:spPr>
              <a:xfrm>
                <a:off x="3961695" y="387091"/>
                <a:ext cx="1949486" cy="144093"/>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5780076" y="745216"/>
                <a:ext cx="233362" cy="4478759"/>
              </a:xfrm>
              <a:prstGeom prst="rect">
                <a:avLst/>
              </a:prstGeom>
            </p:spPr>
          </p:pic>
        </p:grpSp>
      </p:grpSp>
      <p:grpSp>
        <p:nvGrpSpPr>
          <p:cNvPr id="35" name="Group 34"/>
          <p:cNvGrpSpPr/>
          <p:nvPr/>
        </p:nvGrpSpPr>
        <p:grpSpPr>
          <a:xfrm>
            <a:off x="4534332" y="1748903"/>
            <a:ext cx="1608197" cy="5036371"/>
            <a:chOff x="4241174" y="24862"/>
            <a:chExt cx="1608197" cy="5036371"/>
          </a:xfrm>
        </p:grpSpPr>
        <p:sp>
          <p:nvSpPr>
            <p:cNvPr id="17" name="Rectangle 16"/>
            <p:cNvSpPr/>
            <p:nvPr/>
          </p:nvSpPr>
          <p:spPr>
            <a:xfrm>
              <a:off x="4242423" y="969295"/>
              <a:ext cx="630315" cy="550415"/>
            </a:xfrm>
            <a:prstGeom prst="rect">
              <a:avLst/>
            </a:prstGeom>
            <a:noFill/>
            <a:ln w="57150">
              <a:solidFill>
                <a:srgbClr val="0038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42423" y="103598"/>
              <a:ext cx="630315" cy="550415"/>
            </a:xfrm>
            <a:prstGeom prst="rect">
              <a:avLst/>
            </a:prstGeom>
            <a:noFill/>
            <a:ln w="57150">
              <a:solidFill>
                <a:srgbClr val="0038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241174" y="1834992"/>
              <a:ext cx="630315" cy="550415"/>
            </a:xfrm>
            <a:prstGeom prst="rect">
              <a:avLst/>
            </a:prstGeom>
            <a:noFill/>
            <a:ln w="57150">
              <a:solidFill>
                <a:srgbClr val="0038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241175" y="2700689"/>
              <a:ext cx="630315" cy="550415"/>
            </a:xfrm>
            <a:prstGeom prst="rect">
              <a:avLst/>
            </a:prstGeom>
            <a:noFill/>
            <a:ln w="57150">
              <a:solidFill>
                <a:srgbClr val="0038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241176" y="3566386"/>
              <a:ext cx="630315" cy="550415"/>
            </a:xfrm>
            <a:prstGeom prst="rect">
              <a:avLst/>
            </a:prstGeom>
            <a:noFill/>
            <a:ln w="57150">
              <a:solidFill>
                <a:srgbClr val="0038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242423" y="4432083"/>
              <a:ext cx="630315" cy="550415"/>
            </a:xfrm>
            <a:prstGeom prst="rect">
              <a:avLst/>
            </a:prstGeom>
            <a:noFill/>
            <a:ln w="57150">
              <a:solidFill>
                <a:srgbClr val="0038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042517" y="24862"/>
              <a:ext cx="626070" cy="707886"/>
            </a:xfrm>
            <a:prstGeom prst="rect">
              <a:avLst/>
            </a:prstGeom>
            <a:noFill/>
          </p:spPr>
          <p:txBody>
            <a:bodyPr wrap="square" rtlCol="0">
              <a:spAutoFit/>
            </a:bodyPr>
            <a:lstStyle/>
            <a:p>
              <a:r>
                <a:rPr lang="en-US" sz="4000" dirty="0">
                  <a:solidFill>
                    <a:schemeClr val="accent1"/>
                  </a:solidFill>
                </a:rPr>
                <a:t>X</a:t>
              </a:r>
            </a:p>
          </p:txBody>
        </p:sp>
        <p:sp>
          <p:nvSpPr>
            <p:cNvPr id="24" name="TextBox 23"/>
            <p:cNvSpPr txBox="1"/>
            <p:nvPr/>
          </p:nvSpPr>
          <p:spPr>
            <a:xfrm>
              <a:off x="5047739" y="898681"/>
              <a:ext cx="626070" cy="707886"/>
            </a:xfrm>
            <a:prstGeom prst="rect">
              <a:avLst/>
            </a:prstGeom>
            <a:noFill/>
          </p:spPr>
          <p:txBody>
            <a:bodyPr wrap="square" rtlCol="0">
              <a:spAutoFit/>
            </a:bodyPr>
            <a:lstStyle/>
            <a:p>
              <a:r>
                <a:rPr lang="en-US" sz="4000" dirty="0">
                  <a:solidFill>
                    <a:schemeClr val="accent1"/>
                  </a:solidFill>
                </a:rPr>
                <a:t>Y</a:t>
              </a:r>
            </a:p>
          </p:txBody>
        </p:sp>
        <p:sp>
          <p:nvSpPr>
            <p:cNvPr id="25" name="TextBox 24"/>
            <p:cNvSpPr txBox="1"/>
            <p:nvPr/>
          </p:nvSpPr>
          <p:spPr>
            <a:xfrm>
              <a:off x="5041268" y="1760900"/>
              <a:ext cx="626070" cy="707886"/>
            </a:xfrm>
            <a:prstGeom prst="rect">
              <a:avLst/>
            </a:prstGeom>
            <a:noFill/>
          </p:spPr>
          <p:txBody>
            <a:bodyPr wrap="square" rtlCol="0">
              <a:spAutoFit/>
            </a:bodyPr>
            <a:lstStyle/>
            <a:p>
              <a:r>
                <a:rPr lang="en-US" sz="4000" dirty="0">
                  <a:solidFill>
                    <a:schemeClr val="accent1"/>
                  </a:solidFill>
                </a:rPr>
                <a:t>Z</a:t>
              </a:r>
            </a:p>
          </p:txBody>
        </p:sp>
        <p:sp>
          <p:nvSpPr>
            <p:cNvPr id="26" name="TextBox 25"/>
            <p:cNvSpPr txBox="1"/>
            <p:nvPr/>
          </p:nvSpPr>
          <p:spPr>
            <a:xfrm>
              <a:off x="5040991" y="2617309"/>
              <a:ext cx="808380" cy="707886"/>
            </a:xfrm>
            <a:prstGeom prst="rect">
              <a:avLst/>
            </a:prstGeom>
            <a:noFill/>
          </p:spPr>
          <p:txBody>
            <a:bodyPr wrap="square" rtlCol="0">
              <a:spAutoFit/>
            </a:bodyPr>
            <a:lstStyle/>
            <a:p>
              <a:r>
                <a:rPr lang="en-US" sz="4000" dirty="0">
                  <a:solidFill>
                    <a:schemeClr val="accent1"/>
                  </a:solidFill>
                </a:rPr>
                <a:t>Rx</a:t>
              </a:r>
            </a:p>
          </p:txBody>
        </p:sp>
        <p:sp>
          <p:nvSpPr>
            <p:cNvPr id="27" name="TextBox 26"/>
            <p:cNvSpPr txBox="1"/>
            <p:nvPr/>
          </p:nvSpPr>
          <p:spPr>
            <a:xfrm>
              <a:off x="5047739" y="3493061"/>
              <a:ext cx="712925" cy="707886"/>
            </a:xfrm>
            <a:prstGeom prst="rect">
              <a:avLst/>
            </a:prstGeom>
            <a:noFill/>
          </p:spPr>
          <p:txBody>
            <a:bodyPr wrap="square" rtlCol="0">
              <a:spAutoFit/>
            </a:bodyPr>
            <a:lstStyle/>
            <a:p>
              <a:r>
                <a:rPr lang="en-US" sz="4000" dirty="0">
                  <a:solidFill>
                    <a:schemeClr val="accent1"/>
                  </a:solidFill>
                </a:rPr>
                <a:t>Ry</a:t>
              </a:r>
            </a:p>
          </p:txBody>
        </p:sp>
        <p:sp>
          <p:nvSpPr>
            <p:cNvPr id="28" name="TextBox 27"/>
            <p:cNvSpPr txBox="1"/>
            <p:nvPr/>
          </p:nvSpPr>
          <p:spPr>
            <a:xfrm>
              <a:off x="5051563" y="4353347"/>
              <a:ext cx="778470" cy="707886"/>
            </a:xfrm>
            <a:prstGeom prst="rect">
              <a:avLst/>
            </a:prstGeom>
            <a:noFill/>
          </p:spPr>
          <p:txBody>
            <a:bodyPr wrap="square" rtlCol="0">
              <a:spAutoFit/>
            </a:bodyPr>
            <a:lstStyle/>
            <a:p>
              <a:r>
                <a:rPr lang="en-US" sz="4000" dirty="0" err="1">
                  <a:solidFill>
                    <a:schemeClr val="accent1"/>
                  </a:solidFill>
                </a:rPr>
                <a:t>Rz</a:t>
              </a:r>
              <a:endParaRPr lang="en-US" sz="4000" dirty="0">
                <a:solidFill>
                  <a:schemeClr val="accent1"/>
                </a:solidFill>
              </a:endParaRPr>
            </a:p>
          </p:txBody>
        </p:sp>
      </p:grpSp>
      <p:pic>
        <p:nvPicPr>
          <p:cNvPr id="29" name="Picture 2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6271" y="1867244"/>
            <a:ext cx="523932" cy="497150"/>
          </a:xfrm>
          <a:prstGeom prst="rect">
            <a:avLst/>
          </a:prstGeom>
        </p:spPr>
      </p:pic>
      <p:pic>
        <p:nvPicPr>
          <p:cNvPr id="30" name="Picture 2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3874" y="2724926"/>
            <a:ext cx="523932" cy="497150"/>
          </a:xfrm>
          <a:prstGeom prst="rect">
            <a:avLst/>
          </a:prstGeom>
        </p:spPr>
      </p:pic>
      <p:pic>
        <p:nvPicPr>
          <p:cNvPr id="31" name="Picture 3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4945" y="3585664"/>
            <a:ext cx="523932" cy="497150"/>
          </a:xfrm>
          <a:prstGeom prst="rect">
            <a:avLst/>
          </a:prstGeom>
        </p:spPr>
      </p:pic>
      <p:pic>
        <p:nvPicPr>
          <p:cNvPr id="32" name="Picture 3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1957" y="4446717"/>
            <a:ext cx="523932" cy="497150"/>
          </a:xfrm>
          <a:prstGeom prst="rect">
            <a:avLst/>
          </a:prstGeom>
        </p:spPr>
      </p:pic>
      <p:pic>
        <p:nvPicPr>
          <p:cNvPr id="33" name="Picture 3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0880" y="5317058"/>
            <a:ext cx="505658" cy="497150"/>
          </a:xfrm>
          <a:prstGeom prst="rect">
            <a:avLst/>
          </a:prstGeom>
        </p:spPr>
      </p:pic>
      <p:pic>
        <p:nvPicPr>
          <p:cNvPr id="34" name="Picture 3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2606" y="6177000"/>
            <a:ext cx="523932" cy="497150"/>
          </a:xfrm>
          <a:prstGeom prst="rect">
            <a:avLst/>
          </a:prstGeom>
        </p:spPr>
      </p:pic>
      <p:pic>
        <p:nvPicPr>
          <p:cNvPr id="2" name="Picture 1"/>
          <p:cNvPicPr>
            <a:picLocks noChangeAspect="1"/>
          </p:cNvPicPr>
          <p:nvPr/>
        </p:nvPicPr>
        <p:blipFill>
          <a:blip r:embed="rId10"/>
          <a:stretch>
            <a:fillRect/>
          </a:stretch>
        </p:blipFill>
        <p:spPr>
          <a:xfrm>
            <a:off x="384664" y="2382746"/>
            <a:ext cx="3790632" cy="4385602"/>
          </a:xfrm>
          <a:prstGeom prst="rect">
            <a:avLst/>
          </a:prstGeom>
        </p:spPr>
      </p:pic>
      <p:pic>
        <p:nvPicPr>
          <p:cNvPr id="48" name="Picture 47"/>
          <p:cNvPicPr>
            <a:picLocks noChangeAspect="1"/>
          </p:cNvPicPr>
          <p:nvPr/>
        </p:nvPicPr>
        <p:blipFill>
          <a:blip r:embed="rId11"/>
          <a:stretch>
            <a:fillRect/>
          </a:stretch>
        </p:blipFill>
        <p:spPr>
          <a:xfrm>
            <a:off x="399468" y="2378054"/>
            <a:ext cx="3786229" cy="4386619"/>
          </a:xfrm>
          <a:prstGeom prst="rect">
            <a:avLst/>
          </a:prstGeom>
        </p:spPr>
      </p:pic>
      <p:pic>
        <p:nvPicPr>
          <p:cNvPr id="50" name="Picture 49"/>
          <p:cNvPicPr>
            <a:picLocks noChangeAspect="1"/>
          </p:cNvPicPr>
          <p:nvPr/>
        </p:nvPicPr>
        <p:blipFill>
          <a:blip r:embed="rId12"/>
          <a:stretch>
            <a:fillRect/>
          </a:stretch>
        </p:blipFill>
        <p:spPr>
          <a:xfrm>
            <a:off x="385604" y="2372192"/>
            <a:ext cx="3789799" cy="4386619"/>
          </a:xfrm>
          <a:prstGeom prst="rect">
            <a:avLst/>
          </a:prstGeom>
        </p:spPr>
      </p:pic>
      <p:pic>
        <p:nvPicPr>
          <p:cNvPr id="4" name="Picture 3"/>
          <p:cNvPicPr>
            <a:picLocks noChangeAspect="1"/>
          </p:cNvPicPr>
          <p:nvPr/>
        </p:nvPicPr>
        <p:blipFill>
          <a:blip r:embed="rId13"/>
          <a:stretch>
            <a:fillRect/>
          </a:stretch>
        </p:blipFill>
        <p:spPr>
          <a:xfrm>
            <a:off x="384664" y="2383685"/>
            <a:ext cx="3801033" cy="4386619"/>
          </a:xfrm>
          <a:prstGeom prst="rect">
            <a:avLst/>
          </a:prstGeom>
        </p:spPr>
      </p:pic>
      <p:pic>
        <p:nvPicPr>
          <p:cNvPr id="7" name="Picture 6"/>
          <p:cNvPicPr>
            <a:picLocks noChangeAspect="1"/>
          </p:cNvPicPr>
          <p:nvPr/>
        </p:nvPicPr>
        <p:blipFill>
          <a:blip r:embed="rId14"/>
          <a:stretch>
            <a:fillRect/>
          </a:stretch>
        </p:blipFill>
        <p:spPr>
          <a:xfrm>
            <a:off x="392998" y="2358824"/>
            <a:ext cx="3789799" cy="4399987"/>
          </a:xfrm>
          <a:prstGeom prst="rect">
            <a:avLst/>
          </a:prstGeom>
        </p:spPr>
      </p:pic>
      <p:sp>
        <p:nvSpPr>
          <p:cNvPr id="3" name="Title 2"/>
          <p:cNvSpPr>
            <a:spLocks noGrp="1"/>
          </p:cNvSpPr>
          <p:nvPr>
            <p:ph type="title"/>
          </p:nvPr>
        </p:nvSpPr>
        <p:spPr/>
        <p:txBody>
          <a:bodyPr/>
          <a:lstStyle/>
          <a:p>
            <a:r>
              <a:rPr lang="en-US" dirty="0"/>
              <a:t>Degrees of Freedom</a:t>
            </a:r>
          </a:p>
        </p:txBody>
      </p:sp>
      <p:pic>
        <p:nvPicPr>
          <p:cNvPr id="13" name="Picture 12"/>
          <p:cNvPicPr>
            <a:picLocks noChangeAspect="1"/>
          </p:cNvPicPr>
          <p:nvPr/>
        </p:nvPicPr>
        <p:blipFill>
          <a:blip r:embed="rId15"/>
          <a:stretch>
            <a:fillRect/>
          </a:stretch>
        </p:blipFill>
        <p:spPr>
          <a:xfrm>
            <a:off x="533400" y="6459842"/>
            <a:ext cx="1660758" cy="177839"/>
          </a:xfrm>
          <a:prstGeom prst="rect">
            <a:avLst/>
          </a:prstGeom>
        </p:spPr>
      </p:pic>
    </p:spTree>
    <p:extLst>
      <p:ext uri="{BB962C8B-B14F-4D97-AF65-F5344CB8AC3E}">
        <p14:creationId xmlns:p14="http://schemas.microsoft.com/office/powerpoint/2010/main" val="801910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nodeType="after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500"/>
                                        <p:tgtEl>
                                          <p:spTgt spid="34"/>
                                        </p:tgtEl>
                                      </p:cBhvr>
                                    </p:animEffect>
                                    <p:set>
                                      <p:cBhvr>
                                        <p:cTn id="16" dur="1" fill="hold">
                                          <p:stCondLst>
                                            <p:cond delay="499"/>
                                          </p:stCondLst>
                                        </p:cTn>
                                        <p:tgtEl>
                                          <p:spTgt spid="34"/>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childTnLst>
                          </p:cTn>
                        </p:par>
                        <p:par>
                          <p:cTn id="20" fill="hold">
                            <p:stCondLst>
                              <p:cond delay="1000"/>
                            </p:stCondLst>
                            <p:childTnLst>
                              <p:par>
                                <p:cTn id="21" presetID="42" presetClass="path" presetSubtype="0" accel="50000" decel="50000" fill="hold" nodeType="afterEffect">
                                  <p:stCondLst>
                                    <p:cond delay="0"/>
                                  </p:stCondLst>
                                  <p:childTnLst>
                                    <p:animMotion origin="layout" path="M -3.88889E-6 -2.96296E-6 L -0.34513 0.00301 " pathEditMode="relative" rAng="0" ptsTypes="AA">
                                      <p:cBhvr>
                                        <p:cTn id="22" dur="2000" fill="hold"/>
                                        <p:tgtEl>
                                          <p:spTgt spid="5"/>
                                        </p:tgtEl>
                                        <p:attrNameLst>
                                          <p:attrName>ppt_x</p:attrName>
                                          <p:attrName>ppt_y</p:attrName>
                                        </p:attrNameLst>
                                      </p:cBhvr>
                                      <p:rCtr x="-17257" y="139"/>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childTnLst>
                          </p:cTn>
                        </p:par>
                        <p:par>
                          <p:cTn id="37" fill="hold">
                            <p:stCondLst>
                              <p:cond delay="500"/>
                            </p:stCondLst>
                            <p:childTnLst>
                              <p:par>
                                <p:cTn id="38" presetID="10" presetClass="exit" presetSubtype="0" fill="hold" nodeType="after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childTnLst>
                          </p:cTn>
                        </p:par>
                        <p:par>
                          <p:cTn id="41" fill="hold">
                            <p:stCondLst>
                              <p:cond delay="1000"/>
                            </p:stCondLst>
                            <p:childTnLst>
                              <p:par>
                                <p:cTn id="42" presetID="10" presetClass="exit" presetSubtype="0" fill="hold" nodeType="afterEffect">
                                  <p:stCondLst>
                                    <p:cond delay="0"/>
                                  </p:stCondLst>
                                  <p:childTnLst>
                                    <p:animEffect transition="out" filter="fade">
                                      <p:cBhvr>
                                        <p:cTn id="43" dur="500"/>
                                        <p:tgtEl>
                                          <p:spTgt spid="32"/>
                                        </p:tgtEl>
                                      </p:cBhvr>
                                    </p:animEffect>
                                    <p:set>
                                      <p:cBhvr>
                                        <p:cTn id="44" dur="1" fill="hold">
                                          <p:stCondLst>
                                            <p:cond delay="499"/>
                                          </p:stCondLst>
                                        </p:cTn>
                                        <p:tgtEl>
                                          <p:spTgt spid="32"/>
                                        </p:tgtEl>
                                        <p:attrNameLst>
                                          <p:attrName>style.visibility</p:attrName>
                                        </p:attrNameLst>
                                      </p:cBhvr>
                                      <p:to>
                                        <p:strVal val="hidden"/>
                                      </p:to>
                                    </p:set>
                                  </p:childTnLst>
                                </p:cTn>
                              </p:par>
                            </p:childTnLst>
                          </p:cTn>
                        </p:par>
                        <p:par>
                          <p:cTn id="45" fill="hold">
                            <p:stCondLst>
                              <p:cond delay="1500"/>
                            </p:stCondLst>
                            <p:childTnLst>
                              <p:par>
                                <p:cTn id="46" presetID="10" presetClass="exit" presetSubtype="0" fill="hold" nodeType="afterEffect">
                                  <p:stCondLst>
                                    <p:cond delay="0"/>
                                  </p:stCondLst>
                                  <p:childTnLst>
                                    <p:animEffect transition="out" filter="fade">
                                      <p:cBhvr>
                                        <p:cTn id="47" dur="500"/>
                                        <p:tgtEl>
                                          <p:spTgt spid="33"/>
                                        </p:tgtEl>
                                      </p:cBhvr>
                                    </p:animEffect>
                                    <p:set>
                                      <p:cBhvr>
                                        <p:cTn id="48" dur="1" fill="hold">
                                          <p:stCondLst>
                                            <p:cond delay="499"/>
                                          </p:stCondLst>
                                        </p:cTn>
                                        <p:tgtEl>
                                          <p:spTgt spid="33"/>
                                        </p:tgtEl>
                                        <p:attrNameLst>
                                          <p:attrName>style.visibility</p:attrName>
                                        </p:attrNameLst>
                                      </p:cBhvr>
                                      <p:to>
                                        <p:strVal val="hidden"/>
                                      </p:to>
                                    </p:set>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par>
                          <p:cTn id="52" fill="hold">
                            <p:stCondLst>
                              <p:cond delay="2000"/>
                            </p:stCondLst>
                            <p:childTnLst>
                              <p:par>
                                <p:cTn id="53" presetID="42" presetClass="path" presetSubtype="0" accel="50000" decel="50000" fill="hold" nodeType="afterEffect">
                                  <p:stCondLst>
                                    <p:cond delay="0"/>
                                  </p:stCondLst>
                                  <p:childTnLst>
                                    <p:animMotion origin="layout" path="M -0.34514 0.00301 L -0.35035 0.21875 " pathEditMode="relative" rAng="0" ptsTypes="AA">
                                      <p:cBhvr>
                                        <p:cTn id="54" dur="2000" fill="hold"/>
                                        <p:tgtEl>
                                          <p:spTgt spid="5"/>
                                        </p:tgtEl>
                                        <p:attrNameLst>
                                          <p:attrName>ppt_x</p:attrName>
                                          <p:attrName>ppt_y</p:attrName>
                                        </p:attrNameLst>
                                      </p:cBhvr>
                                      <p:rCtr x="-260" y="10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6521"/>
            <a:ext cx="7543800" cy="1143000"/>
          </a:xfrm>
        </p:spPr>
        <p:txBody>
          <a:bodyPr/>
          <a:lstStyle/>
          <a:p>
            <a:r>
              <a:rPr lang="en-US" dirty="0"/>
              <a:t>Apply Transform and Continue</a:t>
            </a:r>
          </a:p>
        </p:txBody>
      </p:sp>
      <p:pic>
        <p:nvPicPr>
          <p:cNvPr id="7" name="Picture 6"/>
          <p:cNvPicPr>
            <a:picLocks noChangeAspect="1"/>
          </p:cNvPicPr>
          <p:nvPr/>
        </p:nvPicPr>
        <p:blipFill>
          <a:blip r:embed="rId3"/>
          <a:stretch>
            <a:fillRect/>
          </a:stretch>
        </p:blipFill>
        <p:spPr>
          <a:xfrm>
            <a:off x="2762519" y="1656041"/>
            <a:ext cx="4019281" cy="5077454"/>
          </a:xfrm>
          <a:prstGeom prst="rect">
            <a:avLst/>
          </a:prstGeom>
        </p:spPr>
      </p:pic>
      <p:sp>
        <p:nvSpPr>
          <p:cNvPr id="8" name="Flowchart: Process 7"/>
          <p:cNvSpPr/>
          <p:nvPr/>
        </p:nvSpPr>
        <p:spPr>
          <a:xfrm>
            <a:off x="2769247" y="6400800"/>
            <a:ext cx="2002912" cy="332695"/>
          </a:xfrm>
          <a:prstGeom prst="flowChartProcess">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2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865925" y="1676400"/>
            <a:ext cx="3789799" cy="4399987"/>
          </a:xfrm>
          <a:prstGeom prst="rect">
            <a:avLst/>
          </a:prstGeom>
        </p:spPr>
      </p:pic>
      <p:pic>
        <p:nvPicPr>
          <p:cNvPr id="15" name="Picture 14"/>
          <p:cNvPicPr>
            <a:picLocks noChangeAspect="1"/>
          </p:cNvPicPr>
          <p:nvPr/>
        </p:nvPicPr>
        <p:blipFill>
          <a:blip r:embed="rId4"/>
          <a:stretch>
            <a:fillRect/>
          </a:stretch>
        </p:blipFill>
        <p:spPr>
          <a:xfrm>
            <a:off x="3006327" y="5777418"/>
            <a:ext cx="1660758" cy="177839"/>
          </a:xfrm>
          <a:prstGeom prst="rect">
            <a:avLst/>
          </a:prstGeom>
        </p:spPr>
      </p:pic>
      <p:sp>
        <p:nvSpPr>
          <p:cNvPr id="18" name="Rectangle 17"/>
          <p:cNvSpPr/>
          <p:nvPr/>
        </p:nvSpPr>
        <p:spPr>
          <a:xfrm>
            <a:off x="7286731" y="5959519"/>
            <a:ext cx="1857269" cy="891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1279201" y="3855895"/>
            <a:ext cx="1952036" cy="18193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endParaRPr lang="en-US" sz="2500" b="1" dirty="0">
              <a:solidFill>
                <a:srgbClr val="FFC000"/>
              </a:solidFill>
              <a:latin typeface="Oswald Light"/>
              <a:cs typeface="Oswald Light"/>
            </a:endParaRPr>
          </a:p>
        </p:txBody>
      </p:sp>
      <p:pic>
        <p:nvPicPr>
          <p:cNvPr id="10" name="Picture 9"/>
          <p:cNvPicPr>
            <a:picLocks noChangeAspect="1"/>
          </p:cNvPicPr>
          <p:nvPr/>
        </p:nvPicPr>
        <p:blipFill>
          <a:blip r:embed="rId5"/>
          <a:stretch>
            <a:fillRect/>
          </a:stretch>
        </p:blipFill>
        <p:spPr>
          <a:xfrm>
            <a:off x="160200" y="1859318"/>
            <a:ext cx="2594248" cy="4087291"/>
          </a:xfrm>
          <a:prstGeom prst="rect">
            <a:avLst/>
          </a:prstGeom>
        </p:spPr>
      </p:pic>
      <p:sp>
        <p:nvSpPr>
          <p:cNvPr id="23" name="Flowchart: Process 22"/>
          <p:cNvSpPr/>
          <p:nvPr/>
        </p:nvSpPr>
        <p:spPr>
          <a:xfrm>
            <a:off x="929431" y="3808251"/>
            <a:ext cx="1108363" cy="223321"/>
          </a:xfrm>
          <a:prstGeom prst="flowChartProcess">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6649193" y="1752600"/>
            <a:ext cx="2469094" cy="4741213"/>
            <a:chOff x="6577500" y="722550"/>
            <a:chExt cx="2469094" cy="4741213"/>
          </a:xfrm>
        </p:grpSpPr>
        <p:pic>
          <p:nvPicPr>
            <p:cNvPr id="8" name="Picture 7"/>
            <p:cNvPicPr>
              <a:picLocks noChangeAspect="1"/>
            </p:cNvPicPr>
            <p:nvPr/>
          </p:nvPicPr>
          <p:blipFill>
            <a:blip r:embed="rId6"/>
            <a:stretch>
              <a:fillRect/>
            </a:stretch>
          </p:blipFill>
          <p:spPr>
            <a:xfrm>
              <a:off x="6577500" y="722550"/>
              <a:ext cx="2469094" cy="2034716"/>
            </a:xfrm>
            <a:prstGeom prst="rect">
              <a:avLst/>
            </a:prstGeom>
            <a:ln w="38100">
              <a:solidFill>
                <a:schemeClr val="accent1"/>
              </a:solidFill>
            </a:ln>
          </p:spPr>
        </p:pic>
        <p:grpSp>
          <p:nvGrpSpPr>
            <p:cNvPr id="27" name="Group 26"/>
            <p:cNvGrpSpPr/>
            <p:nvPr/>
          </p:nvGrpSpPr>
          <p:grpSpPr>
            <a:xfrm>
              <a:off x="6661677" y="3086092"/>
              <a:ext cx="2339102" cy="2377671"/>
              <a:chOff x="3586212" y="2114789"/>
              <a:chExt cx="2339102" cy="2661334"/>
            </a:xfrm>
          </p:grpSpPr>
          <p:sp>
            <p:nvSpPr>
              <p:cNvPr id="28" name="Down Arrow 27"/>
              <p:cNvSpPr/>
              <p:nvPr/>
            </p:nvSpPr>
            <p:spPr>
              <a:xfrm>
                <a:off x="4261822" y="2114789"/>
                <a:ext cx="987879" cy="11756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3586212" y="3566070"/>
                <a:ext cx="2339102" cy="723440"/>
              </a:xfrm>
              <a:prstGeom prst="rect">
                <a:avLst/>
              </a:prstGeom>
              <a:noFill/>
            </p:spPr>
            <p:txBody>
              <a:bodyPr wrap="none" rtlCol="0">
                <a:spAutoFit/>
              </a:bodyPr>
              <a:lstStyle/>
              <a:p>
                <a:r>
                  <a:rPr lang="en-US" sz="3600" b="1" u="sng" dirty="0">
                    <a:solidFill>
                      <a:srgbClr val="003876"/>
                    </a:solidFill>
                    <a:latin typeface="Oswald Regular" panose="020B0604020202020204" charset="0"/>
                  </a:rPr>
                  <a:t>EXACTLY</a:t>
                </a:r>
                <a:endParaRPr lang="en-US" sz="3600" b="1" u="sng" dirty="0">
                  <a:solidFill>
                    <a:srgbClr val="4D4D4D">
                      <a:lumMod val="50000"/>
                    </a:srgbClr>
                  </a:solidFill>
                  <a:latin typeface="Oswald Regular" panose="020B0604020202020204" charset="0"/>
                </a:endParaRPr>
              </a:p>
            </p:txBody>
          </p:sp>
          <p:sp>
            <p:nvSpPr>
              <p:cNvPr id="30" name="TextBox 29"/>
              <p:cNvSpPr txBox="1"/>
              <p:nvPr/>
            </p:nvSpPr>
            <p:spPr>
              <a:xfrm>
                <a:off x="4253061" y="4190481"/>
                <a:ext cx="1005403" cy="585642"/>
              </a:xfrm>
              <a:prstGeom prst="rect">
                <a:avLst/>
              </a:prstGeom>
              <a:noFill/>
            </p:spPr>
            <p:txBody>
              <a:bodyPr wrap="none" rtlCol="0">
                <a:spAutoFit/>
              </a:bodyPr>
              <a:lstStyle/>
              <a:p>
                <a:r>
                  <a:rPr lang="en-US" sz="2800" dirty="0">
                    <a:solidFill>
                      <a:srgbClr val="003876"/>
                    </a:solidFill>
                    <a:latin typeface="Oswald Regular" panose="020B0604020202020204" charset="0"/>
                  </a:rPr>
                  <a:t>0.25”</a:t>
                </a:r>
                <a:endParaRPr lang="en-US" sz="2800" dirty="0">
                  <a:solidFill>
                    <a:srgbClr val="4D4D4D">
                      <a:lumMod val="50000"/>
                    </a:srgbClr>
                  </a:solidFill>
                  <a:latin typeface="Oswald Regular" panose="020B0604020202020204" charset="0"/>
                </a:endParaRPr>
              </a:p>
            </p:txBody>
          </p:sp>
        </p:grpSp>
      </p:grpSp>
      <p:pic>
        <p:nvPicPr>
          <p:cNvPr id="11" name="Picture 10"/>
          <p:cNvPicPr>
            <a:picLocks noChangeAspect="1"/>
          </p:cNvPicPr>
          <p:nvPr/>
        </p:nvPicPr>
        <p:blipFill>
          <a:blip r:embed="rId7"/>
          <a:stretch>
            <a:fillRect/>
          </a:stretch>
        </p:blipFill>
        <p:spPr>
          <a:xfrm>
            <a:off x="2864328" y="1680791"/>
            <a:ext cx="3791396" cy="4395595"/>
          </a:xfrm>
          <a:prstGeom prst="rect">
            <a:avLst/>
          </a:prstGeom>
        </p:spPr>
      </p:pic>
      <p:sp>
        <p:nvSpPr>
          <p:cNvPr id="2" name="Title 1"/>
          <p:cNvSpPr>
            <a:spLocks noGrp="1"/>
          </p:cNvSpPr>
          <p:nvPr>
            <p:ph type="title"/>
          </p:nvPr>
        </p:nvSpPr>
        <p:spPr/>
        <p:txBody>
          <a:bodyPr/>
          <a:lstStyle/>
          <a:p>
            <a:r>
              <a:rPr lang="en-US" dirty="0"/>
              <a:t>Fit Constraints</a:t>
            </a:r>
          </a:p>
        </p:txBody>
      </p:sp>
    </p:spTree>
    <p:extLst>
      <p:ext uri="{BB962C8B-B14F-4D97-AF65-F5344CB8AC3E}">
        <p14:creationId xmlns:p14="http://schemas.microsoft.com/office/powerpoint/2010/main" val="17002195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286731" y="5959519"/>
            <a:ext cx="1857269" cy="891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stretch>
            <a:fillRect/>
          </a:stretch>
        </p:blipFill>
        <p:spPr>
          <a:xfrm>
            <a:off x="4906097" y="1918263"/>
            <a:ext cx="4082770" cy="4348155"/>
          </a:xfrm>
          <a:prstGeom prst="rect">
            <a:avLst/>
          </a:prstGeom>
        </p:spPr>
      </p:pic>
      <p:sp>
        <p:nvSpPr>
          <p:cNvPr id="2" name="Title 1"/>
          <p:cNvSpPr>
            <a:spLocks noGrp="1"/>
          </p:cNvSpPr>
          <p:nvPr>
            <p:ph type="title"/>
          </p:nvPr>
        </p:nvSpPr>
        <p:spPr/>
        <p:txBody>
          <a:bodyPr/>
          <a:lstStyle/>
          <a:p>
            <a:r>
              <a:rPr lang="en-US" dirty="0"/>
              <a:t>Fit Constraints</a:t>
            </a:r>
          </a:p>
        </p:txBody>
      </p:sp>
      <p:sp>
        <p:nvSpPr>
          <p:cNvPr id="5" name="Subtitle 2"/>
          <p:cNvSpPr txBox="1">
            <a:spLocks/>
          </p:cNvSpPr>
          <p:nvPr/>
        </p:nvSpPr>
        <p:spPr>
          <a:xfrm>
            <a:off x="1098763" y="3103689"/>
            <a:ext cx="1952036" cy="18193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endParaRPr lang="en-US" sz="2500" b="1" dirty="0">
              <a:solidFill>
                <a:srgbClr val="FFC000"/>
              </a:solidFill>
              <a:latin typeface="Oswald Light"/>
              <a:cs typeface="Oswald Light"/>
            </a:endParaRPr>
          </a:p>
        </p:txBody>
      </p:sp>
      <p:pic>
        <p:nvPicPr>
          <p:cNvPr id="10" name="Picture 9"/>
          <p:cNvPicPr>
            <a:picLocks noChangeAspect="1"/>
          </p:cNvPicPr>
          <p:nvPr/>
        </p:nvPicPr>
        <p:blipFill>
          <a:blip r:embed="rId4"/>
          <a:stretch>
            <a:fillRect/>
          </a:stretch>
        </p:blipFill>
        <p:spPr>
          <a:xfrm>
            <a:off x="4907139" y="1907843"/>
            <a:ext cx="4082770" cy="4358575"/>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82180" y="1579688"/>
            <a:ext cx="2185202" cy="5334000"/>
          </a:xfrm>
          <a:prstGeom prst="rect">
            <a:avLst/>
          </a:prstGeom>
        </p:spPr>
      </p:pic>
      <p:grpSp>
        <p:nvGrpSpPr>
          <p:cNvPr id="3" name="Group 2"/>
          <p:cNvGrpSpPr/>
          <p:nvPr/>
        </p:nvGrpSpPr>
        <p:grpSpPr>
          <a:xfrm>
            <a:off x="1012268" y="1342132"/>
            <a:ext cx="2209681" cy="5038397"/>
            <a:chOff x="1012268" y="1342132"/>
            <a:chExt cx="2209681" cy="5038397"/>
          </a:xfrm>
        </p:grpSpPr>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1045670" y="1417638"/>
              <a:ext cx="2047517" cy="4962891"/>
            </a:xfrm>
            <a:prstGeom prst="rect">
              <a:avLst/>
            </a:prstGeom>
          </p:spPr>
        </p:pic>
        <p:pic>
          <p:nvPicPr>
            <p:cNvPr id="15" name="Picture 14"/>
            <p:cNvPicPr>
              <a:picLocks noChangeAspect="1"/>
            </p:cNvPicPr>
            <p:nvPr/>
          </p:nvPicPr>
          <p:blipFill>
            <a:blip r:embed="rId7">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012268" y="1921578"/>
              <a:ext cx="198137" cy="3720334"/>
            </a:xfrm>
            <a:prstGeom prst="rect">
              <a:avLst/>
            </a:prstGeom>
          </p:spPr>
        </p:pic>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1143701" y="1342132"/>
              <a:ext cx="1844886" cy="204525"/>
            </a:xfrm>
            <a:prstGeom prst="rect">
              <a:avLst/>
            </a:prstGeom>
          </p:spPr>
        </p:pic>
        <p:pic>
          <p:nvPicPr>
            <p:cNvPr id="17" name="Picture 16"/>
            <p:cNvPicPr>
              <a:picLocks noChangeAspect="1"/>
            </p:cNvPicPr>
            <p:nvPr/>
          </p:nvPicPr>
          <p:blipFill>
            <a:blip r:embed="rId9">
              <a:clrChange>
                <a:clrFrom>
                  <a:srgbClr val="FFFFFF"/>
                </a:clrFrom>
                <a:clrTo>
                  <a:srgbClr val="FFFFFF">
                    <a:alpha val="0"/>
                  </a:srgbClr>
                </a:clrTo>
              </a:clrChange>
            </a:blip>
            <a:stretch>
              <a:fillRect/>
            </a:stretch>
          </p:blipFill>
          <p:spPr>
            <a:xfrm>
              <a:off x="2988587" y="1723161"/>
              <a:ext cx="233362" cy="4478759"/>
            </a:xfrm>
            <a:prstGeom prst="rect">
              <a:avLst/>
            </a:prstGeom>
          </p:spPr>
        </p:pic>
      </p:grpSp>
    </p:spTree>
    <p:extLst>
      <p:ext uri="{BB962C8B-B14F-4D97-AF65-F5344CB8AC3E}">
        <p14:creationId xmlns:p14="http://schemas.microsoft.com/office/powerpoint/2010/main" val="11911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2.96296E-6 L 0.00173 0.05926 " pathEditMode="relative" rAng="0" ptsTypes="AA">
                                      <p:cBhvr>
                                        <p:cTn id="6" dur="2000" fill="hold"/>
                                        <p:tgtEl>
                                          <p:spTgt spid="3"/>
                                        </p:tgtEl>
                                        <p:attrNameLst>
                                          <p:attrName>ppt_x</p:attrName>
                                          <p:attrName>ppt_y</p:attrName>
                                        </p:attrNameLst>
                                      </p:cBhvr>
                                      <p:rCtr x="87" y="2963"/>
                                    </p:animMotion>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Relationships = Value</a:t>
            </a:r>
          </a:p>
        </p:txBody>
      </p:sp>
      <p:sp>
        <p:nvSpPr>
          <p:cNvPr id="14339" name="Rectangle 3"/>
          <p:cNvSpPr>
            <a:spLocks noGrp="1" noChangeArrowheads="1"/>
          </p:cNvSpPr>
          <p:nvPr>
            <p:ph type="body" idx="1"/>
          </p:nvPr>
        </p:nvSpPr>
        <p:spPr>
          <a:xfrm>
            <a:off x="990600" y="1752600"/>
            <a:ext cx="7162800" cy="4267200"/>
          </a:xfrm>
        </p:spPr>
        <p:txBody>
          <a:bodyPr vert="horz" lIns="91440" tIns="45720" rIns="91440" bIns="45720" rtlCol="0">
            <a:normAutofit/>
          </a:bodyPr>
          <a:lstStyle/>
          <a:p>
            <a:pPr marL="457200" indent="-457200">
              <a:buFont typeface="+mj-lt"/>
              <a:buAutoNum type="arabicPeriod"/>
            </a:pPr>
            <a:r>
              <a:rPr lang="en-US" altLang="en-US" sz="2400" dirty="0"/>
              <a:t>Relationships capture the distances or orientation between measurements and objects</a:t>
            </a:r>
          </a:p>
          <a:p>
            <a:pPr marL="857250" lvl="1" indent="-457200">
              <a:buChar char="•"/>
            </a:pPr>
            <a:r>
              <a:rPr lang="en-US" altLang="en-US" sz="2100" dirty="0"/>
              <a:t>Collections of objects (describe common relationships) </a:t>
            </a:r>
            <a:r>
              <a:rPr lang="en-US" altLang="en-US" sz="2100" dirty="0">
                <a:sym typeface="Wingdings" panose="05000000000000000000" pitchFamily="2" charset="2"/>
              </a:rPr>
              <a:t> Part Features</a:t>
            </a:r>
          </a:p>
          <a:p>
            <a:pPr marL="457200" indent="-457200">
              <a:buFont typeface="+mj-lt"/>
              <a:buAutoNum type="arabicPeriod"/>
            </a:pPr>
            <a:r>
              <a:rPr lang="en-US" altLang="en-US" sz="2400" dirty="0"/>
              <a:t>EASY TO USE</a:t>
            </a:r>
          </a:p>
          <a:p>
            <a:pPr marL="457200" indent="-457200">
              <a:buFont typeface="+mj-lt"/>
              <a:buAutoNum type="arabicPeriod"/>
            </a:pPr>
            <a:r>
              <a:rPr lang="en-US" altLang="en-US" sz="2400" dirty="0"/>
              <a:t>Directly Optimize Part Features </a:t>
            </a:r>
            <a:r>
              <a:rPr lang="en-US" altLang="en-US" sz="2400" dirty="0">
                <a:sym typeface="Wingdings" panose="05000000000000000000" pitchFamily="2" charset="2"/>
              </a:rPr>
              <a:t></a:t>
            </a:r>
            <a:r>
              <a:rPr lang="en-US" altLang="en-US" sz="2400" dirty="0"/>
              <a:t> Best Performance </a:t>
            </a:r>
          </a:p>
          <a:p>
            <a:pPr marL="857250" lvl="1" indent="-457200">
              <a:buChar char="•"/>
            </a:pPr>
            <a:r>
              <a:rPr lang="en-US" altLang="en-US" sz="2100" dirty="0"/>
              <a:t>Transform Features and Instruments to Parts with Relationships (Feature to Feature BEST-FIT)</a:t>
            </a:r>
          </a:p>
        </p:txBody>
      </p:sp>
      <p:sp>
        <p:nvSpPr>
          <p:cNvPr id="14340" name="Text Box 4"/>
          <p:cNvSpPr txBox="1">
            <a:spLocks noChangeArrowheads="1"/>
          </p:cNvSpPr>
          <p:nvPr/>
        </p:nvSpPr>
        <p:spPr bwMode="auto">
          <a:xfrm>
            <a:off x="2895600" y="6561138"/>
            <a:ext cx="21764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Book Antiqua" panose="02040602050305030304" pitchFamily="18" charset="0"/>
              </a:rPr>
              <a:t>* Enhanced Reference System</a:t>
            </a:r>
          </a:p>
        </p:txBody>
      </p:sp>
    </p:spTree>
    <p:extLst>
      <p:ext uri="{BB962C8B-B14F-4D97-AF65-F5344CB8AC3E}">
        <p14:creationId xmlns:p14="http://schemas.microsoft.com/office/powerpoint/2010/main" val="145487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436457" y="1168773"/>
            <a:ext cx="2244392" cy="5756933"/>
          </a:xfrm>
          <a:prstGeom prst="rect">
            <a:avLst/>
          </a:prstGeom>
        </p:spPr>
      </p:pic>
      <p:grpSp>
        <p:nvGrpSpPr>
          <p:cNvPr id="3" name="Group 2"/>
          <p:cNvGrpSpPr/>
          <p:nvPr/>
        </p:nvGrpSpPr>
        <p:grpSpPr>
          <a:xfrm>
            <a:off x="504499" y="1428524"/>
            <a:ext cx="2193382" cy="5038397"/>
            <a:chOff x="616229" y="1600894"/>
            <a:chExt cx="2193382" cy="5038397"/>
          </a:xfrm>
        </p:grpSpPr>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633332" y="1676400"/>
              <a:ext cx="2047517" cy="4962891"/>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duotone>
                <a:schemeClr val="accent5">
                  <a:shade val="45000"/>
                  <a:satMod val="135000"/>
                </a:schemeClr>
                <a:prstClr val="white"/>
              </a:duotone>
            </a:blip>
            <a:stretch>
              <a:fillRect/>
            </a:stretch>
          </p:blipFill>
          <p:spPr>
            <a:xfrm>
              <a:off x="616229" y="2142240"/>
              <a:ext cx="202912" cy="381000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731363" y="1600894"/>
              <a:ext cx="1844886" cy="204525"/>
            </a:xfrm>
            <a:prstGeom prst="rect">
              <a:avLst/>
            </a:prstGeom>
          </p:spPr>
        </p:pic>
        <p:pic>
          <p:nvPicPr>
            <p:cNvPr id="15" name="Picture 14"/>
            <p:cNvPicPr>
              <a:picLocks noChangeAspect="1"/>
            </p:cNvPicPr>
            <p:nvPr/>
          </p:nvPicPr>
          <p:blipFill>
            <a:blip r:embed="rId7">
              <a:clrChange>
                <a:clrFrom>
                  <a:srgbClr val="FFFFFF"/>
                </a:clrFrom>
                <a:clrTo>
                  <a:srgbClr val="FFFFFF">
                    <a:alpha val="0"/>
                  </a:srgbClr>
                </a:clrTo>
              </a:clrChange>
            </a:blip>
            <a:stretch>
              <a:fillRect/>
            </a:stretch>
          </p:blipFill>
          <p:spPr>
            <a:xfrm>
              <a:off x="2576249" y="1981923"/>
              <a:ext cx="233362" cy="4478759"/>
            </a:xfrm>
            <a:prstGeom prst="rect">
              <a:avLst/>
            </a:prstGeom>
          </p:spPr>
        </p:pic>
      </p:grpSp>
      <p:sp>
        <p:nvSpPr>
          <p:cNvPr id="2" name="Title 1"/>
          <p:cNvSpPr>
            <a:spLocks noGrp="1"/>
          </p:cNvSpPr>
          <p:nvPr>
            <p:ph type="title"/>
          </p:nvPr>
        </p:nvSpPr>
        <p:spPr/>
        <p:txBody>
          <a:bodyPr/>
          <a:lstStyle/>
          <a:p>
            <a:r>
              <a:rPr lang="en-US" dirty="0"/>
              <a:t>Fit Constraints (Dead Zone)</a:t>
            </a:r>
          </a:p>
        </p:txBody>
      </p:sp>
      <p:pic>
        <p:nvPicPr>
          <p:cNvPr id="5" name="Picture 4"/>
          <p:cNvPicPr>
            <a:picLocks noChangeAspect="1"/>
          </p:cNvPicPr>
          <p:nvPr/>
        </p:nvPicPr>
        <p:blipFill>
          <a:blip r:embed="rId8"/>
          <a:stretch>
            <a:fillRect/>
          </a:stretch>
        </p:blipFill>
        <p:spPr>
          <a:xfrm>
            <a:off x="366643" y="3140350"/>
            <a:ext cx="2469094" cy="2034716"/>
          </a:xfrm>
          <a:prstGeom prst="rect">
            <a:avLst/>
          </a:prstGeom>
          <a:ln w="28575">
            <a:solidFill>
              <a:srgbClr val="003876"/>
            </a:solidFill>
          </a:ln>
        </p:spPr>
      </p:pic>
      <p:cxnSp>
        <p:nvCxnSpPr>
          <p:cNvPr id="6" name="Straight Connector 5"/>
          <p:cNvCxnSpPr>
            <a:stCxn id="8" idx="3"/>
          </p:cNvCxnSpPr>
          <p:nvPr/>
        </p:nvCxnSpPr>
        <p:spPr>
          <a:xfrm>
            <a:off x="4252229" y="3143281"/>
            <a:ext cx="474481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9" idx="3"/>
          </p:cNvCxnSpPr>
          <p:nvPr/>
        </p:nvCxnSpPr>
        <p:spPr>
          <a:xfrm flipV="1">
            <a:off x="4252229" y="5180933"/>
            <a:ext cx="4744813" cy="816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307901" y="2881671"/>
            <a:ext cx="944328" cy="523220"/>
          </a:xfrm>
          <a:prstGeom prst="rect">
            <a:avLst/>
          </a:prstGeom>
          <a:noFill/>
        </p:spPr>
        <p:txBody>
          <a:bodyPr wrap="square" rtlCol="0">
            <a:spAutoFit/>
          </a:bodyPr>
          <a:lstStyle/>
          <a:p>
            <a:r>
              <a:rPr lang="en-US" sz="2800" dirty="0">
                <a:solidFill>
                  <a:srgbClr val="003876"/>
                </a:solidFill>
              </a:rPr>
              <a:t>-0.25</a:t>
            </a:r>
          </a:p>
        </p:txBody>
      </p:sp>
      <p:sp>
        <p:nvSpPr>
          <p:cNvPr id="9" name="TextBox 8"/>
          <p:cNvSpPr txBox="1"/>
          <p:nvPr/>
        </p:nvSpPr>
        <p:spPr>
          <a:xfrm>
            <a:off x="3307901" y="4927487"/>
            <a:ext cx="944328" cy="523220"/>
          </a:xfrm>
          <a:prstGeom prst="rect">
            <a:avLst/>
          </a:prstGeom>
          <a:noFill/>
        </p:spPr>
        <p:txBody>
          <a:bodyPr wrap="square" rtlCol="0">
            <a:spAutoFit/>
          </a:bodyPr>
          <a:lstStyle/>
          <a:p>
            <a:r>
              <a:rPr lang="en-US" sz="2800" dirty="0">
                <a:solidFill>
                  <a:srgbClr val="003876"/>
                </a:solidFill>
              </a:rPr>
              <a:t>-0.50</a:t>
            </a:r>
          </a:p>
        </p:txBody>
      </p:sp>
      <p:pic>
        <p:nvPicPr>
          <p:cNvPr id="10" name="Picture 9"/>
          <p:cNvPicPr>
            <a:picLocks noChangeAspect="1"/>
          </p:cNvPicPr>
          <p:nvPr/>
        </p:nvPicPr>
        <p:blipFill>
          <a:blip r:embed="rId9">
            <a:clrChange>
              <a:clrFrom>
                <a:srgbClr val="FFFFFF"/>
              </a:clrFrom>
              <a:clrTo>
                <a:srgbClr val="FFFFFF">
                  <a:alpha val="0"/>
                </a:srgbClr>
              </a:clrTo>
            </a:clrChange>
          </a:blip>
          <a:stretch>
            <a:fillRect/>
          </a:stretch>
        </p:blipFill>
        <p:spPr>
          <a:xfrm>
            <a:off x="3832543" y="2080514"/>
            <a:ext cx="5311457" cy="861135"/>
          </a:xfrm>
          <a:prstGeom prst="rect">
            <a:avLst/>
          </a:prstGeom>
        </p:spPr>
      </p:pic>
      <p:pic>
        <p:nvPicPr>
          <p:cNvPr id="11" name="Picture 10"/>
          <p:cNvPicPr>
            <a:picLocks noChangeAspect="1"/>
          </p:cNvPicPr>
          <p:nvPr/>
        </p:nvPicPr>
        <p:blipFill>
          <a:blip r:embed="rId10">
            <a:clrChange>
              <a:clrFrom>
                <a:srgbClr val="FFFFFF"/>
              </a:clrFrom>
              <a:clrTo>
                <a:srgbClr val="FFFFFF">
                  <a:alpha val="0"/>
                </a:srgbClr>
              </a:clrTo>
            </a:clrChange>
          </a:blip>
          <a:stretch>
            <a:fillRect/>
          </a:stretch>
        </p:blipFill>
        <p:spPr>
          <a:xfrm>
            <a:off x="3898446" y="3442296"/>
            <a:ext cx="5245554" cy="482595"/>
          </a:xfrm>
          <a:prstGeom prst="rect">
            <a:avLst/>
          </a:prstGeom>
        </p:spPr>
      </p:pic>
      <p:sp>
        <p:nvSpPr>
          <p:cNvPr id="17" name="Flowchart: Process 16"/>
          <p:cNvSpPr/>
          <p:nvPr/>
        </p:nvSpPr>
        <p:spPr>
          <a:xfrm>
            <a:off x="366643" y="6209205"/>
            <a:ext cx="2314206" cy="648795"/>
          </a:xfrm>
          <a:prstGeom prst="flowChartProcess">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par>
                          <p:cTn id="16" fill="hold">
                            <p:stCondLst>
                              <p:cond delay="500"/>
                            </p:stCondLst>
                            <p:childTnLst>
                              <p:par>
                                <p:cTn id="17" presetID="10" presetClass="exit" presetSubtype="0" fill="hold" nodeType="after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0"/>
                            </p:stCondLst>
                            <p:childTnLst>
                              <p:par>
                                <p:cTn id="29" presetID="10" presetClass="exit" presetSubtype="0" fill="hold" nodeType="after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500"/>
                            </p:stCondLst>
                            <p:childTnLst>
                              <p:par>
                                <p:cTn id="33" presetID="42" presetClass="path" presetSubtype="0" accel="50000" decel="50000" autoRev="1" fill="hold" nodeType="afterEffect">
                                  <p:stCondLst>
                                    <p:cond delay="0"/>
                                  </p:stCondLst>
                                  <p:childTnLst>
                                    <p:animMotion origin="layout" path="M 0.00348 -0.0257 L 0.00348 0.2243 " pathEditMode="relative" rAng="0" ptsTypes="AA">
                                      <p:cBhvr>
                                        <p:cTn id="34" dur="3650" fill="hold"/>
                                        <p:tgtEl>
                                          <p:spTgt spid="11"/>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 Constraints (Positive)</a:t>
            </a:r>
          </a:p>
        </p:txBody>
      </p:sp>
      <p:sp>
        <p:nvSpPr>
          <p:cNvPr id="5" name="Forme libre 13"/>
          <p:cNvSpPr/>
          <p:nvPr/>
        </p:nvSpPr>
        <p:spPr>
          <a:xfrm>
            <a:off x="1561173" y="2305609"/>
            <a:ext cx="1750219" cy="2786063"/>
          </a:xfrm>
          <a:custGeom>
            <a:avLst/>
            <a:gdLst>
              <a:gd name="connsiteX0" fmla="*/ 2190750 w 2333625"/>
              <a:gd name="connsiteY0" fmla="*/ 0 h 3714750"/>
              <a:gd name="connsiteX1" fmla="*/ 2133600 w 2333625"/>
              <a:gd name="connsiteY1" fmla="*/ 266700 h 3714750"/>
              <a:gd name="connsiteX2" fmla="*/ 2257425 w 2333625"/>
              <a:gd name="connsiteY2" fmla="*/ 609600 h 3714750"/>
              <a:gd name="connsiteX3" fmla="*/ 2276475 w 2333625"/>
              <a:gd name="connsiteY3" fmla="*/ 1085850 h 3714750"/>
              <a:gd name="connsiteX4" fmla="*/ 2019300 w 2333625"/>
              <a:gd name="connsiteY4" fmla="*/ 1733550 h 3714750"/>
              <a:gd name="connsiteX5" fmla="*/ 1943100 w 2333625"/>
              <a:gd name="connsiteY5" fmla="*/ 2038350 h 3714750"/>
              <a:gd name="connsiteX6" fmla="*/ 1943100 w 2333625"/>
              <a:gd name="connsiteY6" fmla="*/ 2190750 h 3714750"/>
              <a:gd name="connsiteX7" fmla="*/ 2133600 w 2333625"/>
              <a:gd name="connsiteY7" fmla="*/ 2705100 h 3714750"/>
              <a:gd name="connsiteX8" fmla="*/ 2333625 w 2333625"/>
              <a:gd name="connsiteY8" fmla="*/ 3171825 h 3714750"/>
              <a:gd name="connsiteX9" fmla="*/ 2228850 w 2333625"/>
              <a:gd name="connsiteY9" fmla="*/ 3714750 h 3714750"/>
              <a:gd name="connsiteX10" fmla="*/ 28575 w 2333625"/>
              <a:gd name="connsiteY10" fmla="*/ 3705225 h 3714750"/>
              <a:gd name="connsiteX11" fmla="*/ 0 w 2333625"/>
              <a:gd name="connsiteY11" fmla="*/ 114300 h 3714750"/>
              <a:gd name="connsiteX12" fmla="*/ 2190750 w 2333625"/>
              <a:gd name="connsiteY12" fmla="*/ 0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625" h="3714750">
                <a:moveTo>
                  <a:pt x="2190750" y="0"/>
                </a:moveTo>
                <a:lnTo>
                  <a:pt x="2133600" y="266700"/>
                </a:lnTo>
                <a:lnTo>
                  <a:pt x="2257425" y="609600"/>
                </a:lnTo>
                <a:lnTo>
                  <a:pt x="2276475" y="1085850"/>
                </a:lnTo>
                <a:lnTo>
                  <a:pt x="2019300" y="1733550"/>
                </a:lnTo>
                <a:lnTo>
                  <a:pt x="1943100" y="2038350"/>
                </a:lnTo>
                <a:lnTo>
                  <a:pt x="1943100" y="2190750"/>
                </a:lnTo>
                <a:lnTo>
                  <a:pt x="2133600" y="2705100"/>
                </a:lnTo>
                <a:lnTo>
                  <a:pt x="2333625" y="3171825"/>
                </a:lnTo>
                <a:lnTo>
                  <a:pt x="2228850" y="3714750"/>
                </a:lnTo>
                <a:lnTo>
                  <a:pt x="28575" y="3705225"/>
                </a:lnTo>
                <a:lnTo>
                  <a:pt x="0" y="114300"/>
                </a:lnTo>
                <a:lnTo>
                  <a:pt x="2190750" y="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Oswald Regular" panose="020B0604020202020204" charset="0"/>
              </a:rPr>
              <a:t>FIXED</a:t>
            </a:r>
          </a:p>
        </p:txBody>
      </p:sp>
      <p:grpSp>
        <p:nvGrpSpPr>
          <p:cNvPr id="6" name="Groupe 60"/>
          <p:cNvGrpSpPr/>
          <p:nvPr/>
        </p:nvGrpSpPr>
        <p:grpSpPr>
          <a:xfrm rot="20962107">
            <a:off x="4257827" y="1881601"/>
            <a:ext cx="4171950" cy="3174452"/>
            <a:chOff x="3429000" y="1295400"/>
            <a:chExt cx="5562600" cy="4232603"/>
          </a:xfrm>
        </p:grpSpPr>
        <p:sp>
          <p:nvSpPr>
            <p:cNvPr id="7" name="Forme libre 15"/>
            <p:cNvSpPr/>
            <p:nvPr/>
          </p:nvSpPr>
          <p:spPr>
            <a:xfrm rot="645693">
              <a:off x="3509641" y="1822778"/>
              <a:ext cx="5181600" cy="3705225"/>
            </a:xfrm>
            <a:custGeom>
              <a:avLst/>
              <a:gdLst>
                <a:gd name="connsiteX0" fmla="*/ 228600 w 5181600"/>
                <a:gd name="connsiteY0" fmla="*/ 0 h 3705225"/>
                <a:gd name="connsiteX1" fmla="*/ 171450 w 5181600"/>
                <a:gd name="connsiteY1" fmla="*/ 266700 h 3705225"/>
                <a:gd name="connsiteX2" fmla="*/ 314325 w 5181600"/>
                <a:gd name="connsiteY2" fmla="*/ 628650 h 3705225"/>
                <a:gd name="connsiteX3" fmla="*/ 323850 w 5181600"/>
                <a:gd name="connsiteY3" fmla="*/ 1095375 h 3705225"/>
                <a:gd name="connsiteX4" fmla="*/ 142875 w 5181600"/>
                <a:gd name="connsiteY4" fmla="*/ 1581150 h 3705225"/>
                <a:gd name="connsiteX5" fmla="*/ 0 w 5181600"/>
                <a:gd name="connsiteY5" fmla="*/ 1981200 h 3705225"/>
                <a:gd name="connsiteX6" fmla="*/ 0 w 5181600"/>
                <a:gd name="connsiteY6" fmla="*/ 2219325 h 3705225"/>
                <a:gd name="connsiteX7" fmla="*/ 85725 w 5181600"/>
                <a:gd name="connsiteY7" fmla="*/ 2495550 h 3705225"/>
                <a:gd name="connsiteX8" fmla="*/ 257175 w 5181600"/>
                <a:gd name="connsiteY8" fmla="*/ 2933700 h 3705225"/>
                <a:gd name="connsiteX9" fmla="*/ 314325 w 5181600"/>
                <a:gd name="connsiteY9" fmla="*/ 3181350 h 3705225"/>
                <a:gd name="connsiteX10" fmla="*/ 352425 w 5181600"/>
                <a:gd name="connsiteY10" fmla="*/ 3362325 h 3705225"/>
                <a:gd name="connsiteX11" fmla="*/ 276225 w 5181600"/>
                <a:gd name="connsiteY11" fmla="*/ 3705225 h 3705225"/>
                <a:gd name="connsiteX12" fmla="*/ 5162550 w 5181600"/>
                <a:gd name="connsiteY12" fmla="*/ 3695700 h 3705225"/>
                <a:gd name="connsiteX13" fmla="*/ 5181600 w 5181600"/>
                <a:gd name="connsiteY13" fmla="*/ 0 h 3705225"/>
                <a:gd name="connsiteX14" fmla="*/ 228600 w 5181600"/>
                <a:gd name="connsiteY14" fmla="*/ 0 h 370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1600" h="3705225">
                  <a:moveTo>
                    <a:pt x="228600" y="0"/>
                  </a:moveTo>
                  <a:lnTo>
                    <a:pt x="171450" y="266700"/>
                  </a:lnTo>
                  <a:lnTo>
                    <a:pt x="314325" y="628650"/>
                  </a:lnTo>
                  <a:lnTo>
                    <a:pt x="323850" y="1095375"/>
                  </a:lnTo>
                  <a:lnTo>
                    <a:pt x="142875" y="1581150"/>
                  </a:lnTo>
                  <a:lnTo>
                    <a:pt x="0" y="1981200"/>
                  </a:lnTo>
                  <a:lnTo>
                    <a:pt x="0" y="2219325"/>
                  </a:lnTo>
                  <a:lnTo>
                    <a:pt x="85725" y="2495550"/>
                  </a:lnTo>
                  <a:lnTo>
                    <a:pt x="257175" y="2933700"/>
                  </a:lnTo>
                  <a:lnTo>
                    <a:pt x="314325" y="3181350"/>
                  </a:lnTo>
                  <a:lnTo>
                    <a:pt x="352425" y="3362325"/>
                  </a:lnTo>
                  <a:lnTo>
                    <a:pt x="276225" y="3705225"/>
                  </a:lnTo>
                  <a:lnTo>
                    <a:pt x="5162550" y="3695700"/>
                  </a:lnTo>
                  <a:lnTo>
                    <a:pt x="5181600" y="0"/>
                  </a:lnTo>
                  <a:lnTo>
                    <a:pt x="228600" y="0"/>
                  </a:lnTo>
                  <a:close/>
                </a:path>
              </a:pathLst>
            </a:cu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Oswald Regular" panose="020B0604020202020204" charset="0"/>
                </a:rPr>
                <a:t>PART TO BE ASSEMBLED (ALIGNED)</a:t>
              </a:r>
            </a:p>
          </p:txBody>
        </p:sp>
        <p:sp>
          <p:nvSpPr>
            <p:cNvPr id="8" name="Ellipse 16"/>
            <p:cNvSpPr/>
            <p:nvPr/>
          </p:nvSpPr>
          <p:spPr>
            <a:xfrm>
              <a:off x="3962400" y="1447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Ellipse 17"/>
            <p:cNvSpPr/>
            <p:nvPr/>
          </p:nvSpPr>
          <p:spPr>
            <a:xfrm>
              <a:off x="4038600" y="16002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Ellipse 18"/>
            <p:cNvSpPr/>
            <p:nvPr/>
          </p:nvSpPr>
          <p:spPr>
            <a:xfrm>
              <a:off x="3962400" y="1828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Ellipse 20"/>
            <p:cNvSpPr/>
            <p:nvPr/>
          </p:nvSpPr>
          <p:spPr>
            <a:xfrm>
              <a:off x="4038600" y="2209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Ellipse 22"/>
            <p:cNvSpPr/>
            <p:nvPr/>
          </p:nvSpPr>
          <p:spPr>
            <a:xfrm>
              <a:off x="3810000" y="2590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3" name="Ellipse 23"/>
            <p:cNvSpPr/>
            <p:nvPr/>
          </p:nvSpPr>
          <p:spPr>
            <a:xfrm>
              <a:off x="3810000" y="2819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Ellipse 25"/>
            <p:cNvSpPr/>
            <p:nvPr/>
          </p:nvSpPr>
          <p:spPr>
            <a:xfrm>
              <a:off x="3581400" y="3200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llipse 26"/>
            <p:cNvSpPr/>
            <p:nvPr/>
          </p:nvSpPr>
          <p:spPr>
            <a:xfrm>
              <a:off x="3429000" y="3352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Ellipse 28"/>
            <p:cNvSpPr/>
            <p:nvPr/>
          </p:nvSpPr>
          <p:spPr>
            <a:xfrm>
              <a:off x="3429000" y="38100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llipse 29"/>
            <p:cNvSpPr/>
            <p:nvPr/>
          </p:nvSpPr>
          <p:spPr>
            <a:xfrm>
              <a:off x="3581400" y="3962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llipse 31"/>
            <p:cNvSpPr/>
            <p:nvPr/>
          </p:nvSpPr>
          <p:spPr>
            <a:xfrm>
              <a:off x="3657600" y="4343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Ellipse 32"/>
            <p:cNvSpPr/>
            <p:nvPr/>
          </p:nvSpPr>
          <p:spPr>
            <a:xfrm>
              <a:off x="3505200" y="4495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Ellipse 34"/>
            <p:cNvSpPr/>
            <p:nvPr/>
          </p:nvSpPr>
          <p:spPr>
            <a:xfrm>
              <a:off x="3429000" y="4876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1" name="Ellipse 35"/>
            <p:cNvSpPr/>
            <p:nvPr/>
          </p:nvSpPr>
          <p:spPr>
            <a:xfrm>
              <a:off x="3581400" y="50292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Ellipse 36"/>
            <p:cNvSpPr/>
            <p:nvPr/>
          </p:nvSpPr>
          <p:spPr>
            <a:xfrm>
              <a:off x="4191000" y="1295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 name="Ellipse 37"/>
            <p:cNvSpPr/>
            <p:nvPr/>
          </p:nvSpPr>
          <p:spPr>
            <a:xfrm>
              <a:off x="4343400" y="1447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4" name="Ellipse 38"/>
            <p:cNvSpPr/>
            <p:nvPr/>
          </p:nvSpPr>
          <p:spPr>
            <a:xfrm>
              <a:off x="45720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Ellipse 39"/>
            <p:cNvSpPr/>
            <p:nvPr/>
          </p:nvSpPr>
          <p:spPr>
            <a:xfrm>
              <a:off x="48006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6" name="Ellipse 40"/>
            <p:cNvSpPr/>
            <p:nvPr/>
          </p:nvSpPr>
          <p:spPr>
            <a:xfrm>
              <a:off x="49530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7" name="Ellipse 41"/>
            <p:cNvSpPr/>
            <p:nvPr/>
          </p:nvSpPr>
          <p:spPr>
            <a:xfrm>
              <a:off x="51054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8" name="Ellipse 42"/>
            <p:cNvSpPr/>
            <p:nvPr/>
          </p:nvSpPr>
          <p:spPr>
            <a:xfrm>
              <a:off x="52578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 name="Ellipse 43"/>
            <p:cNvSpPr/>
            <p:nvPr/>
          </p:nvSpPr>
          <p:spPr>
            <a:xfrm>
              <a:off x="5410200" y="1600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 name="Ellipse 44"/>
            <p:cNvSpPr/>
            <p:nvPr/>
          </p:nvSpPr>
          <p:spPr>
            <a:xfrm>
              <a:off x="5562600" y="1752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1" name="Ellipse 45"/>
            <p:cNvSpPr/>
            <p:nvPr/>
          </p:nvSpPr>
          <p:spPr>
            <a:xfrm>
              <a:off x="57150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2" name="Ellipse 46"/>
            <p:cNvSpPr/>
            <p:nvPr/>
          </p:nvSpPr>
          <p:spPr>
            <a:xfrm>
              <a:off x="58674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3" name="Ellipse 47"/>
            <p:cNvSpPr/>
            <p:nvPr/>
          </p:nvSpPr>
          <p:spPr>
            <a:xfrm>
              <a:off x="6019800" y="1752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 name="Ellipse 48"/>
            <p:cNvSpPr/>
            <p:nvPr/>
          </p:nvSpPr>
          <p:spPr>
            <a:xfrm>
              <a:off x="61722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 name="Ellipse 49"/>
            <p:cNvSpPr/>
            <p:nvPr/>
          </p:nvSpPr>
          <p:spPr>
            <a:xfrm>
              <a:off x="6324600" y="1752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6" name="Ellipse 50"/>
            <p:cNvSpPr/>
            <p:nvPr/>
          </p:nvSpPr>
          <p:spPr>
            <a:xfrm>
              <a:off x="6477000" y="190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 name="Ellipse 51"/>
            <p:cNvSpPr/>
            <p:nvPr/>
          </p:nvSpPr>
          <p:spPr>
            <a:xfrm>
              <a:off x="66294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 name="Ellipse 52"/>
            <p:cNvSpPr/>
            <p:nvPr/>
          </p:nvSpPr>
          <p:spPr>
            <a:xfrm>
              <a:off x="6781800" y="198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9" name="Ellipse 53"/>
            <p:cNvSpPr/>
            <p:nvPr/>
          </p:nvSpPr>
          <p:spPr>
            <a:xfrm>
              <a:off x="6934200" y="190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 name="Ellipse 54"/>
            <p:cNvSpPr/>
            <p:nvPr/>
          </p:nvSpPr>
          <p:spPr>
            <a:xfrm>
              <a:off x="70866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 name="Ellipse 55"/>
            <p:cNvSpPr/>
            <p:nvPr/>
          </p:nvSpPr>
          <p:spPr>
            <a:xfrm>
              <a:off x="7239000" y="198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 name="Ellipse 56"/>
            <p:cNvSpPr/>
            <p:nvPr/>
          </p:nvSpPr>
          <p:spPr>
            <a:xfrm>
              <a:off x="7391400" y="2133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3" name="Ellipse 57"/>
            <p:cNvSpPr/>
            <p:nvPr/>
          </p:nvSpPr>
          <p:spPr>
            <a:xfrm>
              <a:off x="75438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4" name="Ellipse 62"/>
            <p:cNvSpPr/>
            <p:nvPr/>
          </p:nvSpPr>
          <p:spPr>
            <a:xfrm>
              <a:off x="76962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5" name="Ellipse 63"/>
            <p:cNvSpPr/>
            <p:nvPr/>
          </p:nvSpPr>
          <p:spPr>
            <a:xfrm>
              <a:off x="7848600" y="2209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Ellipse 64"/>
            <p:cNvSpPr/>
            <p:nvPr/>
          </p:nvSpPr>
          <p:spPr>
            <a:xfrm>
              <a:off x="8001000" y="2133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Ellipse 65"/>
            <p:cNvSpPr/>
            <p:nvPr/>
          </p:nvSpPr>
          <p:spPr>
            <a:xfrm>
              <a:off x="8153400" y="2286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Ellipse 66"/>
            <p:cNvSpPr/>
            <p:nvPr/>
          </p:nvSpPr>
          <p:spPr>
            <a:xfrm>
              <a:off x="83058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Ellipse 67"/>
            <p:cNvSpPr/>
            <p:nvPr/>
          </p:nvSpPr>
          <p:spPr>
            <a:xfrm>
              <a:off x="8458200" y="2209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0" name="Ellipse 68"/>
            <p:cNvSpPr/>
            <p:nvPr/>
          </p:nvSpPr>
          <p:spPr>
            <a:xfrm>
              <a:off x="8610600" y="2286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1" name="Ellipse 69"/>
            <p:cNvSpPr/>
            <p:nvPr/>
          </p:nvSpPr>
          <p:spPr>
            <a:xfrm>
              <a:off x="8763000" y="2209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2" name="Ellipse 70"/>
            <p:cNvSpPr/>
            <p:nvPr/>
          </p:nvSpPr>
          <p:spPr>
            <a:xfrm>
              <a:off x="8915400" y="2362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53" name="Forme libre 58"/>
          <p:cNvSpPr/>
          <p:nvPr/>
        </p:nvSpPr>
        <p:spPr>
          <a:xfrm>
            <a:off x="3149466" y="2306403"/>
            <a:ext cx="304800" cy="2787650"/>
          </a:xfrm>
          <a:custGeom>
            <a:avLst/>
            <a:gdLst>
              <a:gd name="connsiteX0" fmla="*/ 262467 w 406400"/>
              <a:gd name="connsiteY0" fmla="*/ 0 h 3716867"/>
              <a:gd name="connsiteX1" fmla="*/ 220133 w 406400"/>
              <a:gd name="connsiteY1" fmla="*/ 127000 h 3716867"/>
              <a:gd name="connsiteX2" fmla="*/ 194733 w 406400"/>
              <a:gd name="connsiteY2" fmla="*/ 262467 h 3716867"/>
              <a:gd name="connsiteX3" fmla="*/ 262467 w 406400"/>
              <a:gd name="connsiteY3" fmla="*/ 465667 h 3716867"/>
              <a:gd name="connsiteX4" fmla="*/ 330200 w 406400"/>
              <a:gd name="connsiteY4" fmla="*/ 635000 h 3716867"/>
              <a:gd name="connsiteX5" fmla="*/ 347133 w 406400"/>
              <a:gd name="connsiteY5" fmla="*/ 1117600 h 3716867"/>
              <a:gd name="connsiteX6" fmla="*/ 203200 w 406400"/>
              <a:gd name="connsiteY6" fmla="*/ 1456267 h 3716867"/>
              <a:gd name="connsiteX7" fmla="*/ 42333 w 406400"/>
              <a:gd name="connsiteY7" fmla="*/ 1888067 h 3716867"/>
              <a:gd name="connsiteX8" fmla="*/ 8467 w 406400"/>
              <a:gd name="connsiteY8" fmla="*/ 2006600 h 3716867"/>
              <a:gd name="connsiteX9" fmla="*/ 8467 w 406400"/>
              <a:gd name="connsiteY9" fmla="*/ 2116667 h 3716867"/>
              <a:gd name="connsiteX10" fmla="*/ 0 w 406400"/>
              <a:gd name="connsiteY10" fmla="*/ 2184400 h 3716867"/>
              <a:gd name="connsiteX11" fmla="*/ 59267 w 406400"/>
              <a:gd name="connsiteY11" fmla="*/ 2336800 h 3716867"/>
              <a:gd name="connsiteX12" fmla="*/ 127000 w 406400"/>
              <a:gd name="connsiteY12" fmla="*/ 2514600 h 3716867"/>
              <a:gd name="connsiteX13" fmla="*/ 177800 w 406400"/>
              <a:gd name="connsiteY13" fmla="*/ 2683934 h 3716867"/>
              <a:gd name="connsiteX14" fmla="*/ 287867 w 406400"/>
              <a:gd name="connsiteY14" fmla="*/ 2912534 h 3716867"/>
              <a:gd name="connsiteX15" fmla="*/ 347133 w 406400"/>
              <a:gd name="connsiteY15" fmla="*/ 3090334 h 3716867"/>
              <a:gd name="connsiteX16" fmla="*/ 406400 w 406400"/>
              <a:gd name="connsiteY16" fmla="*/ 3208867 h 3716867"/>
              <a:gd name="connsiteX17" fmla="*/ 287867 w 406400"/>
              <a:gd name="connsiteY17" fmla="*/ 3716867 h 371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400" h="3716867">
                <a:moveTo>
                  <a:pt x="262467" y="0"/>
                </a:moveTo>
                <a:lnTo>
                  <a:pt x="220133" y="127000"/>
                </a:lnTo>
                <a:lnTo>
                  <a:pt x="194733" y="262467"/>
                </a:lnTo>
                <a:lnTo>
                  <a:pt x="262467" y="465667"/>
                </a:lnTo>
                <a:lnTo>
                  <a:pt x="330200" y="635000"/>
                </a:lnTo>
                <a:lnTo>
                  <a:pt x="347133" y="1117600"/>
                </a:lnTo>
                <a:lnTo>
                  <a:pt x="203200" y="1456267"/>
                </a:lnTo>
                <a:lnTo>
                  <a:pt x="42333" y="1888067"/>
                </a:lnTo>
                <a:lnTo>
                  <a:pt x="8467" y="2006600"/>
                </a:lnTo>
                <a:lnTo>
                  <a:pt x="8467" y="2116667"/>
                </a:lnTo>
                <a:lnTo>
                  <a:pt x="0" y="2184400"/>
                </a:lnTo>
                <a:lnTo>
                  <a:pt x="59267" y="2336800"/>
                </a:lnTo>
                <a:lnTo>
                  <a:pt x="127000" y="2514600"/>
                </a:lnTo>
                <a:lnTo>
                  <a:pt x="177800" y="2683934"/>
                </a:lnTo>
                <a:lnTo>
                  <a:pt x="287867" y="2912534"/>
                </a:lnTo>
                <a:lnTo>
                  <a:pt x="347133" y="3090334"/>
                </a:lnTo>
                <a:lnTo>
                  <a:pt x="406400" y="3208867"/>
                </a:lnTo>
                <a:lnTo>
                  <a:pt x="287867" y="371686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54" name="Forme libre 59"/>
          <p:cNvSpPr/>
          <p:nvPr/>
        </p:nvSpPr>
        <p:spPr>
          <a:xfrm>
            <a:off x="3435216" y="2312754"/>
            <a:ext cx="304800" cy="2787650"/>
          </a:xfrm>
          <a:custGeom>
            <a:avLst/>
            <a:gdLst>
              <a:gd name="connsiteX0" fmla="*/ 262467 w 406400"/>
              <a:gd name="connsiteY0" fmla="*/ 0 h 3716867"/>
              <a:gd name="connsiteX1" fmla="*/ 220133 w 406400"/>
              <a:gd name="connsiteY1" fmla="*/ 127000 h 3716867"/>
              <a:gd name="connsiteX2" fmla="*/ 194733 w 406400"/>
              <a:gd name="connsiteY2" fmla="*/ 262467 h 3716867"/>
              <a:gd name="connsiteX3" fmla="*/ 262467 w 406400"/>
              <a:gd name="connsiteY3" fmla="*/ 465667 h 3716867"/>
              <a:gd name="connsiteX4" fmla="*/ 330200 w 406400"/>
              <a:gd name="connsiteY4" fmla="*/ 635000 h 3716867"/>
              <a:gd name="connsiteX5" fmla="*/ 347133 w 406400"/>
              <a:gd name="connsiteY5" fmla="*/ 1117600 h 3716867"/>
              <a:gd name="connsiteX6" fmla="*/ 203200 w 406400"/>
              <a:gd name="connsiteY6" fmla="*/ 1456267 h 3716867"/>
              <a:gd name="connsiteX7" fmla="*/ 42333 w 406400"/>
              <a:gd name="connsiteY7" fmla="*/ 1888067 h 3716867"/>
              <a:gd name="connsiteX8" fmla="*/ 8467 w 406400"/>
              <a:gd name="connsiteY8" fmla="*/ 2006600 h 3716867"/>
              <a:gd name="connsiteX9" fmla="*/ 8467 w 406400"/>
              <a:gd name="connsiteY9" fmla="*/ 2116667 h 3716867"/>
              <a:gd name="connsiteX10" fmla="*/ 0 w 406400"/>
              <a:gd name="connsiteY10" fmla="*/ 2184400 h 3716867"/>
              <a:gd name="connsiteX11" fmla="*/ 59267 w 406400"/>
              <a:gd name="connsiteY11" fmla="*/ 2336800 h 3716867"/>
              <a:gd name="connsiteX12" fmla="*/ 127000 w 406400"/>
              <a:gd name="connsiteY12" fmla="*/ 2514600 h 3716867"/>
              <a:gd name="connsiteX13" fmla="*/ 177800 w 406400"/>
              <a:gd name="connsiteY13" fmla="*/ 2683934 h 3716867"/>
              <a:gd name="connsiteX14" fmla="*/ 287867 w 406400"/>
              <a:gd name="connsiteY14" fmla="*/ 2912534 h 3716867"/>
              <a:gd name="connsiteX15" fmla="*/ 347133 w 406400"/>
              <a:gd name="connsiteY15" fmla="*/ 3090334 h 3716867"/>
              <a:gd name="connsiteX16" fmla="*/ 406400 w 406400"/>
              <a:gd name="connsiteY16" fmla="*/ 3208867 h 3716867"/>
              <a:gd name="connsiteX17" fmla="*/ 287867 w 406400"/>
              <a:gd name="connsiteY17" fmla="*/ 3716867 h 371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400" h="3716867">
                <a:moveTo>
                  <a:pt x="262467" y="0"/>
                </a:moveTo>
                <a:lnTo>
                  <a:pt x="220133" y="127000"/>
                </a:lnTo>
                <a:lnTo>
                  <a:pt x="194733" y="262467"/>
                </a:lnTo>
                <a:lnTo>
                  <a:pt x="262467" y="465667"/>
                </a:lnTo>
                <a:lnTo>
                  <a:pt x="330200" y="635000"/>
                </a:lnTo>
                <a:lnTo>
                  <a:pt x="347133" y="1117600"/>
                </a:lnTo>
                <a:lnTo>
                  <a:pt x="203200" y="1456267"/>
                </a:lnTo>
                <a:lnTo>
                  <a:pt x="42333" y="1888067"/>
                </a:lnTo>
                <a:lnTo>
                  <a:pt x="8467" y="2006600"/>
                </a:lnTo>
                <a:lnTo>
                  <a:pt x="8467" y="2116667"/>
                </a:lnTo>
                <a:lnTo>
                  <a:pt x="0" y="2184400"/>
                </a:lnTo>
                <a:lnTo>
                  <a:pt x="59267" y="2336800"/>
                </a:lnTo>
                <a:lnTo>
                  <a:pt x="127000" y="2514600"/>
                </a:lnTo>
                <a:lnTo>
                  <a:pt x="177800" y="2683934"/>
                </a:lnTo>
                <a:lnTo>
                  <a:pt x="287867" y="2912534"/>
                </a:lnTo>
                <a:lnTo>
                  <a:pt x="347133" y="3090334"/>
                </a:lnTo>
                <a:lnTo>
                  <a:pt x="406400" y="3208867"/>
                </a:lnTo>
                <a:lnTo>
                  <a:pt x="287867" y="3716867"/>
                </a:ln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55" name="ZoneTexte 60"/>
          <p:cNvSpPr txBox="1"/>
          <p:nvPr/>
        </p:nvSpPr>
        <p:spPr>
          <a:xfrm>
            <a:off x="2825616" y="1569803"/>
            <a:ext cx="694421" cy="300082"/>
          </a:xfrm>
          <a:prstGeom prst="rect">
            <a:avLst/>
          </a:prstGeom>
          <a:noFill/>
        </p:spPr>
        <p:txBody>
          <a:bodyPr wrap="none" rtlCol="0">
            <a:spAutoFit/>
          </a:bodyPr>
          <a:lstStyle/>
          <a:p>
            <a:r>
              <a:rPr lang="fr-FR" sz="1350" dirty="0">
                <a:solidFill>
                  <a:srgbClr val="0070C0"/>
                </a:solidFill>
                <a:latin typeface="Oswald Regular" panose="020B0604020202020204" charset="0"/>
              </a:rPr>
              <a:t>+ 0.25in</a:t>
            </a:r>
          </a:p>
        </p:txBody>
      </p:sp>
      <p:cxnSp>
        <p:nvCxnSpPr>
          <p:cNvPr id="56" name="Connecteur droit avec flèche 73"/>
          <p:cNvCxnSpPr>
            <a:stCxn id="55" idx="2"/>
          </p:cNvCxnSpPr>
          <p:nvPr/>
        </p:nvCxnSpPr>
        <p:spPr>
          <a:xfrm>
            <a:off x="3172827" y="1869885"/>
            <a:ext cx="167139" cy="44286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7" name="ZoneTexte 74"/>
          <p:cNvSpPr txBox="1"/>
          <p:nvPr/>
        </p:nvSpPr>
        <p:spPr>
          <a:xfrm>
            <a:off x="3734839" y="1569803"/>
            <a:ext cx="694421" cy="300082"/>
          </a:xfrm>
          <a:prstGeom prst="rect">
            <a:avLst/>
          </a:prstGeom>
          <a:noFill/>
        </p:spPr>
        <p:txBody>
          <a:bodyPr wrap="none" rtlCol="0">
            <a:spAutoFit/>
          </a:bodyPr>
          <a:lstStyle/>
          <a:p>
            <a:r>
              <a:rPr lang="fr-FR" sz="1350" dirty="0">
                <a:solidFill>
                  <a:srgbClr val="0070C0"/>
                </a:solidFill>
                <a:latin typeface="Oswald Regular" panose="020B0604020202020204" charset="0"/>
              </a:rPr>
              <a:t>+ 0.50in</a:t>
            </a:r>
          </a:p>
        </p:txBody>
      </p:sp>
      <p:cxnSp>
        <p:nvCxnSpPr>
          <p:cNvPr id="58" name="Connecteur droit avec flèche 75"/>
          <p:cNvCxnSpPr>
            <a:stCxn id="57" idx="2"/>
          </p:cNvCxnSpPr>
          <p:nvPr/>
        </p:nvCxnSpPr>
        <p:spPr>
          <a:xfrm flipH="1">
            <a:off x="3643221" y="1869885"/>
            <a:ext cx="438829" cy="38571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9" name="Forme libre 89"/>
          <p:cNvSpPr/>
          <p:nvPr/>
        </p:nvSpPr>
        <p:spPr>
          <a:xfrm>
            <a:off x="3041517" y="2306403"/>
            <a:ext cx="527050" cy="2787650"/>
          </a:xfrm>
          <a:custGeom>
            <a:avLst/>
            <a:gdLst>
              <a:gd name="connsiteX0" fmla="*/ 237066 w 702733"/>
              <a:gd name="connsiteY0" fmla="*/ 0 h 3716867"/>
              <a:gd name="connsiteX1" fmla="*/ 474133 w 702733"/>
              <a:gd name="connsiteY1" fmla="*/ 0 h 3716867"/>
              <a:gd name="connsiteX2" fmla="*/ 431800 w 702733"/>
              <a:gd name="connsiteY2" fmla="*/ 127000 h 3716867"/>
              <a:gd name="connsiteX3" fmla="*/ 448733 w 702733"/>
              <a:gd name="connsiteY3" fmla="*/ 287867 h 3716867"/>
              <a:gd name="connsiteX4" fmla="*/ 499533 w 702733"/>
              <a:gd name="connsiteY4" fmla="*/ 499534 h 3716867"/>
              <a:gd name="connsiteX5" fmla="*/ 609600 w 702733"/>
              <a:gd name="connsiteY5" fmla="*/ 711200 h 3716867"/>
              <a:gd name="connsiteX6" fmla="*/ 635000 w 702733"/>
              <a:gd name="connsiteY6" fmla="*/ 838200 h 3716867"/>
              <a:gd name="connsiteX7" fmla="*/ 618066 w 702733"/>
              <a:gd name="connsiteY7" fmla="*/ 1007534 h 3716867"/>
              <a:gd name="connsiteX8" fmla="*/ 516466 w 702733"/>
              <a:gd name="connsiteY8" fmla="*/ 1253067 h 3716867"/>
              <a:gd name="connsiteX9" fmla="*/ 508000 w 702733"/>
              <a:gd name="connsiteY9" fmla="*/ 1397000 h 3716867"/>
              <a:gd name="connsiteX10" fmla="*/ 533400 w 702733"/>
              <a:gd name="connsiteY10" fmla="*/ 1464734 h 3716867"/>
              <a:gd name="connsiteX11" fmla="*/ 381000 w 702733"/>
              <a:gd name="connsiteY11" fmla="*/ 1879600 h 3716867"/>
              <a:gd name="connsiteX12" fmla="*/ 270933 w 702733"/>
              <a:gd name="connsiteY12" fmla="*/ 2048934 h 3716867"/>
              <a:gd name="connsiteX13" fmla="*/ 270933 w 702733"/>
              <a:gd name="connsiteY13" fmla="*/ 2099734 h 3716867"/>
              <a:gd name="connsiteX14" fmla="*/ 347133 w 702733"/>
              <a:gd name="connsiteY14" fmla="*/ 2523067 h 3716867"/>
              <a:gd name="connsiteX15" fmla="*/ 364066 w 702733"/>
              <a:gd name="connsiteY15" fmla="*/ 2573867 h 3716867"/>
              <a:gd name="connsiteX16" fmla="*/ 491066 w 702733"/>
              <a:gd name="connsiteY16" fmla="*/ 2658534 h 3716867"/>
              <a:gd name="connsiteX17" fmla="*/ 643466 w 702733"/>
              <a:gd name="connsiteY17" fmla="*/ 3014134 h 3716867"/>
              <a:gd name="connsiteX18" fmla="*/ 541866 w 702733"/>
              <a:gd name="connsiteY18" fmla="*/ 3158067 h 3716867"/>
              <a:gd name="connsiteX19" fmla="*/ 541866 w 702733"/>
              <a:gd name="connsiteY19" fmla="*/ 3217334 h 3716867"/>
              <a:gd name="connsiteX20" fmla="*/ 550333 w 702733"/>
              <a:gd name="connsiteY20" fmla="*/ 3556000 h 3716867"/>
              <a:gd name="connsiteX21" fmla="*/ 550333 w 702733"/>
              <a:gd name="connsiteY21" fmla="*/ 3623734 h 3716867"/>
              <a:gd name="connsiteX22" fmla="*/ 702733 w 702733"/>
              <a:gd name="connsiteY22" fmla="*/ 3716867 h 3716867"/>
              <a:gd name="connsiteX23" fmla="*/ 262466 w 702733"/>
              <a:gd name="connsiteY23" fmla="*/ 3708400 h 3716867"/>
              <a:gd name="connsiteX24" fmla="*/ 397933 w 702733"/>
              <a:gd name="connsiteY24" fmla="*/ 3175000 h 3716867"/>
              <a:gd name="connsiteX25" fmla="*/ 8466 w 702733"/>
              <a:gd name="connsiteY25" fmla="*/ 2209800 h 3716867"/>
              <a:gd name="connsiteX26" fmla="*/ 0 w 702733"/>
              <a:gd name="connsiteY26" fmla="*/ 2032000 h 3716867"/>
              <a:gd name="connsiteX27" fmla="*/ 67733 w 702733"/>
              <a:gd name="connsiteY27" fmla="*/ 1735667 h 3716867"/>
              <a:gd name="connsiteX28" fmla="*/ 338666 w 702733"/>
              <a:gd name="connsiteY28" fmla="*/ 1092200 h 3716867"/>
              <a:gd name="connsiteX29" fmla="*/ 313266 w 702733"/>
              <a:gd name="connsiteY29" fmla="*/ 618067 h 3716867"/>
              <a:gd name="connsiteX30" fmla="*/ 194733 w 702733"/>
              <a:gd name="connsiteY30" fmla="*/ 270934 h 3716867"/>
              <a:gd name="connsiteX31" fmla="*/ 237066 w 702733"/>
              <a:gd name="connsiteY31" fmla="*/ 0 h 371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2733" h="3716867">
                <a:moveTo>
                  <a:pt x="237066" y="0"/>
                </a:moveTo>
                <a:lnTo>
                  <a:pt x="474133" y="0"/>
                </a:lnTo>
                <a:lnTo>
                  <a:pt x="431800" y="127000"/>
                </a:lnTo>
                <a:lnTo>
                  <a:pt x="448733" y="287867"/>
                </a:lnTo>
                <a:lnTo>
                  <a:pt x="499533" y="499534"/>
                </a:lnTo>
                <a:lnTo>
                  <a:pt x="609600" y="711200"/>
                </a:lnTo>
                <a:lnTo>
                  <a:pt x="635000" y="838200"/>
                </a:lnTo>
                <a:lnTo>
                  <a:pt x="618066" y="1007534"/>
                </a:lnTo>
                <a:lnTo>
                  <a:pt x="516466" y="1253067"/>
                </a:lnTo>
                <a:lnTo>
                  <a:pt x="508000" y="1397000"/>
                </a:lnTo>
                <a:lnTo>
                  <a:pt x="533400" y="1464734"/>
                </a:lnTo>
                <a:lnTo>
                  <a:pt x="381000" y="1879600"/>
                </a:lnTo>
                <a:lnTo>
                  <a:pt x="270933" y="2048934"/>
                </a:lnTo>
                <a:lnTo>
                  <a:pt x="270933" y="2099734"/>
                </a:lnTo>
                <a:lnTo>
                  <a:pt x="347133" y="2523067"/>
                </a:lnTo>
                <a:lnTo>
                  <a:pt x="364066" y="2573867"/>
                </a:lnTo>
                <a:lnTo>
                  <a:pt x="491066" y="2658534"/>
                </a:lnTo>
                <a:lnTo>
                  <a:pt x="643466" y="3014134"/>
                </a:lnTo>
                <a:lnTo>
                  <a:pt x="541866" y="3158067"/>
                </a:lnTo>
                <a:lnTo>
                  <a:pt x="541866" y="3217334"/>
                </a:lnTo>
                <a:lnTo>
                  <a:pt x="550333" y="3556000"/>
                </a:lnTo>
                <a:lnTo>
                  <a:pt x="550333" y="3623734"/>
                </a:lnTo>
                <a:lnTo>
                  <a:pt x="702733" y="3716867"/>
                </a:lnTo>
                <a:lnTo>
                  <a:pt x="262466" y="3708400"/>
                </a:lnTo>
                <a:lnTo>
                  <a:pt x="397933" y="3175000"/>
                </a:lnTo>
                <a:lnTo>
                  <a:pt x="8466" y="2209800"/>
                </a:lnTo>
                <a:lnTo>
                  <a:pt x="0" y="2032000"/>
                </a:lnTo>
                <a:lnTo>
                  <a:pt x="67733" y="1735667"/>
                </a:lnTo>
                <a:lnTo>
                  <a:pt x="338666" y="1092200"/>
                </a:lnTo>
                <a:lnTo>
                  <a:pt x="313266" y="618067"/>
                </a:lnTo>
                <a:lnTo>
                  <a:pt x="194733" y="270934"/>
                </a:lnTo>
                <a:lnTo>
                  <a:pt x="237066" y="0"/>
                </a:lnTo>
                <a:close/>
              </a:path>
            </a:pathLst>
          </a:cu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0" name="ZoneTexte 90"/>
          <p:cNvSpPr txBox="1"/>
          <p:nvPr/>
        </p:nvSpPr>
        <p:spPr>
          <a:xfrm>
            <a:off x="6258730" y="5337200"/>
            <a:ext cx="1371600" cy="507831"/>
          </a:xfrm>
          <a:prstGeom prst="rect">
            <a:avLst/>
          </a:prstGeom>
          <a:noFill/>
        </p:spPr>
        <p:txBody>
          <a:bodyPr wrap="square" rtlCol="0">
            <a:spAutoFit/>
          </a:bodyPr>
          <a:lstStyle/>
          <a:p>
            <a:pPr algn="ctr"/>
            <a:r>
              <a:rPr lang="fr-FR" sz="1350" dirty="0">
                <a:solidFill>
                  <a:srgbClr val="0070C0"/>
                </a:solidFill>
                <a:latin typeface="Oswald Regular" panose="020B0604020202020204" charset="0"/>
              </a:rPr>
              <a:t>SHIM (GAP MANAGEMENT)</a:t>
            </a:r>
          </a:p>
        </p:txBody>
      </p:sp>
      <p:cxnSp>
        <p:nvCxnSpPr>
          <p:cNvPr id="61" name="Connecteur droit avec flèche 92"/>
          <p:cNvCxnSpPr/>
          <p:nvPr/>
        </p:nvCxnSpPr>
        <p:spPr>
          <a:xfrm flipH="1" flipV="1">
            <a:off x="5724663" y="4003052"/>
            <a:ext cx="1143000" cy="12573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86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045E-16 2.96296E-6 C -0.01302 -0.00093 -0.02604 -0.00185 -0.03472 2.96296E-6 C -0.0434 0.00185 -0.04618 0.00995 -0.05208 0.0118 C -0.05781 0.01365 -0.0592 0.0118 -0.06927 0.0118 C -0.07934 0.0118 -0.09601 0.0118 -0.1125 0.0118 " pathEditMode="relative" rAng="0" ptsTypes="AAAAA">
                                      <p:cBhvr>
                                        <p:cTn id="6" dur="2000" fill="hold"/>
                                        <p:tgtEl>
                                          <p:spTgt spid="6"/>
                                        </p:tgtEl>
                                        <p:attrNameLst>
                                          <p:attrName>ppt_x</p:attrName>
                                          <p:attrName>ppt_y</p:attrName>
                                        </p:attrNameLst>
                                      </p:cBhvr>
                                      <p:rCtr x="-5625" y="55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0" presetClass="path" presetSubtype="0" accel="50000" decel="50000" fill="hold" grpId="1" nodeType="withEffect">
                                  <p:stCondLst>
                                    <p:cond delay="0"/>
                                  </p:stCondLst>
                                  <p:childTnLst>
                                    <p:animMotion origin="layout" path="M 1.66667E-6 -3.33333E-6 C 0.04097 -0.0074 0.08194 -0.01481 0.10833 -0.01111 C 0.13472 -0.0074 0.13055 0.01482 0.15833 0.02223 C 0.18611 0.02963 0.23055 0.03148 0.275 0.03334 " pathEditMode="relative" rAng="0" ptsTypes="AAAA">
                                      <p:cBhvr>
                                        <p:cTn id="17" dur="2000" fill="hold"/>
                                        <p:tgtEl>
                                          <p:spTgt spid="59"/>
                                        </p:tgtEl>
                                        <p:attrNameLst>
                                          <p:attrName>ppt_x</p:attrName>
                                          <p:attrName>ppt_y</p:attrName>
                                        </p:attrNameLst>
                                      </p:cBhvr>
                                      <p:rCtr x="13750" y="1042"/>
                                    </p:animMotion>
                                  </p:childTnLst>
                                </p:cTn>
                              </p:par>
                              <p:par>
                                <p:cTn id="18" presetID="1"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 Constraints (Negative)</a:t>
            </a:r>
          </a:p>
        </p:txBody>
      </p:sp>
      <p:sp>
        <p:nvSpPr>
          <p:cNvPr id="5" name="Forme libre 13"/>
          <p:cNvSpPr/>
          <p:nvPr/>
        </p:nvSpPr>
        <p:spPr>
          <a:xfrm>
            <a:off x="1236573" y="2610406"/>
            <a:ext cx="1750219" cy="2786063"/>
          </a:xfrm>
          <a:custGeom>
            <a:avLst/>
            <a:gdLst>
              <a:gd name="connsiteX0" fmla="*/ 2190750 w 2333625"/>
              <a:gd name="connsiteY0" fmla="*/ 0 h 3714750"/>
              <a:gd name="connsiteX1" fmla="*/ 2133600 w 2333625"/>
              <a:gd name="connsiteY1" fmla="*/ 266700 h 3714750"/>
              <a:gd name="connsiteX2" fmla="*/ 2257425 w 2333625"/>
              <a:gd name="connsiteY2" fmla="*/ 609600 h 3714750"/>
              <a:gd name="connsiteX3" fmla="*/ 2276475 w 2333625"/>
              <a:gd name="connsiteY3" fmla="*/ 1085850 h 3714750"/>
              <a:gd name="connsiteX4" fmla="*/ 2019300 w 2333625"/>
              <a:gd name="connsiteY4" fmla="*/ 1733550 h 3714750"/>
              <a:gd name="connsiteX5" fmla="*/ 1943100 w 2333625"/>
              <a:gd name="connsiteY5" fmla="*/ 2038350 h 3714750"/>
              <a:gd name="connsiteX6" fmla="*/ 1943100 w 2333625"/>
              <a:gd name="connsiteY6" fmla="*/ 2190750 h 3714750"/>
              <a:gd name="connsiteX7" fmla="*/ 2133600 w 2333625"/>
              <a:gd name="connsiteY7" fmla="*/ 2705100 h 3714750"/>
              <a:gd name="connsiteX8" fmla="*/ 2333625 w 2333625"/>
              <a:gd name="connsiteY8" fmla="*/ 3171825 h 3714750"/>
              <a:gd name="connsiteX9" fmla="*/ 2228850 w 2333625"/>
              <a:gd name="connsiteY9" fmla="*/ 3714750 h 3714750"/>
              <a:gd name="connsiteX10" fmla="*/ 28575 w 2333625"/>
              <a:gd name="connsiteY10" fmla="*/ 3705225 h 3714750"/>
              <a:gd name="connsiteX11" fmla="*/ 0 w 2333625"/>
              <a:gd name="connsiteY11" fmla="*/ 114300 h 3714750"/>
              <a:gd name="connsiteX12" fmla="*/ 2190750 w 2333625"/>
              <a:gd name="connsiteY12" fmla="*/ 0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3625" h="3714750">
                <a:moveTo>
                  <a:pt x="2190750" y="0"/>
                </a:moveTo>
                <a:lnTo>
                  <a:pt x="2133600" y="266700"/>
                </a:lnTo>
                <a:lnTo>
                  <a:pt x="2257425" y="609600"/>
                </a:lnTo>
                <a:lnTo>
                  <a:pt x="2276475" y="1085850"/>
                </a:lnTo>
                <a:lnTo>
                  <a:pt x="2019300" y="1733550"/>
                </a:lnTo>
                <a:lnTo>
                  <a:pt x="1943100" y="2038350"/>
                </a:lnTo>
                <a:lnTo>
                  <a:pt x="1943100" y="2190750"/>
                </a:lnTo>
                <a:lnTo>
                  <a:pt x="2133600" y="2705100"/>
                </a:lnTo>
                <a:lnTo>
                  <a:pt x="2333625" y="3171825"/>
                </a:lnTo>
                <a:lnTo>
                  <a:pt x="2228850" y="3714750"/>
                </a:lnTo>
                <a:lnTo>
                  <a:pt x="28575" y="3705225"/>
                </a:lnTo>
                <a:lnTo>
                  <a:pt x="0" y="114300"/>
                </a:lnTo>
                <a:lnTo>
                  <a:pt x="2190750" y="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t>
            </a:r>
            <a:r>
              <a:rPr lang="fr-FR" dirty="0">
                <a:latin typeface="Oswald Regular" panose="020B0604020202020204" charset="0"/>
              </a:rPr>
              <a:t>FIXED</a:t>
            </a:r>
          </a:p>
        </p:txBody>
      </p:sp>
      <p:cxnSp>
        <p:nvCxnSpPr>
          <p:cNvPr id="7" name="Connecteur droit avec flèche 73"/>
          <p:cNvCxnSpPr/>
          <p:nvPr/>
        </p:nvCxnSpPr>
        <p:spPr>
          <a:xfrm>
            <a:off x="2201702" y="2174682"/>
            <a:ext cx="127864" cy="44286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5"/>
          <p:cNvCxnSpPr/>
          <p:nvPr/>
        </p:nvCxnSpPr>
        <p:spPr>
          <a:xfrm flipH="1">
            <a:off x="2632800" y="2174682"/>
            <a:ext cx="458086" cy="38571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90"/>
          <p:cNvSpPr txBox="1"/>
          <p:nvPr/>
        </p:nvSpPr>
        <p:spPr>
          <a:xfrm>
            <a:off x="5815716" y="5532201"/>
            <a:ext cx="1714500" cy="507831"/>
          </a:xfrm>
          <a:prstGeom prst="rect">
            <a:avLst/>
          </a:prstGeom>
          <a:noFill/>
        </p:spPr>
        <p:txBody>
          <a:bodyPr wrap="square" rtlCol="0">
            <a:spAutoFit/>
          </a:bodyPr>
          <a:lstStyle/>
          <a:p>
            <a:pPr algn="ctr"/>
            <a:r>
              <a:rPr lang="fr-FR" sz="1350" dirty="0">
                <a:solidFill>
                  <a:srgbClr val="0070C0"/>
                </a:solidFill>
                <a:latin typeface="Oswald Regular" panose="020B0604020202020204" charset="0"/>
              </a:rPr>
              <a:t>TO BE TRIMMED (CLASH MANAGEMENT)</a:t>
            </a:r>
          </a:p>
        </p:txBody>
      </p:sp>
      <p:grpSp>
        <p:nvGrpSpPr>
          <p:cNvPr id="10" name="Groupe 60"/>
          <p:cNvGrpSpPr/>
          <p:nvPr/>
        </p:nvGrpSpPr>
        <p:grpSpPr>
          <a:xfrm rot="20962107">
            <a:off x="4067024" y="2186400"/>
            <a:ext cx="4171950" cy="3174452"/>
            <a:chOff x="3429000" y="1295400"/>
            <a:chExt cx="5562600" cy="4232603"/>
          </a:xfrm>
        </p:grpSpPr>
        <p:sp>
          <p:nvSpPr>
            <p:cNvPr id="11" name="Forme libre 15"/>
            <p:cNvSpPr/>
            <p:nvPr/>
          </p:nvSpPr>
          <p:spPr>
            <a:xfrm rot="645693">
              <a:off x="3509641" y="1822778"/>
              <a:ext cx="5181600" cy="3705225"/>
            </a:xfrm>
            <a:custGeom>
              <a:avLst/>
              <a:gdLst>
                <a:gd name="connsiteX0" fmla="*/ 228600 w 5181600"/>
                <a:gd name="connsiteY0" fmla="*/ 0 h 3705225"/>
                <a:gd name="connsiteX1" fmla="*/ 171450 w 5181600"/>
                <a:gd name="connsiteY1" fmla="*/ 266700 h 3705225"/>
                <a:gd name="connsiteX2" fmla="*/ 314325 w 5181600"/>
                <a:gd name="connsiteY2" fmla="*/ 628650 h 3705225"/>
                <a:gd name="connsiteX3" fmla="*/ 323850 w 5181600"/>
                <a:gd name="connsiteY3" fmla="*/ 1095375 h 3705225"/>
                <a:gd name="connsiteX4" fmla="*/ 142875 w 5181600"/>
                <a:gd name="connsiteY4" fmla="*/ 1581150 h 3705225"/>
                <a:gd name="connsiteX5" fmla="*/ 0 w 5181600"/>
                <a:gd name="connsiteY5" fmla="*/ 1981200 h 3705225"/>
                <a:gd name="connsiteX6" fmla="*/ 0 w 5181600"/>
                <a:gd name="connsiteY6" fmla="*/ 2219325 h 3705225"/>
                <a:gd name="connsiteX7" fmla="*/ 85725 w 5181600"/>
                <a:gd name="connsiteY7" fmla="*/ 2495550 h 3705225"/>
                <a:gd name="connsiteX8" fmla="*/ 257175 w 5181600"/>
                <a:gd name="connsiteY8" fmla="*/ 2933700 h 3705225"/>
                <a:gd name="connsiteX9" fmla="*/ 314325 w 5181600"/>
                <a:gd name="connsiteY9" fmla="*/ 3181350 h 3705225"/>
                <a:gd name="connsiteX10" fmla="*/ 352425 w 5181600"/>
                <a:gd name="connsiteY10" fmla="*/ 3362325 h 3705225"/>
                <a:gd name="connsiteX11" fmla="*/ 276225 w 5181600"/>
                <a:gd name="connsiteY11" fmla="*/ 3705225 h 3705225"/>
                <a:gd name="connsiteX12" fmla="*/ 5162550 w 5181600"/>
                <a:gd name="connsiteY12" fmla="*/ 3695700 h 3705225"/>
                <a:gd name="connsiteX13" fmla="*/ 5181600 w 5181600"/>
                <a:gd name="connsiteY13" fmla="*/ 0 h 3705225"/>
                <a:gd name="connsiteX14" fmla="*/ 228600 w 5181600"/>
                <a:gd name="connsiteY14" fmla="*/ 0 h 370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1600" h="3705225">
                  <a:moveTo>
                    <a:pt x="228600" y="0"/>
                  </a:moveTo>
                  <a:lnTo>
                    <a:pt x="171450" y="266700"/>
                  </a:lnTo>
                  <a:lnTo>
                    <a:pt x="314325" y="628650"/>
                  </a:lnTo>
                  <a:lnTo>
                    <a:pt x="323850" y="1095375"/>
                  </a:lnTo>
                  <a:lnTo>
                    <a:pt x="142875" y="1581150"/>
                  </a:lnTo>
                  <a:lnTo>
                    <a:pt x="0" y="1981200"/>
                  </a:lnTo>
                  <a:lnTo>
                    <a:pt x="0" y="2219325"/>
                  </a:lnTo>
                  <a:lnTo>
                    <a:pt x="85725" y="2495550"/>
                  </a:lnTo>
                  <a:lnTo>
                    <a:pt x="257175" y="2933700"/>
                  </a:lnTo>
                  <a:lnTo>
                    <a:pt x="314325" y="3181350"/>
                  </a:lnTo>
                  <a:lnTo>
                    <a:pt x="352425" y="3362325"/>
                  </a:lnTo>
                  <a:lnTo>
                    <a:pt x="276225" y="3705225"/>
                  </a:lnTo>
                  <a:lnTo>
                    <a:pt x="5162550" y="3695700"/>
                  </a:lnTo>
                  <a:lnTo>
                    <a:pt x="5181600" y="0"/>
                  </a:lnTo>
                  <a:lnTo>
                    <a:pt x="228600" y="0"/>
                  </a:lnTo>
                  <a:close/>
                </a:path>
              </a:pathLst>
            </a:cu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Oswald Regular" panose="020B0604020202020204" charset="0"/>
                </a:rPr>
                <a:t>PART TO BE ASSEMBLED (ALIGNED)</a:t>
              </a:r>
            </a:p>
          </p:txBody>
        </p:sp>
        <p:sp>
          <p:nvSpPr>
            <p:cNvPr id="12" name="Ellipse 16"/>
            <p:cNvSpPr/>
            <p:nvPr/>
          </p:nvSpPr>
          <p:spPr>
            <a:xfrm>
              <a:off x="3962400" y="1447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3" name="Ellipse 17"/>
            <p:cNvSpPr/>
            <p:nvPr/>
          </p:nvSpPr>
          <p:spPr>
            <a:xfrm>
              <a:off x="4038600" y="16002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Ellipse 18"/>
            <p:cNvSpPr/>
            <p:nvPr/>
          </p:nvSpPr>
          <p:spPr>
            <a:xfrm>
              <a:off x="3962400" y="1828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Ellipse 20"/>
            <p:cNvSpPr/>
            <p:nvPr/>
          </p:nvSpPr>
          <p:spPr>
            <a:xfrm>
              <a:off x="4038600" y="2209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Ellipse 22"/>
            <p:cNvSpPr/>
            <p:nvPr/>
          </p:nvSpPr>
          <p:spPr>
            <a:xfrm>
              <a:off x="3810000" y="2590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Ellipse 23"/>
            <p:cNvSpPr/>
            <p:nvPr/>
          </p:nvSpPr>
          <p:spPr>
            <a:xfrm>
              <a:off x="3810000" y="2819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8" name="Ellipse 25"/>
            <p:cNvSpPr/>
            <p:nvPr/>
          </p:nvSpPr>
          <p:spPr>
            <a:xfrm>
              <a:off x="3581400" y="3200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Ellipse 26"/>
            <p:cNvSpPr/>
            <p:nvPr/>
          </p:nvSpPr>
          <p:spPr>
            <a:xfrm>
              <a:off x="3429000" y="3352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0" name="Ellipse 28"/>
            <p:cNvSpPr/>
            <p:nvPr/>
          </p:nvSpPr>
          <p:spPr>
            <a:xfrm>
              <a:off x="3429000" y="38100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1" name="Ellipse 29"/>
            <p:cNvSpPr/>
            <p:nvPr/>
          </p:nvSpPr>
          <p:spPr>
            <a:xfrm>
              <a:off x="3581400" y="3962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Ellipse 31"/>
            <p:cNvSpPr/>
            <p:nvPr/>
          </p:nvSpPr>
          <p:spPr>
            <a:xfrm>
              <a:off x="3657600" y="43434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 name="Ellipse 32"/>
            <p:cNvSpPr/>
            <p:nvPr/>
          </p:nvSpPr>
          <p:spPr>
            <a:xfrm>
              <a:off x="3505200" y="4495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4" name="Ellipse 34"/>
            <p:cNvSpPr/>
            <p:nvPr/>
          </p:nvSpPr>
          <p:spPr>
            <a:xfrm>
              <a:off x="3429000" y="48768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Ellipse 35"/>
            <p:cNvSpPr/>
            <p:nvPr/>
          </p:nvSpPr>
          <p:spPr>
            <a:xfrm>
              <a:off x="3581400" y="5029200"/>
              <a:ext cx="76200" cy="76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6" name="Ellipse 36"/>
            <p:cNvSpPr/>
            <p:nvPr/>
          </p:nvSpPr>
          <p:spPr>
            <a:xfrm>
              <a:off x="4191000" y="1295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7" name="Ellipse 37"/>
            <p:cNvSpPr/>
            <p:nvPr/>
          </p:nvSpPr>
          <p:spPr>
            <a:xfrm>
              <a:off x="4343400" y="1447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8" name="Ellipse 38"/>
            <p:cNvSpPr/>
            <p:nvPr/>
          </p:nvSpPr>
          <p:spPr>
            <a:xfrm>
              <a:off x="45720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 name="Ellipse 39"/>
            <p:cNvSpPr/>
            <p:nvPr/>
          </p:nvSpPr>
          <p:spPr>
            <a:xfrm>
              <a:off x="48006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 name="Ellipse 40"/>
            <p:cNvSpPr/>
            <p:nvPr/>
          </p:nvSpPr>
          <p:spPr>
            <a:xfrm>
              <a:off x="49530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1" name="Ellipse 41"/>
            <p:cNvSpPr/>
            <p:nvPr/>
          </p:nvSpPr>
          <p:spPr>
            <a:xfrm>
              <a:off x="5105400" y="152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2" name="Ellipse 42"/>
            <p:cNvSpPr/>
            <p:nvPr/>
          </p:nvSpPr>
          <p:spPr>
            <a:xfrm>
              <a:off x="52578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3" name="Ellipse 43"/>
            <p:cNvSpPr/>
            <p:nvPr/>
          </p:nvSpPr>
          <p:spPr>
            <a:xfrm>
              <a:off x="5410200" y="1600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 name="Ellipse 44"/>
            <p:cNvSpPr/>
            <p:nvPr/>
          </p:nvSpPr>
          <p:spPr>
            <a:xfrm>
              <a:off x="5562600" y="1752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 name="Ellipse 45"/>
            <p:cNvSpPr/>
            <p:nvPr/>
          </p:nvSpPr>
          <p:spPr>
            <a:xfrm>
              <a:off x="5715000" y="167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6" name="Ellipse 46"/>
            <p:cNvSpPr/>
            <p:nvPr/>
          </p:nvSpPr>
          <p:spPr>
            <a:xfrm>
              <a:off x="58674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 name="Ellipse 47"/>
            <p:cNvSpPr/>
            <p:nvPr/>
          </p:nvSpPr>
          <p:spPr>
            <a:xfrm>
              <a:off x="6019800" y="1752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 name="Ellipse 48"/>
            <p:cNvSpPr/>
            <p:nvPr/>
          </p:nvSpPr>
          <p:spPr>
            <a:xfrm>
              <a:off x="61722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9" name="Ellipse 49"/>
            <p:cNvSpPr/>
            <p:nvPr/>
          </p:nvSpPr>
          <p:spPr>
            <a:xfrm>
              <a:off x="6324600" y="1752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 name="Ellipse 50"/>
            <p:cNvSpPr/>
            <p:nvPr/>
          </p:nvSpPr>
          <p:spPr>
            <a:xfrm>
              <a:off x="6477000" y="190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 name="Ellipse 51"/>
            <p:cNvSpPr/>
            <p:nvPr/>
          </p:nvSpPr>
          <p:spPr>
            <a:xfrm>
              <a:off x="66294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 name="Ellipse 52"/>
            <p:cNvSpPr/>
            <p:nvPr/>
          </p:nvSpPr>
          <p:spPr>
            <a:xfrm>
              <a:off x="6781800" y="198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3" name="Ellipse 53"/>
            <p:cNvSpPr/>
            <p:nvPr/>
          </p:nvSpPr>
          <p:spPr>
            <a:xfrm>
              <a:off x="6934200" y="190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4" name="Ellipse 54"/>
            <p:cNvSpPr/>
            <p:nvPr/>
          </p:nvSpPr>
          <p:spPr>
            <a:xfrm>
              <a:off x="70866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5" name="Ellipse 55"/>
            <p:cNvSpPr/>
            <p:nvPr/>
          </p:nvSpPr>
          <p:spPr>
            <a:xfrm>
              <a:off x="7239000" y="1981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Ellipse 56"/>
            <p:cNvSpPr/>
            <p:nvPr/>
          </p:nvSpPr>
          <p:spPr>
            <a:xfrm>
              <a:off x="7391400" y="2133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Ellipse 57"/>
            <p:cNvSpPr/>
            <p:nvPr/>
          </p:nvSpPr>
          <p:spPr>
            <a:xfrm>
              <a:off x="75438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Ellipse 62"/>
            <p:cNvSpPr/>
            <p:nvPr/>
          </p:nvSpPr>
          <p:spPr>
            <a:xfrm>
              <a:off x="76962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Ellipse 63"/>
            <p:cNvSpPr/>
            <p:nvPr/>
          </p:nvSpPr>
          <p:spPr>
            <a:xfrm>
              <a:off x="7848600" y="2209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0" name="Ellipse 64"/>
            <p:cNvSpPr/>
            <p:nvPr/>
          </p:nvSpPr>
          <p:spPr>
            <a:xfrm>
              <a:off x="8001000" y="2133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1" name="Ellipse 65"/>
            <p:cNvSpPr/>
            <p:nvPr/>
          </p:nvSpPr>
          <p:spPr>
            <a:xfrm>
              <a:off x="8153400" y="2286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2" name="Ellipse 66"/>
            <p:cNvSpPr/>
            <p:nvPr/>
          </p:nvSpPr>
          <p:spPr>
            <a:xfrm>
              <a:off x="8305800" y="2057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3" name="Ellipse 67"/>
            <p:cNvSpPr/>
            <p:nvPr/>
          </p:nvSpPr>
          <p:spPr>
            <a:xfrm>
              <a:off x="8458200" y="2209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4" name="Ellipse 68"/>
            <p:cNvSpPr/>
            <p:nvPr/>
          </p:nvSpPr>
          <p:spPr>
            <a:xfrm>
              <a:off x="8610600" y="2286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5" name="Ellipse 69"/>
            <p:cNvSpPr/>
            <p:nvPr/>
          </p:nvSpPr>
          <p:spPr>
            <a:xfrm>
              <a:off x="8763000" y="2209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6" name="Ellipse 70"/>
            <p:cNvSpPr/>
            <p:nvPr/>
          </p:nvSpPr>
          <p:spPr>
            <a:xfrm>
              <a:off x="8915400" y="2362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57" name="Forme libre 58"/>
          <p:cNvSpPr/>
          <p:nvPr/>
        </p:nvSpPr>
        <p:spPr>
          <a:xfrm>
            <a:off x="2158116" y="2611200"/>
            <a:ext cx="304800" cy="2787650"/>
          </a:xfrm>
          <a:custGeom>
            <a:avLst/>
            <a:gdLst>
              <a:gd name="connsiteX0" fmla="*/ 262467 w 406400"/>
              <a:gd name="connsiteY0" fmla="*/ 0 h 3716867"/>
              <a:gd name="connsiteX1" fmla="*/ 220133 w 406400"/>
              <a:gd name="connsiteY1" fmla="*/ 127000 h 3716867"/>
              <a:gd name="connsiteX2" fmla="*/ 194733 w 406400"/>
              <a:gd name="connsiteY2" fmla="*/ 262467 h 3716867"/>
              <a:gd name="connsiteX3" fmla="*/ 262467 w 406400"/>
              <a:gd name="connsiteY3" fmla="*/ 465667 h 3716867"/>
              <a:gd name="connsiteX4" fmla="*/ 330200 w 406400"/>
              <a:gd name="connsiteY4" fmla="*/ 635000 h 3716867"/>
              <a:gd name="connsiteX5" fmla="*/ 347133 w 406400"/>
              <a:gd name="connsiteY5" fmla="*/ 1117600 h 3716867"/>
              <a:gd name="connsiteX6" fmla="*/ 203200 w 406400"/>
              <a:gd name="connsiteY6" fmla="*/ 1456267 h 3716867"/>
              <a:gd name="connsiteX7" fmla="*/ 42333 w 406400"/>
              <a:gd name="connsiteY7" fmla="*/ 1888067 h 3716867"/>
              <a:gd name="connsiteX8" fmla="*/ 8467 w 406400"/>
              <a:gd name="connsiteY8" fmla="*/ 2006600 h 3716867"/>
              <a:gd name="connsiteX9" fmla="*/ 8467 w 406400"/>
              <a:gd name="connsiteY9" fmla="*/ 2116667 h 3716867"/>
              <a:gd name="connsiteX10" fmla="*/ 0 w 406400"/>
              <a:gd name="connsiteY10" fmla="*/ 2184400 h 3716867"/>
              <a:gd name="connsiteX11" fmla="*/ 59267 w 406400"/>
              <a:gd name="connsiteY11" fmla="*/ 2336800 h 3716867"/>
              <a:gd name="connsiteX12" fmla="*/ 127000 w 406400"/>
              <a:gd name="connsiteY12" fmla="*/ 2514600 h 3716867"/>
              <a:gd name="connsiteX13" fmla="*/ 177800 w 406400"/>
              <a:gd name="connsiteY13" fmla="*/ 2683934 h 3716867"/>
              <a:gd name="connsiteX14" fmla="*/ 287867 w 406400"/>
              <a:gd name="connsiteY14" fmla="*/ 2912534 h 3716867"/>
              <a:gd name="connsiteX15" fmla="*/ 347133 w 406400"/>
              <a:gd name="connsiteY15" fmla="*/ 3090334 h 3716867"/>
              <a:gd name="connsiteX16" fmla="*/ 406400 w 406400"/>
              <a:gd name="connsiteY16" fmla="*/ 3208867 h 3716867"/>
              <a:gd name="connsiteX17" fmla="*/ 287867 w 406400"/>
              <a:gd name="connsiteY17" fmla="*/ 3716867 h 371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400" h="3716867">
                <a:moveTo>
                  <a:pt x="262467" y="0"/>
                </a:moveTo>
                <a:lnTo>
                  <a:pt x="220133" y="127000"/>
                </a:lnTo>
                <a:lnTo>
                  <a:pt x="194733" y="262467"/>
                </a:lnTo>
                <a:lnTo>
                  <a:pt x="262467" y="465667"/>
                </a:lnTo>
                <a:lnTo>
                  <a:pt x="330200" y="635000"/>
                </a:lnTo>
                <a:lnTo>
                  <a:pt x="347133" y="1117600"/>
                </a:lnTo>
                <a:lnTo>
                  <a:pt x="203200" y="1456267"/>
                </a:lnTo>
                <a:lnTo>
                  <a:pt x="42333" y="1888067"/>
                </a:lnTo>
                <a:lnTo>
                  <a:pt x="8467" y="2006600"/>
                </a:lnTo>
                <a:lnTo>
                  <a:pt x="8467" y="2116667"/>
                </a:lnTo>
                <a:lnTo>
                  <a:pt x="0" y="2184400"/>
                </a:lnTo>
                <a:lnTo>
                  <a:pt x="59267" y="2336800"/>
                </a:lnTo>
                <a:lnTo>
                  <a:pt x="127000" y="2514600"/>
                </a:lnTo>
                <a:lnTo>
                  <a:pt x="177800" y="2683934"/>
                </a:lnTo>
                <a:lnTo>
                  <a:pt x="287867" y="2912534"/>
                </a:lnTo>
                <a:lnTo>
                  <a:pt x="347133" y="3090334"/>
                </a:lnTo>
                <a:lnTo>
                  <a:pt x="406400" y="3208867"/>
                </a:lnTo>
                <a:lnTo>
                  <a:pt x="287867" y="371686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58" name="Forme libre 59"/>
          <p:cNvSpPr/>
          <p:nvPr/>
        </p:nvSpPr>
        <p:spPr>
          <a:xfrm>
            <a:off x="2443866" y="2617551"/>
            <a:ext cx="304800" cy="2787650"/>
          </a:xfrm>
          <a:custGeom>
            <a:avLst/>
            <a:gdLst>
              <a:gd name="connsiteX0" fmla="*/ 262467 w 406400"/>
              <a:gd name="connsiteY0" fmla="*/ 0 h 3716867"/>
              <a:gd name="connsiteX1" fmla="*/ 220133 w 406400"/>
              <a:gd name="connsiteY1" fmla="*/ 127000 h 3716867"/>
              <a:gd name="connsiteX2" fmla="*/ 194733 w 406400"/>
              <a:gd name="connsiteY2" fmla="*/ 262467 h 3716867"/>
              <a:gd name="connsiteX3" fmla="*/ 262467 w 406400"/>
              <a:gd name="connsiteY3" fmla="*/ 465667 h 3716867"/>
              <a:gd name="connsiteX4" fmla="*/ 330200 w 406400"/>
              <a:gd name="connsiteY4" fmla="*/ 635000 h 3716867"/>
              <a:gd name="connsiteX5" fmla="*/ 347133 w 406400"/>
              <a:gd name="connsiteY5" fmla="*/ 1117600 h 3716867"/>
              <a:gd name="connsiteX6" fmla="*/ 203200 w 406400"/>
              <a:gd name="connsiteY6" fmla="*/ 1456267 h 3716867"/>
              <a:gd name="connsiteX7" fmla="*/ 42333 w 406400"/>
              <a:gd name="connsiteY7" fmla="*/ 1888067 h 3716867"/>
              <a:gd name="connsiteX8" fmla="*/ 8467 w 406400"/>
              <a:gd name="connsiteY8" fmla="*/ 2006600 h 3716867"/>
              <a:gd name="connsiteX9" fmla="*/ 8467 w 406400"/>
              <a:gd name="connsiteY9" fmla="*/ 2116667 h 3716867"/>
              <a:gd name="connsiteX10" fmla="*/ 0 w 406400"/>
              <a:gd name="connsiteY10" fmla="*/ 2184400 h 3716867"/>
              <a:gd name="connsiteX11" fmla="*/ 59267 w 406400"/>
              <a:gd name="connsiteY11" fmla="*/ 2336800 h 3716867"/>
              <a:gd name="connsiteX12" fmla="*/ 127000 w 406400"/>
              <a:gd name="connsiteY12" fmla="*/ 2514600 h 3716867"/>
              <a:gd name="connsiteX13" fmla="*/ 177800 w 406400"/>
              <a:gd name="connsiteY13" fmla="*/ 2683934 h 3716867"/>
              <a:gd name="connsiteX14" fmla="*/ 287867 w 406400"/>
              <a:gd name="connsiteY14" fmla="*/ 2912534 h 3716867"/>
              <a:gd name="connsiteX15" fmla="*/ 347133 w 406400"/>
              <a:gd name="connsiteY15" fmla="*/ 3090334 h 3716867"/>
              <a:gd name="connsiteX16" fmla="*/ 406400 w 406400"/>
              <a:gd name="connsiteY16" fmla="*/ 3208867 h 3716867"/>
              <a:gd name="connsiteX17" fmla="*/ 287867 w 406400"/>
              <a:gd name="connsiteY17" fmla="*/ 3716867 h 371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400" h="3716867">
                <a:moveTo>
                  <a:pt x="262467" y="0"/>
                </a:moveTo>
                <a:lnTo>
                  <a:pt x="220133" y="127000"/>
                </a:lnTo>
                <a:lnTo>
                  <a:pt x="194733" y="262467"/>
                </a:lnTo>
                <a:lnTo>
                  <a:pt x="262467" y="465667"/>
                </a:lnTo>
                <a:lnTo>
                  <a:pt x="330200" y="635000"/>
                </a:lnTo>
                <a:lnTo>
                  <a:pt x="347133" y="1117600"/>
                </a:lnTo>
                <a:lnTo>
                  <a:pt x="203200" y="1456267"/>
                </a:lnTo>
                <a:lnTo>
                  <a:pt x="42333" y="1888067"/>
                </a:lnTo>
                <a:lnTo>
                  <a:pt x="8467" y="2006600"/>
                </a:lnTo>
                <a:lnTo>
                  <a:pt x="8467" y="2116667"/>
                </a:lnTo>
                <a:lnTo>
                  <a:pt x="0" y="2184400"/>
                </a:lnTo>
                <a:lnTo>
                  <a:pt x="59267" y="2336800"/>
                </a:lnTo>
                <a:lnTo>
                  <a:pt x="127000" y="2514600"/>
                </a:lnTo>
                <a:lnTo>
                  <a:pt x="177800" y="2683934"/>
                </a:lnTo>
                <a:lnTo>
                  <a:pt x="287867" y="2912534"/>
                </a:lnTo>
                <a:lnTo>
                  <a:pt x="347133" y="3090334"/>
                </a:lnTo>
                <a:lnTo>
                  <a:pt x="406400" y="3208867"/>
                </a:lnTo>
                <a:lnTo>
                  <a:pt x="287867" y="371686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59" name="Forme libre 61"/>
          <p:cNvSpPr/>
          <p:nvPr/>
        </p:nvSpPr>
        <p:spPr>
          <a:xfrm>
            <a:off x="2164466" y="2623900"/>
            <a:ext cx="838200" cy="2781300"/>
          </a:xfrm>
          <a:custGeom>
            <a:avLst/>
            <a:gdLst>
              <a:gd name="connsiteX0" fmla="*/ 245533 w 1117600"/>
              <a:gd name="connsiteY0" fmla="*/ 33866 h 3708400"/>
              <a:gd name="connsiteX1" fmla="*/ 956733 w 1117600"/>
              <a:gd name="connsiteY1" fmla="*/ 0 h 3708400"/>
              <a:gd name="connsiteX2" fmla="*/ 897466 w 1117600"/>
              <a:gd name="connsiteY2" fmla="*/ 245533 h 3708400"/>
              <a:gd name="connsiteX3" fmla="*/ 965200 w 1117600"/>
              <a:gd name="connsiteY3" fmla="*/ 397933 h 3708400"/>
              <a:gd name="connsiteX4" fmla="*/ 1032933 w 1117600"/>
              <a:gd name="connsiteY4" fmla="*/ 592666 h 3708400"/>
              <a:gd name="connsiteX5" fmla="*/ 1049866 w 1117600"/>
              <a:gd name="connsiteY5" fmla="*/ 1092200 h 3708400"/>
              <a:gd name="connsiteX6" fmla="*/ 939800 w 1117600"/>
              <a:gd name="connsiteY6" fmla="*/ 1413933 h 3708400"/>
              <a:gd name="connsiteX7" fmla="*/ 804333 w 1117600"/>
              <a:gd name="connsiteY7" fmla="*/ 1727200 h 3708400"/>
              <a:gd name="connsiteX8" fmla="*/ 728133 w 1117600"/>
              <a:gd name="connsiteY8" fmla="*/ 1955800 h 3708400"/>
              <a:gd name="connsiteX9" fmla="*/ 711200 w 1117600"/>
              <a:gd name="connsiteY9" fmla="*/ 2040466 h 3708400"/>
              <a:gd name="connsiteX10" fmla="*/ 711200 w 1117600"/>
              <a:gd name="connsiteY10" fmla="*/ 2167466 h 3708400"/>
              <a:gd name="connsiteX11" fmla="*/ 872066 w 1117600"/>
              <a:gd name="connsiteY11" fmla="*/ 2599266 h 3708400"/>
              <a:gd name="connsiteX12" fmla="*/ 982133 w 1117600"/>
              <a:gd name="connsiteY12" fmla="*/ 2887133 h 3708400"/>
              <a:gd name="connsiteX13" fmla="*/ 1117600 w 1117600"/>
              <a:gd name="connsiteY13" fmla="*/ 3166533 h 3708400"/>
              <a:gd name="connsiteX14" fmla="*/ 999066 w 1117600"/>
              <a:gd name="connsiteY14" fmla="*/ 3708400 h 3708400"/>
              <a:gd name="connsiteX15" fmla="*/ 279400 w 1117600"/>
              <a:gd name="connsiteY15" fmla="*/ 3708400 h 3708400"/>
              <a:gd name="connsiteX16" fmla="*/ 423333 w 1117600"/>
              <a:gd name="connsiteY16" fmla="*/ 3158066 h 3708400"/>
              <a:gd name="connsiteX17" fmla="*/ 220133 w 1117600"/>
              <a:gd name="connsiteY17" fmla="*/ 2734733 h 3708400"/>
              <a:gd name="connsiteX18" fmla="*/ 101600 w 1117600"/>
              <a:gd name="connsiteY18" fmla="*/ 2421466 h 3708400"/>
              <a:gd name="connsiteX19" fmla="*/ 0 w 1117600"/>
              <a:gd name="connsiteY19" fmla="*/ 2150533 h 3708400"/>
              <a:gd name="connsiteX20" fmla="*/ 16933 w 1117600"/>
              <a:gd name="connsiteY20" fmla="*/ 1964266 h 3708400"/>
              <a:gd name="connsiteX21" fmla="*/ 194733 w 1117600"/>
              <a:gd name="connsiteY21" fmla="*/ 1507066 h 3708400"/>
              <a:gd name="connsiteX22" fmla="*/ 330200 w 1117600"/>
              <a:gd name="connsiteY22" fmla="*/ 1151466 h 3708400"/>
              <a:gd name="connsiteX23" fmla="*/ 338666 w 1117600"/>
              <a:gd name="connsiteY23" fmla="*/ 1066800 h 3708400"/>
              <a:gd name="connsiteX24" fmla="*/ 321733 w 1117600"/>
              <a:gd name="connsiteY24" fmla="*/ 592666 h 3708400"/>
              <a:gd name="connsiteX25" fmla="*/ 186266 w 1117600"/>
              <a:gd name="connsiteY25" fmla="*/ 228600 h 3708400"/>
              <a:gd name="connsiteX26" fmla="*/ 245533 w 1117600"/>
              <a:gd name="connsiteY26" fmla="*/ 33866 h 37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7600" h="3708400">
                <a:moveTo>
                  <a:pt x="245533" y="33866"/>
                </a:moveTo>
                <a:lnTo>
                  <a:pt x="956733" y="0"/>
                </a:lnTo>
                <a:lnTo>
                  <a:pt x="897466" y="245533"/>
                </a:lnTo>
                <a:lnTo>
                  <a:pt x="965200" y="397933"/>
                </a:lnTo>
                <a:lnTo>
                  <a:pt x="1032933" y="592666"/>
                </a:lnTo>
                <a:lnTo>
                  <a:pt x="1049866" y="1092200"/>
                </a:lnTo>
                <a:lnTo>
                  <a:pt x="939800" y="1413933"/>
                </a:lnTo>
                <a:lnTo>
                  <a:pt x="804333" y="1727200"/>
                </a:lnTo>
                <a:lnTo>
                  <a:pt x="728133" y="1955800"/>
                </a:lnTo>
                <a:lnTo>
                  <a:pt x="711200" y="2040466"/>
                </a:lnTo>
                <a:lnTo>
                  <a:pt x="711200" y="2167466"/>
                </a:lnTo>
                <a:lnTo>
                  <a:pt x="872066" y="2599266"/>
                </a:lnTo>
                <a:lnTo>
                  <a:pt x="982133" y="2887133"/>
                </a:lnTo>
                <a:lnTo>
                  <a:pt x="1117600" y="3166533"/>
                </a:lnTo>
                <a:lnTo>
                  <a:pt x="999066" y="3708400"/>
                </a:lnTo>
                <a:lnTo>
                  <a:pt x="279400" y="3708400"/>
                </a:lnTo>
                <a:lnTo>
                  <a:pt x="423333" y="3158066"/>
                </a:lnTo>
                <a:lnTo>
                  <a:pt x="220133" y="2734733"/>
                </a:lnTo>
                <a:lnTo>
                  <a:pt x="101600" y="2421466"/>
                </a:lnTo>
                <a:lnTo>
                  <a:pt x="0" y="2150533"/>
                </a:lnTo>
                <a:lnTo>
                  <a:pt x="16933" y="1964266"/>
                </a:lnTo>
                <a:lnTo>
                  <a:pt x="194733" y="1507066"/>
                </a:lnTo>
                <a:lnTo>
                  <a:pt x="330200" y="1151466"/>
                </a:lnTo>
                <a:lnTo>
                  <a:pt x="338666" y="1066800"/>
                </a:lnTo>
                <a:lnTo>
                  <a:pt x="321733" y="592666"/>
                </a:lnTo>
                <a:lnTo>
                  <a:pt x="186266" y="228600"/>
                </a:lnTo>
                <a:lnTo>
                  <a:pt x="245533" y="33866"/>
                </a:lnTo>
                <a:close/>
              </a:path>
            </a:pathLst>
          </a:cu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60" name="Connecteur droit avec flèche 92"/>
          <p:cNvCxnSpPr/>
          <p:nvPr/>
        </p:nvCxnSpPr>
        <p:spPr>
          <a:xfrm flipH="1" flipV="1">
            <a:off x="5116056" y="4274900"/>
            <a:ext cx="1143000" cy="12573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9" name="ZoneTexte 60"/>
          <p:cNvSpPr txBox="1"/>
          <p:nvPr/>
        </p:nvSpPr>
        <p:spPr>
          <a:xfrm>
            <a:off x="1689947" y="1874203"/>
            <a:ext cx="623889" cy="300082"/>
          </a:xfrm>
          <a:prstGeom prst="rect">
            <a:avLst/>
          </a:prstGeom>
          <a:noFill/>
        </p:spPr>
        <p:txBody>
          <a:bodyPr wrap="none" rtlCol="0">
            <a:spAutoFit/>
          </a:bodyPr>
          <a:lstStyle/>
          <a:p>
            <a:r>
              <a:rPr lang="fr-FR" sz="1350" dirty="0">
                <a:solidFill>
                  <a:srgbClr val="0070C0"/>
                </a:solidFill>
              </a:rPr>
              <a:t>-</a:t>
            </a:r>
            <a:r>
              <a:rPr lang="fr-FR" sz="1350" dirty="0">
                <a:solidFill>
                  <a:srgbClr val="0070C0"/>
                </a:solidFill>
                <a:latin typeface="Oswald Regular" panose="020B0604020202020204" charset="0"/>
              </a:rPr>
              <a:t>0.50in</a:t>
            </a:r>
          </a:p>
        </p:txBody>
      </p:sp>
      <p:sp>
        <p:nvSpPr>
          <p:cNvPr id="120" name="ZoneTexte 74"/>
          <p:cNvSpPr txBox="1"/>
          <p:nvPr/>
        </p:nvSpPr>
        <p:spPr>
          <a:xfrm>
            <a:off x="2599169" y="1874203"/>
            <a:ext cx="617477" cy="300082"/>
          </a:xfrm>
          <a:prstGeom prst="rect">
            <a:avLst/>
          </a:prstGeom>
          <a:noFill/>
        </p:spPr>
        <p:txBody>
          <a:bodyPr wrap="none" rtlCol="0">
            <a:spAutoFit/>
          </a:bodyPr>
          <a:lstStyle/>
          <a:p>
            <a:r>
              <a:rPr lang="fr-FR" sz="1350" dirty="0">
                <a:solidFill>
                  <a:srgbClr val="0070C0"/>
                </a:solidFill>
                <a:latin typeface="Oswald Regular" panose="020B0604020202020204" charset="0"/>
              </a:rPr>
              <a:t>-0.25in</a:t>
            </a:r>
          </a:p>
        </p:txBody>
      </p:sp>
    </p:spTree>
    <p:extLst>
      <p:ext uri="{BB962C8B-B14F-4D97-AF65-F5344CB8AC3E}">
        <p14:creationId xmlns:p14="http://schemas.microsoft.com/office/powerpoint/2010/main" val="118483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48148E-6 C -0.02188 0.00903 -0.04358 0.01829 -0.06268 0.02153 C -0.0816 0.02477 -0.10295 0.02014 -0.11441 0.01921 C -0.12604 0.01852 -0.12049 0.01736 -0.13212 0.01736 C -0.14393 0.0169 -0.17292 0.01921 -0.1849 0.01829 C -0.19705 0.01736 -0.2007 0.01389 -0.20417 0.01088 " pathEditMode="relative" rAng="0" ptsTypes="AAAAAA">
                                      <p:cBhvr>
                                        <p:cTn id="6" dur="2000" fill="hold"/>
                                        <p:tgtEl>
                                          <p:spTgt spid="10"/>
                                        </p:tgtEl>
                                        <p:attrNameLst>
                                          <p:attrName>ppt_x</p:attrName>
                                          <p:attrName>ppt_y</p:attrName>
                                        </p:attrNameLst>
                                      </p:cBhvr>
                                      <p:rCtr x="-10208" y="1111"/>
                                    </p:animMotion>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nodeType="clickEffect">
                                  <p:stCondLst>
                                    <p:cond delay="0"/>
                                  </p:stCondLst>
                                  <p:childTnLst>
                                    <p:animEffect transition="out" filter="checkerboard(across)">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4.72222E-6 3.33333E-6 C 0.02222 3.33333E-6 0.04444 3.33333E-6 0.06666 0.01111 C 0.08888 0.02222 0.10972 0.0537 0.13333 0.06666 C 0.15694 0.07963 0.18611 0.08333 0.20833 0.08889 C 0.23055 0.09444 0.24861 0.09722 0.26666 0.1 " pathEditMode="relative" rAng="0" ptsTypes="AAAAA">
                                      <p:cBhvr>
                                        <p:cTn id="17" dur="2000" fill="hold"/>
                                        <p:tgtEl>
                                          <p:spTgt spid="59"/>
                                        </p:tgtEl>
                                        <p:attrNameLst>
                                          <p:attrName>ppt_x</p:attrName>
                                          <p:attrName>ppt_y</p:attrName>
                                        </p:attrNameLst>
                                      </p:cBhvr>
                                      <p:rCtr x="13333" y="5000"/>
                                    </p:animMotion>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9" grpId="0" animBg="1"/>
      <p:bldP spid="5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80340" y="1830243"/>
            <a:ext cx="3655074" cy="4613405"/>
          </a:xfrm>
          <a:prstGeom prst="rect">
            <a:avLst/>
          </a:prstGeom>
          <a:ln w="38100">
            <a:solidFill>
              <a:srgbClr val="0086FB"/>
            </a:solidFill>
          </a:ln>
        </p:spPr>
      </p:pic>
      <p:sp>
        <p:nvSpPr>
          <p:cNvPr id="2" name="Title 1"/>
          <p:cNvSpPr>
            <a:spLocks noGrp="1"/>
          </p:cNvSpPr>
          <p:nvPr>
            <p:ph type="title"/>
          </p:nvPr>
        </p:nvSpPr>
        <p:spPr/>
        <p:txBody>
          <a:bodyPr/>
          <a:lstStyle/>
          <a:p>
            <a:r>
              <a:rPr lang="en-US" dirty="0"/>
              <a:t>Run Optimization</a:t>
            </a:r>
          </a:p>
        </p:txBody>
      </p:sp>
      <p:sp>
        <p:nvSpPr>
          <p:cNvPr id="6" name="Subtitle 2"/>
          <p:cNvSpPr txBox="1">
            <a:spLocks/>
          </p:cNvSpPr>
          <p:nvPr/>
        </p:nvSpPr>
        <p:spPr>
          <a:xfrm>
            <a:off x="1272162" y="3757325"/>
            <a:ext cx="1952036" cy="18193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70000"/>
              </a:lnSpc>
            </a:pPr>
            <a:endParaRPr lang="en-US" sz="2500" b="1" dirty="0">
              <a:solidFill>
                <a:srgbClr val="FFC000"/>
              </a:solidFill>
              <a:latin typeface="Oswald Light"/>
              <a:cs typeface="Oswald Light"/>
            </a:endParaRPr>
          </a:p>
        </p:txBody>
      </p:sp>
      <p:sp>
        <p:nvSpPr>
          <p:cNvPr id="7" name="Notched Right Arrow 3"/>
          <p:cNvSpPr/>
          <p:nvPr/>
        </p:nvSpPr>
        <p:spPr>
          <a:xfrm>
            <a:off x="4059628" y="3308437"/>
            <a:ext cx="1114169" cy="89777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lowchart: Process 7"/>
          <p:cNvSpPr/>
          <p:nvPr/>
        </p:nvSpPr>
        <p:spPr>
          <a:xfrm>
            <a:off x="313814" y="5727856"/>
            <a:ext cx="1612670" cy="215744"/>
          </a:xfrm>
          <a:prstGeom prst="flowChartProcess">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352263" y="1600200"/>
            <a:ext cx="4078180" cy="1077218"/>
          </a:xfrm>
          <a:prstGeom prst="rect">
            <a:avLst/>
          </a:prstGeom>
          <a:noFill/>
        </p:spPr>
        <p:txBody>
          <a:bodyPr wrap="squar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Oswald Regular" panose="020B0604020202020204" charset="0"/>
              </a:rPr>
              <a:t>Newton – Raphson Method</a:t>
            </a:r>
          </a:p>
        </p:txBody>
      </p:sp>
      <p:graphicFrame>
        <p:nvGraphicFramePr>
          <p:cNvPr id="11" name="Diagram 10"/>
          <p:cNvGraphicFramePr/>
          <p:nvPr>
            <p:extLst/>
          </p:nvPr>
        </p:nvGraphicFramePr>
        <p:xfrm>
          <a:off x="3672627" y="2245562"/>
          <a:ext cx="544206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751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Search Optimization</a:t>
            </a:r>
          </a:p>
        </p:txBody>
      </p:sp>
      <p:pic>
        <p:nvPicPr>
          <p:cNvPr id="5" name="Picture 4"/>
          <p:cNvPicPr>
            <a:picLocks noChangeAspect="1"/>
          </p:cNvPicPr>
          <p:nvPr/>
        </p:nvPicPr>
        <p:blipFill rotWithShape="1">
          <a:blip r:embed="rId3">
            <a:clrChange>
              <a:clrFrom>
                <a:srgbClr val="F0F0F0"/>
              </a:clrFrom>
              <a:clrTo>
                <a:srgbClr val="F0F0F0">
                  <a:alpha val="0"/>
                </a:srgbClr>
              </a:clrTo>
            </a:clrChange>
          </a:blip>
          <a:srcRect l="1899" t="82755" r="47547" b="1754"/>
          <a:stretch/>
        </p:blipFill>
        <p:spPr>
          <a:xfrm>
            <a:off x="3468652" y="5053080"/>
            <a:ext cx="3333502" cy="1181819"/>
          </a:xfrm>
          <a:prstGeom prst="rect">
            <a:avLst/>
          </a:prstGeom>
        </p:spPr>
      </p:pic>
      <p:grpSp>
        <p:nvGrpSpPr>
          <p:cNvPr id="6" name="Group 5"/>
          <p:cNvGrpSpPr/>
          <p:nvPr/>
        </p:nvGrpSpPr>
        <p:grpSpPr>
          <a:xfrm>
            <a:off x="3810000" y="1981200"/>
            <a:ext cx="2325560" cy="2465094"/>
            <a:chOff x="876760" y="780487"/>
            <a:chExt cx="2325560" cy="2465094"/>
          </a:xfrm>
        </p:grpSpPr>
        <p:sp>
          <p:nvSpPr>
            <p:cNvPr id="7" name="Rounded Rectangle 11"/>
            <p:cNvSpPr/>
            <p:nvPr/>
          </p:nvSpPr>
          <p:spPr>
            <a:xfrm>
              <a:off x="876760" y="780487"/>
              <a:ext cx="2325560" cy="1602311"/>
            </a:xfrm>
            <a:prstGeom prst="roundRect">
              <a:avLst/>
            </a:prstGeom>
            <a:blipFill>
              <a:blip r:embed="rId4">
                <a:extLst>
                  <a:ext uri="{28A0092B-C50C-407E-A947-70E740481C1C}">
                    <a14:useLocalDpi xmlns:a14="http://schemas.microsoft.com/office/drawing/2010/main" val="0"/>
                  </a:ext>
                </a:extLst>
              </a:blip>
              <a:srcRect/>
              <a:stretch>
                <a:fillRect/>
              </a:stretch>
            </a:blipFill>
            <a:ln>
              <a:solidFill>
                <a:srgbClr val="003876"/>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Freeform 13"/>
            <p:cNvSpPr/>
            <p:nvPr/>
          </p:nvSpPr>
          <p:spPr>
            <a:xfrm>
              <a:off x="876760" y="2382798"/>
              <a:ext cx="2325560" cy="862783"/>
            </a:xfrm>
            <a:custGeom>
              <a:avLst/>
              <a:gdLst>
                <a:gd name="connsiteX0" fmla="*/ 0 w 2325560"/>
                <a:gd name="connsiteY0" fmla="*/ 0 h 862783"/>
                <a:gd name="connsiteX1" fmla="*/ 2325560 w 2325560"/>
                <a:gd name="connsiteY1" fmla="*/ 0 h 862783"/>
                <a:gd name="connsiteX2" fmla="*/ 2325560 w 2325560"/>
                <a:gd name="connsiteY2" fmla="*/ 862783 h 862783"/>
                <a:gd name="connsiteX3" fmla="*/ 0 w 2325560"/>
                <a:gd name="connsiteY3" fmla="*/ 862783 h 862783"/>
                <a:gd name="connsiteX4" fmla="*/ 0 w 2325560"/>
                <a:gd name="connsiteY4" fmla="*/ 0 h 86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560" h="862783">
                  <a:moveTo>
                    <a:pt x="0" y="0"/>
                  </a:moveTo>
                  <a:lnTo>
                    <a:pt x="2325560" y="0"/>
                  </a:lnTo>
                  <a:lnTo>
                    <a:pt x="2325560" y="862783"/>
                  </a:lnTo>
                  <a:lnTo>
                    <a:pt x="0" y="862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err="1">
                  <a:solidFill>
                    <a:srgbClr val="003876"/>
                  </a:solidFill>
                  <a:latin typeface="Oswald Regular" panose="020B0604020202020204" charset="0"/>
                </a:rPr>
                <a:t>Tolerancing</a:t>
              </a:r>
              <a:r>
                <a:rPr lang="en-US" sz="2100" kern="1200" dirty="0">
                  <a:solidFill>
                    <a:srgbClr val="003876"/>
                  </a:solidFill>
                  <a:latin typeface="Oswald Regular" panose="020B0604020202020204" charset="0"/>
                </a:rPr>
                <a:t> &amp;</a:t>
              </a:r>
            </a:p>
            <a:p>
              <a:pPr lvl="0" algn="ctr" defTabSz="933450">
                <a:lnSpc>
                  <a:spcPct val="90000"/>
                </a:lnSpc>
                <a:spcBef>
                  <a:spcPct val="0"/>
                </a:spcBef>
                <a:spcAft>
                  <a:spcPct val="35000"/>
                </a:spcAft>
              </a:pPr>
              <a:r>
                <a:rPr lang="en-US" sz="2100" kern="1200" dirty="0">
                  <a:solidFill>
                    <a:srgbClr val="003876"/>
                  </a:solidFill>
                  <a:latin typeface="Oswald Regular" panose="020B0604020202020204" charset="0"/>
                </a:rPr>
                <a:t>Fit Constraints</a:t>
              </a:r>
            </a:p>
          </p:txBody>
        </p:sp>
      </p:grpSp>
      <p:grpSp>
        <p:nvGrpSpPr>
          <p:cNvPr id="9" name="Group 8"/>
          <p:cNvGrpSpPr/>
          <p:nvPr/>
        </p:nvGrpSpPr>
        <p:grpSpPr>
          <a:xfrm>
            <a:off x="1048641" y="1981200"/>
            <a:ext cx="2348693" cy="3316119"/>
            <a:chOff x="3438051" y="806747"/>
            <a:chExt cx="2348693" cy="3316119"/>
          </a:xfrm>
        </p:grpSpPr>
        <p:sp>
          <p:nvSpPr>
            <p:cNvPr id="10" name="Rounded Rectangle 15"/>
            <p:cNvSpPr/>
            <p:nvPr/>
          </p:nvSpPr>
          <p:spPr>
            <a:xfrm>
              <a:off x="3461184" y="806747"/>
              <a:ext cx="2325560" cy="1602311"/>
            </a:xfrm>
            <a:prstGeom prst="roundRect">
              <a:avLst/>
            </a:prstGeom>
            <a:blipFill>
              <a:blip r:embed="rId5">
                <a:extLst>
                  <a:ext uri="{28A0092B-C50C-407E-A947-70E740481C1C}">
                    <a14:useLocalDpi xmlns:a14="http://schemas.microsoft.com/office/drawing/2010/main" val="0"/>
                  </a:ext>
                </a:extLst>
              </a:blip>
              <a:srcRect/>
              <a:stretch>
                <a:fillRect t="-23000" b="-23000"/>
              </a:stretch>
            </a:blipFill>
            <a:ln>
              <a:solidFill>
                <a:srgbClr val="003876"/>
              </a:solid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1" name="Freeform 16"/>
            <p:cNvSpPr/>
            <p:nvPr/>
          </p:nvSpPr>
          <p:spPr>
            <a:xfrm>
              <a:off x="3438051" y="2392969"/>
              <a:ext cx="2325560" cy="1729897"/>
            </a:xfrm>
            <a:custGeom>
              <a:avLst/>
              <a:gdLst>
                <a:gd name="connsiteX0" fmla="*/ 0 w 2325560"/>
                <a:gd name="connsiteY0" fmla="*/ 0 h 1729897"/>
                <a:gd name="connsiteX1" fmla="*/ 2325560 w 2325560"/>
                <a:gd name="connsiteY1" fmla="*/ 0 h 1729897"/>
                <a:gd name="connsiteX2" fmla="*/ 2325560 w 2325560"/>
                <a:gd name="connsiteY2" fmla="*/ 1729897 h 1729897"/>
                <a:gd name="connsiteX3" fmla="*/ 0 w 2325560"/>
                <a:gd name="connsiteY3" fmla="*/ 1729897 h 1729897"/>
                <a:gd name="connsiteX4" fmla="*/ 0 w 2325560"/>
                <a:gd name="connsiteY4" fmla="*/ 0 h 172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560" h="1729897">
                  <a:moveTo>
                    <a:pt x="0" y="0"/>
                  </a:moveTo>
                  <a:lnTo>
                    <a:pt x="2325560" y="0"/>
                  </a:lnTo>
                  <a:lnTo>
                    <a:pt x="2325560" y="1729897"/>
                  </a:lnTo>
                  <a:lnTo>
                    <a:pt x="0" y="17298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a:solidFill>
                    <a:srgbClr val="003876"/>
                  </a:solidFill>
                  <a:latin typeface="Oswald Regular" panose="020B0604020202020204" charset="0"/>
                </a:rPr>
                <a:t>Hooke &amp; Jeeves</a:t>
              </a:r>
            </a:p>
            <a:p>
              <a:pPr lvl="0" algn="ctr" defTabSz="933450">
                <a:lnSpc>
                  <a:spcPct val="90000"/>
                </a:lnSpc>
                <a:spcBef>
                  <a:spcPct val="0"/>
                </a:spcBef>
                <a:spcAft>
                  <a:spcPct val="35000"/>
                </a:spcAft>
              </a:pPr>
              <a:r>
                <a:rPr lang="en-US" sz="2100" dirty="0">
                  <a:solidFill>
                    <a:srgbClr val="003876"/>
                  </a:solidFill>
                  <a:latin typeface="Oswald Regular" panose="020B0604020202020204" charset="0"/>
                </a:rPr>
                <a:t>Step, Evaluate, Repeat</a:t>
              </a:r>
              <a:endParaRPr lang="en-US" sz="2100" kern="1200" dirty="0">
                <a:solidFill>
                  <a:srgbClr val="003876"/>
                </a:solidFill>
                <a:latin typeface="Oswald Regular" panose="020B0604020202020204" charset="0"/>
              </a:endParaRPr>
            </a:p>
          </p:txBody>
        </p:sp>
      </p:grpSp>
      <p:grpSp>
        <p:nvGrpSpPr>
          <p:cNvPr id="12" name="Group 11"/>
          <p:cNvGrpSpPr/>
          <p:nvPr/>
        </p:nvGrpSpPr>
        <p:grpSpPr>
          <a:xfrm>
            <a:off x="6456443" y="1981200"/>
            <a:ext cx="2325560" cy="2465094"/>
            <a:chOff x="5993189" y="780487"/>
            <a:chExt cx="2325560" cy="2465094"/>
          </a:xfrm>
        </p:grpSpPr>
        <p:sp>
          <p:nvSpPr>
            <p:cNvPr id="13" name="Rounded Rectangle 17"/>
            <p:cNvSpPr/>
            <p:nvPr/>
          </p:nvSpPr>
          <p:spPr>
            <a:xfrm>
              <a:off x="5993189" y="780487"/>
              <a:ext cx="2325560" cy="1602311"/>
            </a:xfrm>
            <a:prstGeom prst="roundRect">
              <a:avLst/>
            </a:prstGeom>
            <a:blipFill>
              <a:blip r:embed="rId6" cstate="print">
                <a:extLst>
                  <a:ext uri="{28A0092B-C50C-407E-A947-70E740481C1C}">
                    <a14:useLocalDpi xmlns:a14="http://schemas.microsoft.com/office/drawing/2010/main" val="0"/>
                  </a:ext>
                </a:extLst>
              </a:blip>
              <a:srcRect/>
              <a:stretch>
                <a:fillRect t="-24000" b="-24000"/>
              </a:stretch>
            </a:blipFill>
            <a:ln>
              <a:solidFill>
                <a:srgbClr val="003876"/>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4" name="Freeform 18"/>
            <p:cNvSpPr/>
            <p:nvPr/>
          </p:nvSpPr>
          <p:spPr>
            <a:xfrm>
              <a:off x="5993189" y="2382798"/>
              <a:ext cx="2325560" cy="862783"/>
            </a:xfrm>
            <a:custGeom>
              <a:avLst/>
              <a:gdLst>
                <a:gd name="connsiteX0" fmla="*/ 0 w 2325560"/>
                <a:gd name="connsiteY0" fmla="*/ 0 h 862783"/>
                <a:gd name="connsiteX1" fmla="*/ 2325560 w 2325560"/>
                <a:gd name="connsiteY1" fmla="*/ 0 h 862783"/>
                <a:gd name="connsiteX2" fmla="*/ 2325560 w 2325560"/>
                <a:gd name="connsiteY2" fmla="*/ 862783 h 862783"/>
                <a:gd name="connsiteX3" fmla="*/ 0 w 2325560"/>
                <a:gd name="connsiteY3" fmla="*/ 862783 h 862783"/>
                <a:gd name="connsiteX4" fmla="*/ 0 w 2325560"/>
                <a:gd name="connsiteY4" fmla="*/ 0 h 862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560" h="862783">
                  <a:moveTo>
                    <a:pt x="0" y="0"/>
                  </a:moveTo>
                  <a:lnTo>
                    <a:pt x="2325560" y="0"/>
                  </a:lnTo>
                  <a:lnTo>
                    <a:pt x="2325560" y="862783"/>
                  </a:lnTo>
                  <a:lnTo>
                    <a:pt x="0" y="86278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149352" rIns="149352" bIns="0" numCol="1" spcCol="1270" anchor="t" anchorCtr="0">
              <a:noAutofit/>
            </a:bodyPr>
            <a:lstStyle/>
            <a:p>
              <a:pPr lvl="0" algn="ctr" defTabSz="933450">
                <a:lnSpc>
                  <a:spcPct val="90000"/>
                </a:lnSpc>
                <a:spcBef>
                  <a:spcPct val="0"/>
                </a:spcBef>
                <a:spcAft>
                  <a:spcPct val="35000"/>
                </a:spcAft>
              </a:pPr>
              <a:r>
                <a:rPr lang="en-US" sz="2100" kern="1200" dirty="0">
                  <a:solidFill>
                    <a:srgbClr val="003876"/>
                  </a:solidFill>
                  <a:latin typeface="Oswald Regular" panose="020B0604020202020204" charset="0"/>
                </a:rPr>
                <a:t>Can deal with large point sets</a:t>
              </a:r>
            </a:p>
          </p:txBody>
        </p:sp>
      </p:grpSp>
      <p:sp>
        <p:nvSpPr>
          <p:cNvPr id="15" name="Flowchart: Process 14"/>
          <p:cNvSpPr/>
          <p:nvPr/>
        </p:nvSpPr>
        <p:spPr>
          <a:xfrm>
            <a:off x="3574087" y="5534678"/>
            <a:ext cx="2882356" cy="218621"/>
          </a:xfrm>
          <a:prstGeom prst="flowChartProcess">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63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276600"/>
            <a:ext cx="7924800" cy="1470025"/>
          </a:xfrm>
        </p:spPr>
        <p:txBody>
          <a:bodyPr/>
          <a:lstStyle/>
          <a:p>
            <a:r>
              <a:rPr lang="en-US" dirty="0"/>
              <a:t>Part 2:  Virtual Fit &amp; Predictive Shimming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46076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304800"/>
            <a:ext cx="2895599" cy="838200"/>
          </a:xfrm>
        </p:spPr>
        <p:txBody>
          <a:bodyPr>
            <a:noAutofit/>
          </a:bodyPr>
          <a:lstStyle/>
          <a:p>
            <a:r>
              <a:rPr lang="en-US" dirty="0"/>
              <a:t>Demo 2:  Virtual Fit &amp; Predictive Shimming</a:t>
            </a:r>
          </a:p>
        </p:txBody>
      </p:sp>
      <p:pic>
        <p:nvPicPr>
          <p:cNvPr id="2" name="Content Placeholder 1"/>
          <p:cNvPicPr>
            <a:picLocks noGrp="1" noChangeAspect="1"/>
          </p:cNvPicPr>
          <p:nvPr>
            <p:ph idx="1"/>
          </p:nvPr>
        </p:nvPicPr>
        <p:blipFill>
          <a:blip r:embed="rId2"/>
          <a:stretch>
            <a:fillRect/>
          </a:stretch>
        </p:blipFill>
        <p:spPr>
          <a:xfrm>
            <a:off x="3505200" y="718356"/>
            <a:ext cx="5638800" cy="2238456"/>
          </a:xfrm>
          <a:prstGeom prst="rect">
            <a:avLst/>
          </a:prstGeom>
        </p:spPr>
      </p:pic>
      <p:sp>
        <p:nvSpPr>
          <p:cNvPr id="7" name="Text Placeholder 6"/>
          <p:cNvSpPr>
            <a:spLocks noGrp="1"/>
          </p:cNvSpPr>
          <p:nvPr>
            <p:ph type="body" sz="half" idx="2"/>
          </p:nvPr>
        </p:nvSpPr>
        <p:spPr/>
        <p:txBody>
          <a:bodyPr>
            <a:normAutofit/>
          </a:bodyPr>
          <a:lstStyle/>
          <a:p>
            <a:r>
              <a:rPr lang="en-US" sz="1600" dirty="0"/>
              <a:t>Scenario:</a:t>
            </a:r>
          </a:p>
          <a:p>
            <a:r>
              <a:rPr lang="en-US" sz="1600" dirty="0"/>
              <a:t>Two large parts were measured independently.  They will be assembled together.</a:t>
            </a:r>
          </a:p>
          <a:p>
            <a:endParaRPr lang="en-US" sz="1600" dirty="0"/>
          </a:p>
          <a:p>
            <a:r>
              <a:rPr lang="en-US" sz="1600" dirty="0"/>
              <a:t>Goals:</a:t>
            </a:r>
          </a:p>
          <a:p>
            <a:pPr marL="342900" indent="-342900">
              <a:buFont typeface="+mj-lt"/>
              <a:buAutoNum type="arabicPeriod"/>
            </a:pPr>
            <a:r>
              <a:rPr lang="en-US" sz="1600" dirty="0"/>
              <a:t>Align the two components such that</a:t>
            </a:r>
          </a:p>
          <a:p>
            <a:pPr marL="800100" lvl="1" indent="-342900">
              <a:buFont typeface="+mj-lt"/>
              <a:buAutoNum type="arabicPeriod"/>
            </a:pPr>
            <a:r>
              <a:rPr lang="en-US" sz="1400" dirty="0">
                <a:solidFill>
                  <a:schemeClr val="bg1"/>
                </a:solidFill>
              </a:rPr>
              <a:t>Axis of the “Top Inner Cone” and “Base Cylinder” are in line and parallel.</a:t>
            </a:r>
          </a:p>
          <a:p>
            <a:pPr marL="800100" lvl="1" indent="-342900">
              <a:buFont typeface="+mj-lt"/>
              <a:buAutoNum type="arabicPeriod"/>
            </a:pPr>
            <a:r>
              <a:rPr lang="en-US" sz="1400" dirty="0">
                <a:solidFill>
                  <a:schemeClr val="bg1"/>
                </a:solidFill>
              </a:rPr>
              <a:t>Mating surfaces are as close together as possible without intersecting</a:t>
            </a:r>
          </a:p>
          <a:p>
            <a:pPr marL="800100" lvl="1" indent="-342900">
              <a:buFont typeface="+mj-lt"/>
              <a:buAutoNum type="arabicPeriod"/>
            </a:pPr>
            <a:r>
              <a:rPr lang="en-US" sz="1400" dirty="0">
                <a:solidFill>
                  <a:schemeClr val="bg1"/>
                </a:solidFill>
              </a:rPr>
              <a:t>Bolt Holes line up.</a:t>
            </a:r>
          </a:p>
        </p:txBody>
      </p:sp>
      <p:sp>
        <p:nvSpPr>
          <p:cNvPr id="4" name="Date Placeholder 3"/>
          <p:cNvSpPr>
            <a:spLocks noGrp="1"/>
          </p:cNvSpPr>
          <p:nvPr>
            <p:ph type="dt" sz="half" idx="10"/>
          </p:nvPr>
        </p:nvSpPr>
        <p:spPr/>
        <p:txBody>
          <a:bodyPr/>
          <a:lstStyle/>
          <a:p>
            <a:fld id="{75568653-CFA4-4932-AEC3-3DE3699ED458}" type="datetime1">
              <a:rPr lang="en-US" smtClean="0"/>
              <a:t>10/24/2017</a:t>
            </a:fld>
            <a:endParaRPr lang="en-US"/>
          </a:p>
        </p:txBody>
      </p:sp>
      <p:pic>
        <p:nvPicPr>
          <p:cNvPr id="8" name="Picture 7"/>
          <p:cNvPicPr>
            <a:picLocks noChangeAspect="1"/>
          </p:cNvPicPr>
          <p:nvPr/>
        </p:nvPicPr>
        <p:blipFill>
          <a:blip r:embed="rId3"/>
          <a:stretch>
            <a:fillRect/>
          </a:stretch>
        </p:blipFill>
        <p:spPr>
          <a:xfrm>
            <a:off x="3585940" y="3505200"/>
            <a:ext cx="5477320" cy="2244422"/>
          </a:xfrm>
          <a:prstGeom prst="rect">
            <a:avLst/>
          </a:prstGeom>
        </p:spPr>
      </p:pic>
      <p:sp>
        <p:nvSpPr>
          <p:cNvPr id="9" name="TextBox 8"/>
          <p:cNvSpPr txBox="1"/>
          <p:nvPr/>
        </p:nvSpPr>
        <p:spPr>
          <a:xfrm>
            <a:off x="3585941" y="911880"/>
            <a:ext cx="2357660" cy="523220"/>
          </a:xfrm>
          <a:prstGeom prst="rect">
            <a:avLst/>
          </a:prstGeom>
          <a:noFill/>
        </p:spPr>
        <p:txBody>
          <a:bodyPr wrap="square" rtlCol="0">
            <a:spAutoFit/>
          </a:bodyPr>
          <a:lstStyle/>
          <a:p>
            <a:pPr algn="ctr"/>
            <a:r>
              <a:rPr lang="en-US" sz="2800" dirty="0">
                <a:solidFill>
                  <a:schemeClr val="tx1">
                    <a:lumMod val="75000"/>
                    <a:lumOff val="25000"/>
                  </a:schemeClr>
                </a:solidFill>
              </a:rPr>
              <a:t>Base Survey</a:t>
            </a:r>
          </a:p>
        </p:txBody>
      </p:sp>
      <p:sp>
        <p:nvSpPr>
          <p:cNvPr id="10" name="TextBox 9"/>
          <p:cNvSpPr txBox="1"/>
          <p:nvPr/>
        </p:nvSpPr>
        <p:spPr>
          <a:xfrm>
            <a:off x="6793637" y="3581400"/>
            <a:ext cx="2357660" cy="523220"/>
          </a:xfrm>
          <a:prstGeom prst="rect">
            <a:avLst/>
          </a:prstGeom>
          <a:noFill/>
        </p:spPr>
        <p:txBody>
          <a:bodyPr wrap="square" rtlCol="0">
            <a:spAutoFit/>
          </a:bodyPr>
          <a:lstStyle/>
          <a:p>
            <a:pPr algn="ctr"/>
            <a:r>
              <a:rPr lang="en-US" sz="2800" dirty="0">
                <a:solidFill>
                  <a:schemeClr val="tx1">
                    <a:lumMod val="75000"/>
                    <a:lumOff val="25000"/>
                  </a:schemeClr>
                </a:solidFill>
              </a:rPr>
              <a:t>Top Survey</a:t>
            </a:r>
          </a:p>
        </p:txBody>
      </p:sp>
    </p:spTree>
    <p:extLst>
      <p:ext uri="{BB962C8B-B14F-4D97-AF65-F5344CB8AC3E}">
        <p14:creationId xmlns:p14="http://schemas.microsoft.com/office/powerpoint/2010/main" val="120526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Process</a:t>
            </a:r>
          </a:p>
        </p:txBody>
      </p:sp>
      <p:sp>
        <p:nvSpPr>
          <p:cNvPr id="6" name="Content Placeholder 5"/>
          <p:cNvSpPr>
            <a:spLocks noGrp="1"/>
          </p:cNvSpPr>
          <p:nvPr>
            <p:ph idx="1"/>
          </p:nvPr>
        </p:nvSpPr>
        <p:spPr/>
        <p:txBody>
          <a:bodyPr>
            <a:normAutofit lnSpcReduction="10000"/>
          </a:bodyPr>
          <a:lstStyle/>
          <a:p>
            <a:r>
              <a:rPr lang="en-US" dirty="0"/>
              <a:t>Import separate inspection files into the same SA file</a:t>
            </a:r>
          </a:p>
          <a:p>
            <a:r>
              <a:rPr lang="en-US" dirty="0"/>
              <a:t>Create Geometry</a:t>
            </a:r>
          </a:p>
          <a:p>
            <a:pPr lvl="1"/>
            <a:r>
              <a:rPr lang="en-US" dirty="0"/>
              <a:t>Top Cone</a:t>
            </a:r>
          </a:p>
          <a:p>
            <a:pPr lvl="1"/>
            <a:r>
              <a:rPr lang="en-US" dirty="0"/>
              <a:t>Base Cylinder</a:t>
            </a:r>
          </a:p>
          <a:p>
            <a:pPr lvl="1"/>
            <a:r>
              <a:rPr lang="en-US" dirty="0"/>
              <a:t>Base Plane</a:t>
            </a:r>
          </a:p>
          <a:p>
            <a:r>
              <a:rPr lang="en-US" dirty="0"/>
              <a:t>Create relationships</a:t>
            </a:r>
          </a:p>
          <a:p>
            <a:r>
              <a:rPr lang="en-US" dirty="0"/>
              <a:t>Solve relationships in sequence</a:t>
            </a:r>
          </a:p>
        </p:txBody>
      </p:sp>
      <p:sp>
        <p:nvSpPr>
          <p:cNvPr id="4" name="Date Placeholder 3"/>
          <p:cNvSpPr>
            <a:spLocks noGrp="1"/>
          </p:cNvSpPr>
          <p:nvPr>
            <p:ph type="dt" sz="half" idx="10"/>
          </p:nvPr>
        </p:nvSpPr>
        <p:spPr/>
        <p:txBody>
          <a:bodyPr/>
          <a:lstStyle/>
          <a:p>
            <a:fld id="{AAA11D45-C5C0-4AB8-9A8B-ACF02C12D30D}" type="datetime1">
              <a:rPr lang="en-US" smtClean="0"/>
              <a:t>10/24/2017</a:t>
            </a:fld>
            <a:endParaRPr lang="en-US"/>
          </a:p>
        </p:txBody>
      </p:sp>
    </p:spTree>
    <p:extLst>
      <p:ext uri="{BB962C8B-B14F-4D97-AF65-F5344CB8AC3E}">
        <p14:creationId xmlns:p14="http://schemas.microsoft.com/office/powerpoint/2010/main" val="1692432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Process</a:t>
            </a:r>
          </a:p>
        </p:txBody>
      </p:sp>
      <p:sp>
        <p:nvSpPr>
          <p:cNvPr id="6" name="Content Placeholder 5"/>
          <p:cNvSpPr>
            <a:spLocks noGrp="1"/>
          </p:cNvSpPr>
          <p:nvPr>
            <p:ph idx="1"/>
          </p:nvPr>
        </p:nvSpPr>
        <p:spPr/>
        <p:txBody>
          <a:bodyPr>
            <a:normAutofit fontScale="92500" lnSpcReduction="20000"/>
          </a:bodyPr>
          <a:lstStyle/>
          <a:p>
            <a:r>
              <a:rPr lang="en-US" dirty="0"/>
              <a:t>Create relationships</a:t>
            </a:r>
          </a:p>
          <a:p>
            <a:pPr lvl="1"/>
            <a:r>
              <a:rPr lang="en-US" dirty="0"/>
              <a:t>Object to Object Direction</a:t>
            </a:r>
          </a:p>
          <a:p>
            <a:pPr lvl="2"/>
            <a:r>
              <a:rPr lang="en-US" dirty="0"/>
              <a:t>Top Cone/Base Cylinder</a:t>
            </a:r>
          </a:p>
          <a:p>
            <a:pPr lvl="1"/>
            <a:r>
              <a:rPr lang="en-US" dirty="0"/>
              <a:t>Points to Objects</a:t>
            </a:r>
          </a:p>
          <a:p>
            <a:pPr lvl="2"/>
            <a:r>
              <a:rPr lang="en-US" dirty="0"/>
              <a:t>Top Mating Points/Bottom Mating Plane</a:t>
            </a:r>
          </a:p>
          <a:p>
            <a:pPr lvl="1"/>
            <a:r>
              <a:rPr lang="en-US" dirty="0"/>
              <a:t>Group to Group</a:t>
            </a:r>
          </a:p>
          <a:p>
            <a:pPr lvl="2"/>
            <a:r>
              <a:rPr lang="en-US" dirty="0"/>
              <a:t>Top Bolt Hole Centers/Bottom Bold Hole Centers</a:t>
            </a:r>
          </a:p>
          <a:p>
            <a:r>
              <a:rPr lang="en-US" dirty="0"/>
              <a:t>Make a working frame relative to </a:t>
            </a:r>
            <a:r>
              <a:rPr lang="en-US"/>
              <a:t>fixed object.</a:t>
            </a:r>
            <a:endParaRPr lang="en-US" dirty="0"/>
          </a:p>
          <a:p>
            <a:r>
              <a:rPr lang="en-US" dirty="0"/>
              <a:t>Solve relationships in sequence</a:t>
            </a:r>
          </a:p>
        </p:txBody>
      </p:sp>
      <p:sp>
        <p:nvSpPr>
          <p:cNvPr id="4" name="Date Placeholder 3"/>
          <p:cNvSpPr>
            <a:spLocks noGrp="1"/>
          </p:cNvSpPr>
          <p:nvPr>
            <p:ph type="dt" sz="half" idx="10"/>
          </p:nvPr>
        </p:nvSpPr>
        <p:spPr/>
        <p:txBody>
          <a:bodyPr/>
          <a:lstStyle/>
          <a:p>
            <a:fld id="{AAA11D45-C5C0-4AB8-9A8B-ACF02C12D30D}" type="datetime1">
              <a:rPr lang="en-US" smtClean="0"/>
              <a:t>10/24/2017</a:t>
            </a:fld>
            <a:endParaRPr lang="en-US"/>
          </a:p>
        </p:txBody>
      </p:sp>
    </p:spTree>
    <p:extLst>
      <p:ext uri="{BB962C8B-B14F-4D97-AF65-F5344CB8AC3E}">
        <p14:creationId xmlns:p14="http://schemas.microsoft.com/office/powerpoint/2010/main" val="970312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Virtual Alignment</a:t>
            </a:r>
          </a:p>
        </p:txBody>
      </p:sp>
      <p:pic>
        <p:nvPicPr>
          <p:cNvPr id="2" name="Picture 1"/>
          <p:cNvPicPr>
            <a:picLocks noChangeAspect="1"/>
          </p:cNvPicPr>
          <p:nvPr/>
        </p:nvPicPr>
        <p:blipFill rotWithShape="1">
          <a:blip r:embed="rId2"/>
          <a:srcRect l="917" t="1691" r="917" b="769"/>
          <a:stretch/>
        </p:blipFill>
        <p:spPr>
          <a:xfrm>
            <a:off x="457200" y="1752600"/>
            <a:ext cx="8153400" cy="4373563"/>
          </a:xfrm>
          <a:prstGeom prst="rect">
            <a:avLst/>
          </a:prstGeom>
        </p:spPr>
      </p:pic>
      <p:sp>
        <p:nvSpPr>
          <p:cNvPr id="3" name="TextBox 2"/>
          <p:cNvSpPr txBox="1"/>
          <p:nvPr/>
        </p:nvSpPr>
        <p:spPr>
          <a:xfrm>
            <a:off x="762000" y="1828800"/>
            <a:ext cx="3429000" cy="369332"/>
          </a:xfrm>
          <a:prstGeom prst="rect">
            <a:avLst/>
          </a:prstGeom>
          <a:noFill/>
        </p:spPr>
        <p:txBody>
          <a:bodyPr wrap="square" rtlCol="0">
            <a:spAutoFit/>
          </a:bodyPr>
          <a:lstStyle/>
          <a:p>
            <a:r>
              <a:rPr lang="en-US" dirty="0"/>
              <a:t>Starting Position</a:t>
            </a:r>
          </a:p>
        </p:txBody>
      </p:sp>
    </p:spTree>
    <p:extLst>
      <p:ext uri="{BB962C8B-B14F-4D97-AF65-F5344CB8AC3E}">
        <p14:creationId xmlns:p14="http://schemas.microsoft.com/office/powerpoint/2010/main" val="136406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Benefits of Relationship Fitting</a:t>
            </a:r>
          </a:p>
        </p:txBody>
      </p:sp>
      <p:sp>
        <p:nvSpPr>
          <p:cNvPr id="29699" name="Rectangle 3"/>
          <p:cNvSpPr>
            <a:spLocks noGrp="1" noChangeArrowheads="1"/>
          </p:cNvSpPr>
          <p:nvPr>
            <p:ph type="body" idx="1"/>
          </p:nvPr>
        </p:nvSpPr>
        <p:spPr>
          <a:xfrm>
            <a:off x="1143000" y="1752600"/>
            <a:ext cx="7086600" cy="4533900"/>
          </a:xfrm>
        </p:spPr>
        <p:txBody>
          <a:bodyPr vert="horz" lIns="91440" tIns="45720" rIns="91440" bIns="45720" rtlCol="0">
            <a:normAutofit lnSpcReduction="10000"/>
          </a:bodyPr>
          <a:lstStyle/>
          <a:p>
            <a:pPr marL="457200" indent="-457200">
              <a:buFont typeface="+mj-lt"/>
              <a:buAutoNum type="arabicPeriod"/>
            </a:pPr>
            <a:r>
              <a:rPr lang="en-US" altLang="en-US" sz="2400" dirty="0"/>
              <a:t>Optimize product performance</a:t>
            </a:r>
          </a:p>
          <a:p>
            <a:pPr marL="457200" indent="-457200">
              <a:buFont typeface="+mj-lt"/>
              <a:buAutoNum type="arabicPeriod"/>
            </a:pPr>
            <a:r>
              <a:rPr lang="en-US" altLang="en-US" sz="2400" dirty="0"/>
              <a:t>Relationship between features are optimized directly! </a:t>
            </a:r>
            <a:r>
              <a:rPr lang="en-US" altLang="en-US" sz="2400" dirty="0">
                <a:sym typeface="Wingdings" panose="05000000000000000000" pitchFamily="2" charset="2"/>
              </a:rPr>
              <a:t> Build / Inspect / Report  Repeat</a:t>
            </a:r>
            <a:endParaRPr lang="en-US" altLang="en-US" sz="2400" dirty="0"/>
          </a:p>
          <a:p>
            <a:pPr marL="457200" indent="-457200">
              <a:buFont typeface="+mj-lt"/>
              <a:buAutoNum type="arabicPeriod"/>
            </a:pPr>
            <a:r>
              <a:rPr lang="en-US" altLang="en-US" sz="2400" dirty="0"/>
              <a:t>Cost savings and flow time reduction</a:t>
            </a:r>
          </a:p>
          <a:p>
            <a:pPr marL="857250" lvl="1" indent="-457200">
              <a:buChar char="•"/>
            </a:pPr>
            <a:r>
              <a:rPr lang="en-US" altLang="en-US" sz="2100" dirty="0"/>
              <a:t>Set/Inspect/Report/Repeat part features directly from CAD</a:t>
            </a:r>
          </a:p>
          <a:p>
            <a:pPr marL="857250" lvl="1" indent="-457200">
              <a:buChar char="•"/>
            </a:pPr>
            <a:r>
              <a:rPr lang="en-US" altLang="en-US" sz="2100" dirty="0"/>
              <a:t>Reduces measurement tolerance guess work </a:t>
            </a:r>
          </a:p>
          <a:p>
            <a:pPr marL="457200" indent="-457200">
              <a:buFont typeface="+mj-lt"/>
              <a:buAutoNum type="arabicPeriod"/>
            </a:pPr>
            <a:r>
              <a:rPr lang="en-US" altLang="en-US" sz="2400" dirty="0"/>
              <a:t>Improves assembly reliability</a:t>
            </a:r>
          </a:p>
          <a:p>
            <a:pPr marL="457200" indent="-457200">
              <a:buFont typeface="+mj-lt"/>
              <a:buAutoNum type="arabicPeriod"/>
            </a:pPr>
            <a:r>
              <a:rPr lang="en-US" altLang="en-US" sz="2400" dirty="0"/>
              <a:t>Custom configurations directly on the shop floor</a:t>
            </a:r>
          </a:p>
          <a:p>
            <a:pPr marL="457200" indent="-457200">
              <a:buFont typeface="+mj-lt"/>
              <a:buAutoNum type="arabicPeriod"/>
            </a:pPr>
            <a:r>
              <a:rPr lang="en-US" altLang="en-US" sz="2400" dirty="0"/>
              <a:t>Integrate assembly configuration for design/tolerance improvements</a:t>
            </a:r>
          </a:p>
        </p:txBody>
      </p:sp>
      <p:sp>
        <p:nvSpPr>
          <p:cNvPr id="29700" name="Rectangle 4"/>
          <p:cNvSpPr>
            <a:spLocks noChangeArrowheads="1"/>
          </p:cNvSpPr>
          <p:nvPr/>
        </p:nvSpPr>
        <p:spPr bwMode="auto">
          <a:xfrm>
            <a:off x="381000" y="1143000"/>
            <a:ext cx="83820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Book Antiqua" panose="02040602050305030304" pitchFamily="18" charset="0"/>
              </a:defRPr>
            </a:lvl1pPr>
            <a:lvl2pPr marL="742950" indent="-285750">
              <a:spcBef>
                <a:spcPct val="20000"/>
              </a:spcBef>
              <a:buChar char="–"/>
              <a:defRPr sz="2800">
                <a:solidFill>
                  <a:schemeClr val="tx1"/>
                </a:solidFill>
                <a:latin typeface="Book Antiqua" panose="02040602050305030304" pitchFamily="18" charset="0"/>
              </a:defRPr>
            </a:lvl2pPr>
            <a:lvl3pPr marL="1143000" indent="-228600">
              <a:spcBef>
                <a:spcPct val="20000"/>
              </a:spcBef>
              <a:buChar char="•"/>
              <a:defRPr sz="2400">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fontAlgn="base">
              <a:spcBef>
                <a:spcPct val="20000"/>
              </a:spcBef>
              <a:spcAft>
                <a:spcPct val="0"/>
              </a:spcAft>
              <a:buChar char="»"/>
              <a:defRPr sz="2000">
                <a:solidFill>
                  <a:schemeClr val="tx1"/>
                </a:solidFill>
                <a:latin typeface="Book Antiqua" panose="02040602050305030304" pitchFamily="18" charset="0"/>
              </a:defRPr>
            </a:lvl6pPr>
            <a:lvl7pPr marL="2971800" indent="-228600" fontAlgn="base">
              <a:spcBef>
                <a:spcPct val="20000"/>
              </a:spcBef>
              <a:spcAft>
                <a:spcPct val="0"/>
              </a:spcAft>
              <a:buChar char="»"/>
              <a:defRPr sz="2000">
                <a:solidFill>
                  <a:schemeClr val="tx1"/>
                </a:solidFill>
                <a:latin typeface="Book Antiqua" panose="02040602050305030304" pitchFamily="18" charset="0"/>
              </a:defRPr>
            </a:lvl7pPr>
            <a:lvl8pPr marL="3429000" indent="-228600" fontAlgn="base">
              <a:spcBef>
                <a:spcPct val="20000"/>
              </a:spcBef>
              <a:spcAft>
                <a:spcPct val="0"/>
              </a:spcAft>
              <a:buChar char="»"/>
              <a:defRPr sz="2000">
                <a:solidFill>
                  <a:schemeClr val="tx1"/>
                </a:solidFill>
                <a:latin typeface="Book Antiqua" panose="02040602050305030304" pitchFamily="18" charset="0"/>
              </a:defRPr>
            </a:lvl8pPr>
            <a:lvl9pPr marL="3886200" indent="-228600" fontAlgn="base">
              <a:spcBef>
                <a:spcPct val="20000"/>
              </a:spcBef>
              <a:spcAft>
                <a:spcPct val="0"/>
              </a:spcAft>
              <a:buChar char="»"/>
              <a:defRPr sz="2000">
                <a:solidFill>
                  <a:schemeClr val="tx1"/>
                </a:solidFill>
                <a:latin typeface="Book Antiqua" panose="02040602050305030304" pitchFamily="18" charset="0"/>
              </a:defRPr>
            </a:lvl9pPr>
          </a:lstStyle>
          <a:p>
            <a:pPr eaLnBrk="1" hangingPunct="1">
              <a:lnSpc>
                <a:spcPct val="80000"/>
              </a:lnSpc>
            </a:pPr>
            <a:endParaRPr lang="en-US" altLang="en-US" sz="2800"/>
          </a:p>
        </p:txBody>
      </p:sp>
    </p:spTree>
    <p:extLst>
      <p:ext uri="{BB962C8B-B14F-4D97-AF65-F5344CB8AC3E}">
        <p14:creationId xmlns:p14="http://schemas.microsoft.com/office/powerpoint/2010/main" val="2525145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22" t="1703" r="919" b="1239"/>
          <a:stretch/>
        </p:blipFill>
        <p:spPr>
          <a:xfrm>
            <a:off x="457200" y="1752600"/>
            <a:ext cx="8153400" cy="4343401"/>
          </a:xfrm>
          <a:prstGeom prst="rect">
            <a:avLst/>
          </a:prstGeom>
        </p:spPr>
      </p:pic>
      <p:sp>
        <p:nvSpPr>
          <p:cNvPr id="4" name="Title 3"/>
          <p:cNvSpPr>
            <a:spLocks noGrp="1"/>
          </p:cNvSpPr>
          <p:nvPr>
            <p:ph type="title"/>
          </p:nvPr>
        </p:nvSpPr>
        <p:spPr/>
        <p:txBody>
          <a:bodyPr/>
          <a:lstStyle/>
          <a:p>
            <a:r>
              <a:rPr lang="en-US" dirty="0"/>
              <a:t>Virtual Alignment</a:t>
            </a:r>
          </a:p>
        </p:txBody>
      </p:sp>
      <p:sp>
        <p:nvSpPr>
          <p:cNvPr id="3" name="TextBox 2"/>
          <p:cNvSpPr txBox="1"/>
          <p:nvPr/>
        </p:nvSpPr>
        <p:spPr>
          <a:xfrm>
            <a:off x="762000" y="1828800"/>
            <a:ext cx="3429000" cy="369332"/>
          </a:xfrm>
          <a:prstGeom prst="rect">
            <a:avLst/>
          </a:prstGeom>
          <a:noFill/>
        </p:spPr>
        <p:txBody>
          <a:bodyPr wrap="square" rtlCol="0">
            <a:spAutoFit/>
          </a:bodyPr>
          <a:lstStyle/>
          <a:p>
            <a:r>
              <a:rPr lang="en-US" dirty="0"/>
              <a:t>Starting Position</a:t>
            </a:r>
          </a:p>
        </p:txBody>
      </p:sp>
    </p:spTree>
    <p:extLst>
      <p:ext uri="{BB962C8B-B14F-4D97-AF65-F5344CB8AC3E}">
        <p14:creationId xmlns:p14="http://schemas.microsoft.com/office/powerpoint/2010/main" val="2641289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21" t="1809" r="821" b="1133"/>
          <a:stretch/>
        </p:blipFill>
        <p:spPr>
          <a:xfrm>
            <a:off x="457200" y="1752600"/>
            <a:ext cx="8153400" cy="4343400"/>
          </a:xfrm>
          <a:prstGeom prst="rect">
            <a:avLst/>
          </a:prstGeom>
        </p:spPr>
      </p:pic>
      <p:sp>
        <p:nvSpPr>
          <p:cNvPr id="4" name="Title 3"/>
          <p:cNvSpPr>
            <a:spLocks noGrp="1"/>
          </p:cNvSpPr>
          <p:nvPr>
            <p:ph type="title"/>
          </p:nvPr>
        </p:nvSpPr>
        <p:spPr/>
        <p:txBody>
          <a:bodyPr/>
          <a:lstStyle/>
          <a:p>
            <a:r>
              <a:rPr lang="en-US" dirty="0"/>
              <a:t>Virtual Alignment</a:t>
            </a:r>
          </a:p>
        </p:txBody>
      </p:sp>
      <p:sp>
        <p:nvSpPr>
          <p:cNvPr id="3" name="TextBox 2"/>
          <p:cNvSpPr txBox="1"/>
          <p:nvPr/>
        </p:nvSpPr>
        <p:spPr>
          <a:xfrm>
            <a:off x="762000" y="1828800"/>
            <a:ext cx="3429000" cy="646331"/>
          </a:xfrm>
          <a:prstGeom prst="rect">
            <a:avLst/>
          </a:prstGeom>
          <a:noFill/>
        </p:spPr>
        <p:txBody>
          <a:bodyPr wrap="square" rtlCol="0">
            <a:spAutoFit/>
          </a:bodyPr>
          <a:lstStyle/>
          <a:p>
            <a:r>
              <a:rPr lang="en-US" dirty="0"/>
              <a:t>Cone/Cylinder Direction for</a:t>
            </a:r>
          </a:p>
          <a:p>
            <a:pPr marL="285750" indent="-285750">
              <a:buFont typeface="Arial" panose="020B0604020202020204" pitchFamily="34" charset="0"/>
              <a:buChar char="•"/>
            </a:pPr>
            <a:r>
              <a:rPr lang="en-US" dirty="0"/>
              <a:t>Rx, Ry</a:t>
            </a:r>
          </a:p>
        </p:txBody>
      </p:sp>
    </p:spTree>
    <p:extLst>
      <p:ext uri="{BB962C8B-B14F-4D97-AF65-F5344CB8AC3E}">
        <p14:creationId xmlns:p14="http://schemas.microsoft.com/office/powerpoint/2010/main" val="2449715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920" t="565" r="723" b="674"/>
          <a:stretch/>
        </p:blipFill>
        <p:spPr>
          <a:xfrm>
            <a:off x="457200" y="1676400"/>
            <a:ext cx="8153400" cy="4419600"/>
          </a:xfrm>
          <a:prstGeom prst="rect">
            <a:avLst/>
          </a:prstGeom>
        </p:spPr>
      </p:pic>
      <p:sp>
        <p:nvSpPr>
          <p:cNvPr id="4" name="Title 3"/>
          <p:cNvSpPr>
            <a:spLocks noGrp="1"/>
          </p:cNvSpPr>
          <p:nvPr>
            <p:ph type="title"/>
          </p:nvPr>
        </p:nvSpPr>
        <p:spPr/>
        <p:txBody>
          <a:bodyPr/>
          <a:lstStyle/>
          <a:p>
            <a:r>
              <a:rPr lang="en-US" dirty="0"/>
              <a:t>Virtual Alignment</a:t>
            </a:r>
          </a:p>
        </p:txBody>
      </p:sp>
      <p:sp>
        <p:nvSpPr>
          <p:cNvPr id="3" name="TextBox 2"/>
          <p:cNvSpPr txBox="1"/>
          <p:nvPr/>
        </p:nvSpPr>
        <p:spPr>
          <a:xfrm>
            <a:off x="762000" y="1828800"/>
            <a:ext cx="3429000" cy="646331"/>
          </a:xfrm>
          <a:prstGeom prst="rect">
            <a:avLst/>
          </a:prstGeom>
          <a:noFill/>
        </p:spPr>
        <p:txBody>
          <a:bodyPr wrap="square" rtlCol="0">
            <a:spAutoFit/>
          </a:bodyPr>
          <a:lstStyle/>
          <a:p>
            <a:r>
              <a:rPr lang="en-US" dirty="0"/>
              <a:t>Bolt Hole Group to Group for</a:t>
            </a:r>
          </a:p>
          <a:p>
            <a:pPr marL="285750" indent="-285750">
              <a:buFont typeface="Arial" panose="020B0604020202020204" pitchFamily="34" charset="0"/>
              <a:buChar char="•"/>
            </a:pPr>
            <a:r>
              <a:rPr lang="en-US" dirty="0"/>
              <a:t>X, Y, Z, </a:t>
            </a:r>
            <a:r>
              <a:rPr lang="en-US" dirty="0" err="1"/>
              <a:t>Rz</a:t>
            </a:r>
            <a:endParaRPr lang="en-US" dirty="0"/>
          </a:p>
        </p:txBody>
      </p:sp>
    </p:spTree>
    <p:extLst>
      <p:ext uri="{BB962C8B-B14F-4D97-AF65-F5344CB8AC3E}">
        <p14:creationId xmlns:p14="http://schemas.microsoft.com/office/powerpoint/2010/main" val="2893840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821" t="565" r="821" b="674"/>
          <a:stretch/>
        </p:blipFill>
        <p:spPr>
          <a:xfrm>
            <a:off x="457200" y="1676401"/>
            <a:ext cx="8153400" cy="4419600"/>
          </a:xfrm>
          <a:prstGeom prst="rect">
            <a:avLst/>
          </a:prstGeom>
        </p:spPr>
      </p:pic>
      <p:sp>
        <p:nvSpPr>
          <p:cNvPr id="4" name="Title 3"/>
          <p:cNvSpPr>
            <a:spLocks noGrp="1"/>
          </p:cNvSpPr>
          <p:nvPr>
            <p:ph type="title"/>
          </p:nvPr>
        </p:nvSpPr>
        <p:spPr/>
        <p:txBody>
          <a:bodyPr/>
          <a:lstStyle/>
          <a:p>
            <a:r>
              <a:rPr lang="en-US" dirty="0"/>
              <a:t>Virtual Alignment</a:t>
            </a:r>
          </a:p>
        </p:txBody>
      </p:sp>
      <p:sp>
        <p:nvSpPr>
          <p:cNvPr id="3" name="TextBox 2"/>
          <p:cNvSpPr txBox="1"/>
          <p:nvPr/>
        </p:nvSpPr>
        <p:spPr>
          <a:xfrm>
            <a:off x="762000" y="1828800"/>
            <a:ext cx="3429000" cy="646331"/>
          </a:xfrm>
          <a:prstGeom prst="rect">
            <a:avLst/>
          </a:prstGeom>
          <a:noFill/>
        </p:spPr>
        <p:txBody>
          <a:bodyPr wrap="square" rtlCol="0">
            <a:spAutoFit/>
          </a:bodyPr>
          <a:lstStyle/>
          <a:p>
            <a:r>
              <a:rPr lang="en-US" dirty="0"/>
              <a:t>Top Points to Base Plane for</a:t>
            </a:r>
          </a:p>
          <a:p>
            <a:pPr marL="285750" indent="-285750">
              <a:buFont typeface="Arial" panose="020B0604020202020204" pitchFamily="34" charset="0"/>
              <a:buChar char="•"/>
            </a:pPr>
            <a:r>
              <a:rPr lang="en-US" dirty="0"/>
              <a:t>Z</a:t>
            </a:r>
          </a:p>
        </p:txBody>
      </p:sp>
    </p:spTree>
    <p:extLst>
      <p:ext uri="{BB962C8B-B14F-4D97-AF65-F5344CB8AC3E}">
        <p14:creationId xmlns:p14="http://schemas.microsoft.com/office/powerpoint/2010/main" val="3998044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90" t="565" r="652" b="674"/>
          <a:stretch/>
        </p:blipFill>
        <p:spPr>
          <a:xfrm>
            <a:off x="457200" y="1676400"/>
            <a:ext cx="8153400" cy="4419600"/>
          </a:xfrm>
          <a:prstGeom prst="rect">
            <a:avLst/>
          </a:prstGeom>
        </p:spPr>
      </p:pic>
      <p:sp>
        <p:nvSpPr>
          <p:cNvPr id="4" name="Title 3"/>
          <p:cNvSpPr>
            <a:spLocks noGrp="1"/>
          </p:cNvSpPr>
          <p:nvPr>
            <p:ph type="title"/>
          </p:nvPr>
        </p:nvSpPr>
        <p:spPr/>
        <p:txBody>
          <a:bodyPr/>
          <a:lstStyle/>
          <a:p>
            <a:r>
              <a:rPr lang="en-US" dirty="0"/>
              <a:t>Virtual Alignment</a:t>
            </a:r>
          </a:p>
        </p:txBody>
      </p:sp>
      <p:sp>
        <p:nvSpPr>
          <p:cNvPr id="3" name="TextBox 2"/>
          <p:cNvSpPr txBox="1"/>
          <p:nvPr/>
        </p:nvSpPr>
        <p:spPr>
          <a:xfrm>
            <a:off x="762000" y="1828800"/>
            <a:ext cx="3429000" cy="1200329"/>
          </a:xfrm>
          <a:prstGeom prst="rect">
            <a:avLst/>
          </a:prstGeom>
          <a:noFill/>
        </p:spPr>
        <p:txBody>
          <a:bodyPr wrap="square" rtlCol="0">
            <a:spAutoFit/>
          </a:bodyPr>
          <a:lstStyle/>
          <a:p>
            <a:r>
              <a:rPr lang="en-US" dirty="0"/>
              <a:t>Copy Points to Plane Relationship</a:t>
            </a:r>
          </a:p>
          <a:p>
            <a:pPr marL="285750" indent="-285750">
              <a:buFont typeface="Arial" panose="020B0604020202020204" pitchFamily="34" charset="0"/>
              <a:buChar char="•"/>
            </a:pPr>
            <a:r>
              <a:rPr lang="en-US" dirty="0"/>
              <a:t>Remove 1.5” fit constraint</a:t>
            </a:r>
          </a:p>
          <a:p>
            <a:pPr marL="285750" indent="-285750">
              <a:buFont typeface="Arial" panose="020B0604020202020204" pitchFamily="34" charset="0"/>
              <a:buChar char="•"/>
            </a:pPr>
            <a:r>
              <a:rPr lang="en-US" dirty="0"/>
              <a:t>Turn on auto-vectors (add “extra” material)</a:t>
            </a:r>
          </a:p>
        </p:txBody>
      </p:sp>
      <p:pic>
        <p:nvPicPr>
          <p:cNvPr id="5" name="Picture 4"/>
          <p:cNvPicPr>
            <a:picLocks noChangeAspect="1"/>
          </p:cNvPicPr>
          <p:nvPr/>
        </p:nvPicPr>
        <p:blipFill>
          <a:blip r:embed="rId3"/>
          <a:stretch>
            <a:fillRect/>
          </a:stretch>
        </p:blipFill>
        <p:spPr>
          <a:xfrm>
            <a:off x="6553200" y="1828800"/>
            <a:ext cx="2020291" cy="4171670"/>
          </a:xfrm>
          <a:prstGeom prst="rect">
            <a:avLst/>
          </a:prstGeom>
        </p:spPr>
      </p:pic>
    </p:spTree>
    <p:extLst>
      <p:ext uri="{BB962C8B-B14F-4D97-AF65-F5344CB8AC3E}">
        <p14:creationId xmlns:p14="http://schemas.microsoft.com/office/powerpoint/2010/main" val="2234703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880" t="3097" r="632" b="798"/>
          <a:stretch/>
        </p:blipFill>
        <p:spPr>
          <a:xfrm>
            <a:off x="457200" y="1676400"/>
            <a:ext cx="8534400" cy="4495800"/>
          </a:xfrm>
          <a:prstGeom prst="rect">
            <a:avLst/>
          </a:prstGeom>
        </p:spPr>
      </p:pic>
      <p:sp>
        <p:nvSpPr>
          <p:cNvPr id="4" name="Title 3"/>
          <p:cNvSpPr>
            <a:spLocks noGrp="1"/>
          </p:cNvSpPr>
          <p:nvPr>
            <p:ph type="title"/>
          </p:nvPr>
        </p:nvSpPr>
        <p:spPr/>
        <p:txBody>
          <a:bodyPr/>
          <a:lstStyle/>
          <a:p>
            <a:r>
              <a:rPr lang="en-US" dirty="0"/>
              <a:t>Report Shim Thicknesses</a:t>
            </a:r>
          </a:p>
        </p:txBody>
      </p:sp>
    </p:spTree>
    <p:extLst>
      <p:ext uri="{BB962C8B-B14F-4D97-AF65-F5344CB8AC3E}">
        <p14:creationId xmlns:p14="http://schemas.microsoft.com/office/powerpoint/2010/main" val="872703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3:  Pipe Relationships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8108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normAutofit fontScale="92500" lnSpcReduction="10000"/>
          </a:bodyPr>
          <a:lstStyle/>
          <a:p>
            <a:r>
              <a:rPr lang="en-US" dirty="0"/>
              <a:t>Pre-plan where/how to cut each pipe</a:t>
            </a:r>
          </a:p>
          <a:p>
            <a:r>
              <a:rPr lang="en-US" dirty="0"/>
              <a:t>Save time ($) during install</a:t>
            </a:r>
          </a:p>
          <a:p>
            <a:r>
              <a:rPr lang="en-US" dirty="0"/>
              <a:t>React to unplanned cuts, use measurements as input</a:t>
            </a:r>
          </a:p>
          <a:p>
            <a:r>
              <a:rPr lang="en-US" dirty="0"/>
              <a:t>Apply pipe-specific constraints</a:t>
            </a:r>
          </a:p>
          <a:p>
            <a:r>
              <a:rPr lang="en-US" dirty="0"/>
              <a:t>Solve a pipe network simultaneously with many constraints and influencing parameters (traditional Relationships + Pipe Relationships)</a:t>
            </a:r>
          </a:p>
        </p:txBody>
      </p:sp>
    </p:spTree>
    <p:extLst>
      <p:ext uri="{BB962C8B-B14F-4D97-AF65-F5344CB8AC3E}">
        <p14:creationId xmlns:p14="http://schemas.microsoft.com/office/powerpoint/2010/main" val="317109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4343400"/>
            <a:ext cx="6131668" cy="2219609"/>
          </a:xfrm>
          <a:prstGeom prst="rect">
            <a:avLst/>
          </a:prstGeom>
        </p:spPr>
      </p:pic>
      <p:sp>
        <p:nvSpPr>
          <p:cNvPr id="3" name="Content Placeholder 2"/>
          <p:cNvSpPr>
            <a:spLocks noGrp="1"/>
          </p:cNvSpPr>
          <p:nvPr>
            <p:ph idx="1"/>
          </p:nvPr>
        </p:nvSpPr>
        <p:spPr>
          <a:xfrm>
            <a:off x="1143000" y="1676400"/>
            <a:ext cx="7543800" cy="3352800"/>
          </a:xfrm>
        </p:spPr>
        <p:txBody>
          <a:bodyPr>
            <a:normAutofit/>
          </a:bodyPr>
          <a:lstStyle/>
          <a:p>
            <a:r>
              <a:rPr lang="en-US" sz="1800" dirty="0"/>
              <a:t>Define a relationship at an intersection where two pipes will join.</a:t>
            </a:r>
          </a:p>
          <a:p>
            <a:pPr lvl="1"/>
            <a:r>
              <a:rPr lang="en-US" sz="1600" dirty="0"/>
              <a:t>Each mating end uses an object (line, circle, cylinder, plane, etc.) to define the axis and direction of the pipe</a:t>
            </a:r>
          </a:p>
          <a:p>
            <a:pPr lvl="1"/>
            <a:r>
              <a:rPr lang="en-US" sz="1600" dirty="0"/>
              <a:t>The two objects should point toward the location of the cut</a:t>
            </a:r>
          </a:p>
          <a:p>
            <a:pPr lvl="1"/>
            <a:endParaRPr lang="en-US" sz="1600" dirty="0"/>
          </a:p>
          <a:p>
            <a:pPr lvl="1"/>
            <a:endParaRPr lang="en-US" sz="1600" dirty="0"/>
          </a:p>
          <a:p>
            <a:pPr lvl="1"/>
            <a:endParaRPr lang="en-US" sz="1600" dirty="0"/>
          </a:p>
          <a:p>
            <a:pPr lvl="1"/>
            <a:endParaRPr lang="en-US" sz="1600" dirty="0"/>
          </a:p>
          <a:p>
            <a:pPr marL="377190" lvl="1" indent="0">
              <a:buNone/>
            </a:pPr>
            <a:endParaRPr lang="en-US" sz="1600" dirty="0"/>
          </a:p>
          <a:p>
            <a:r>
              <a:rPr lang="en-US" sz="1800" dirty="0"/>
              <a:t>Define ID/OD of the two pipes</a:t>
            </a:r>
            <a:endParaRPr lang="en-US" dirty="0"/>
          </a:p>
          <a:p>
            <a:endParaRPr lang="en-US" dirty="0"/>
          </a:p>
        </p:txBody>
      </p:sp>
      <p:pic>
        <p:nvPicPr>
          <p:cNvPr id="4" name="Picture 3"/>
          <p:cNvPicPr>
            <a:picLocks noChangeAspect="1"/>
          </p:cNvPicPr>
          <p:nvPr/>
        </p:nvPicPr>
        <p:blipFill>
          <a:blip r:embed="rId3"/>
          <a:stretch>
            <a:fillRect/>
          </a:stretch>
        </p:blipFill>
        <p:spPr>
          <a:xfrm>
            <a:off x="3657600" y="2914856"/>
            <a:ext cx="3090751" cy="1299163"/>
          </a:xfrm>
          <a:prstGeom prst="rect">
            <a:avLst/>
          </a:prstGeom>
        </p:spPr>
      </p:pic>
      <p:sp>
        <p:nvSpPr>
          <p:cNvPr id="2" name="Title 1"/>
          <p:cNvSpPr>
            <a:spLocks noGrp="1"/>
          </p:cNvSpPr>
          <p:nvPr>
            <p:ph type="title"/>
          </p:nvPr>
        </p:nvSpPr>
        <p:spPr/>
        <p:txBody>
          <a:bodyPr/>
          <a:lstStyle/>
          <a:p>
            <a:r>
              <a:rPr lang="en-US" dirty="0"/>
              <a:t>How</a:t>
            </a:r>
          </a:p>
        </p:txBody>
      </p:sp>
    </p:spTree>
    <p:extLst>
      <p:ext uri="{BB962C8B-B14F-4D97-AF65-F5344CB8AC3E}">
        <p14:creationId xmlns:p14="http://schemas.microsoft.com/office/powerpoint/2010/main" val="3278933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1.SEI\AppData\Local\Temp\SNAGHTML55e53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199"/>
            <a:ext cx="7467600" cy="41323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How</a:t>
            </a:r>
          </a:p>
        </p:txBody>
      </p:sp>
      <p:sp>
        <p:nvSpPr>
          <p:cNvPr id="3" name="Content Placeholder 2"/>
          <p:cNvSpPr>
            <a:spLocks noGrp="1"/>
          </p:cNvSpPr>
          <p:nvPr>
            <p:ph idx="1"/>
          </p:nvPr>
        </p:nvSpPr>
        <p:spPr/>
        <p:txBody>
          <a:bodyPr/>
          <a:lstStyle/>
          <a:p>
            <a:r>
              <a:rPr lang="en-US" sz="2400" dirty="0"/>
              <a:t>Define additional constraints</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2581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Relationship Fitting Basics</a:t>
            </a:r>
          </a:p>
        </p:txBody>
      </p:sp>
      <p:sp>
        <p:nvSpPr>
          <p:cNvPr id="5" name="Content Placeholder 4"/>
          <p:cNvSpPr>
            <a:spLocks noGrp="1"/>
          </p:cNvSpPr>
          <p:nvPr>
            <p:ph idx="1"/>
          </p:nvPr>
        </p:nvSpPr>
        <p:spPr/>
        <p:txBody>
          <a:bodyPr>
            <a:normAutofit fontScale="92500" lnSpcReduction="10000"/>
          </a:bodyPr>
          <a:lstStyle/>
          <a:p>
            <a:pPr marL="457200" indent="-457200">
              <a:buFont typeface="+mj-lt"/>
              <a:buAutoNum type="arabicPeriod"/>
            </a:pPr>
            <a:r>
              <a:rPr lang="en-US" sz="2400" dirty="0"/>
              <a:t>Measure Features then associate to Nominal Features in Relationships</a:t>
            </a:r>
          </a:p>
          <a:p>
            <a:pPr marL="857250" lvl="1" indent="-457200">
              <a:buFont typeface="Arial" panose="020B0604020202020204" pitchFamily="34" charset="0"/>
              <a:buChar char="•"/>
            </a:pPr>
            <a:r>
              <a:rPr lang="en-US" sz="2100" dirty="0"/>
              <a:t>Each measured/nominal pair is saved in at least one relationship</a:t>
            </a:r>
          </a:p>
          <a:p>
            <a:pPr marL="457200" indent="-457200">
              <a:buFont typeface="+mj-lt"/>
              <a:buAutoNum type="arabicPeriod"/>
            </a:pPr>
            <a:r>
              <a:rPr lang="en-US" sz="2400" dirty="0"/>
              <a:t>Decide what moves and what remains fixed</a:t>
            </a:r>
          </a:p>
          <a:p>
            <a:pPr lvl="1" indent="-342900">
              <a:buFont typeface="Arial" panose="020B0604020202020204" pitchFamily="34" charset="0"/>
              <a:buChar char="•"/>
            </a:pPr>
            <a:r>
              <a:rPr lang="en-US" sz="2000" dirty="0"/>
              <a:t>Generally move the “measured” to the “nominal”</a:t>
            </a:r>
          </a:p>
          <a:p>
            <a:pPr marL="457200" indent="-457200">
              <a:buFont typeface="+mj-lt"/>
              <a:buAutoNum type="arabicPeriod"/>
            </a:pPr>
            <a:r>
              <a:rPr lang="en-US" sz="2400" dirty="0"/>
              <a:t>Define tolerances, sampling, constraints and options</a:t>
            </a:r>
          </a:p>
          <a:p>
            <a:pPr marL="857250" lvl="1" indent="-457200">
              <a:buFont typeface="Arial" panose="020B0604020202020204" pitchFamily="34" charset="0"/>
              <a:buChar char="•"/>
            </a:pPr>
            <a:r>
              <a:rPr lang="en-US" sz="2000" dirty="0"/>
              <a:t>Tolerance, nominal angle/distance between, keep outside/inside, sub sample options, outlier rejection, weight, etc.</a:t>
            </a:r>
            <a:endParaRPr lang="en-US" sz="600" dirty="0"/>
          </a:p>
          <a:p>
            <a:pPr marL="457200" indent="-457200">
              <a:buFont typeface="+mj-lt"/>
              <a:buAutoNum type="arabicPeriod"/>
            </a:pPr>
            <a:r>
              <a:rPr lang="en-US" sz="2400" dirty="0"/>
              <a:t>Optimize Alignment - Relationships</a:t>
            </a:r>
          </a:p>
          <a:p>
            <a:pPr marL="857250" lvl="1" indent="-457200">
              <a:buFont typeface="Arial" panose="020B0604020202020204" pitchFamily="34" charset="0"/>
              <a:buChar char="•"/>
            </a:pPr>
            <a:r>
              <a:rPr lang="en-US" sz="2000" dirty="0"/>
              <a:t>Solve simultaneously or piecewise</a:t>
            </a:r>
          </a:p>
          <a:p>
            <a:pPr marL="457200" lvl="1" indent="-457200">
              <a:buFont typeface="+mj-lt"/>
              <a:buAutoNum type="arabicPeriod" startAt="5"/>
            </a:pPr>
            <a:r>
              <a:rPr lang="en-US" sz="2400" dirty="0"/>
              <a:t>Report Results</a:t>
            </a:r>
          </a:p>
          <a:p>
            <a:pPr marL="457200" indent="-457200">
              <a:buFont typeface="Arial" panose="020B0604020202020204" pitchFamily="34" charset="0"/>
              <a:buChar char="•"/>
            </a:pPr>
            <a:endParaRPr lang="en-US" sz="600" dirty="0"/>
          </a:p>
        </p:txBody>
      </p:sp>
    </p:spTree>
    <p:extLst>
      <p:ext uri="{BB962C8B-B14F-4D97-AF65-F5344CB8AC3E}">
        <p14:creationId xmlns:p14="http://schemas.microsoft.com/office/powerpoint/2010/main" val="2562278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t>
            </a:r>
          </a:p>
        </p:txBody>
      </p:sp>
      <p:sp>
        <p:nvSpPr>
          <p:cNvPr id="3" name="Content Placeholder 2"/>
          <p:cNvSpPr>
            <a:spLocks noGrp="1"/>
          </p:cNvSpPr>
          <p:nvPr>
            <p:ph idx="1"/>
          </p:nvPr>
        </p:nvSpPr>
        <p:spPr/>
        <p:txBody>
          <a:bodyPr/>
          <a:lstStyle/>
          <a:p>
            <a:r>
              <a:rPr lang="en-US" sz="2400" dirty="0"/>
              <a:t>Solve Relationship Optimization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050" name="Picture 2" descr="C:\Users\STEVE~1.SEI\AppData\Local\Temp\SNAGHTML56683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299" y="2286000"/>
            <a:ext cx="6553201" cy="443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88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t>
            </a:r>
          </a:p>
        </p:txBody>
      </p:sp>
      <p:pic>
        <p:nvPicPr>
          <p:cNvPr id="3074" name="Picture 2" descr="C:\Users\STEVE~1.SEI\AppData\Local\Temp\SNAGHTML56e92b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5075899" cy="4127580"/>
          </a:xfrm>
          <a:prstGeom prst="rect">
            <a:avLst/>
          </a:prstGeom>
          <a:noFill/>
          <a:extLst>
            <a:ext uri="{909E8E84-426E-40DD-AFC4-6F175D3DCCD1}">
              <a14:hiddenFill xmlns:a14="http://schemas.microsoft.com/office/drawing/2010/main">
                <a:solidFill>
                  <a:srgbClr val="FFFFFF"/>
                </a:solidFill>
              </a14:hiddenFill>
            </a:ext>
          </a:extLst>
        </p:spPr>
      </p:pic>
      <p:sp>
        <p:nvSpPr>
          <p:cNvPr id="7" name="Left Bracket 6"/>
          <p:cNvSpPr/>
          <p:nvPr/>
        </p:nvSpPr>
        <p:spPr>
          <a:xfrm rot="5918669">
            <a:off x="4247329" y="2099263"/>
            <a:ext cx="854792" cy="1159205"/>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Left Bracket 7"/>
          <p:cNvSpPr/>
          <p:nvPr/>
        </p:nvSpPr>
        <p:spPr>
          <a:xfrm rot="2243613">
            <a:off x="2864395" y="2303304"/>
            <a:ext cx="1182293" cy="2207033"/>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TextBox 8"/>
          <p:cNvSpPr txBox="1"/>
          <p:nvPr/>
        </p:nvSpPr>
        <p:spPr>
          <a:xfrm rot="18464026">
            <a:off x="2039774" y="2795580"/>
            <a:ext cx="1749104" cy="300082"/>
          </a:xfrm>
          <a:prstGeom prst="rect">
            <a:avLst/>
          </a:prstGeom>
          <a:noFill/>
        </p:spPr>
        <p:txBody>
          <a:bodyPr wrap="square" rtlCol="0">
            <a:spAutoFit/>
          </a:bodyPr>
          <a:lstStyle/>
          <a:p>
            <a:r>
              <a:rPr lang="en-US" sz="1350" dirty="0">
                <a:solidFill>
                  <a:schemeClr val="tx1">
                    <a:lumMod val="75000"/>
                    <a:lumOff val="25000"/>
                  </a:schemeClr>
                </a:solidFill>
              </a:rPr>
              <a:t>Allowable Cut Region</a:t>
            </a:r>
          </a:p>
        </p:txBody>
      </p:sp>
      <p:sp>
        <p:nvSpPr>
          <p:cNvPr id="11" name="TextBox 10"/>
          <p:cNvSpPr txBox="1"/>
          <p:nvPr/>
        </p:nvSpPr>
        <p:spPr>
          <a:xfrm rot="450089">
            <a:off x="3979131" y="1987027"/>
            <a:ext cx="1749104" cy="300082"/>
          </a:xfrm>
          <a:prstGeom prst="rect">
            <a:avLst/>
          </a:prstGeom>
          <a:noFill/>
        </p:spPr>
        <p:txBody>
          <a:bodyPr wrap="square" rtlCol="0">
            <a:spAutoFit/>
          </a:bodyPr>
          <a:lstStyle/>
          <a:p>
            <a:r>
              <a:rPr lang="en-US" sz="1350" dirty="0">
                <a:solidFill>
                  <a:schemeClr val="tx1">
                    <a:lumMod val="75000"/>
                    <a:lumOff val="25000"/>
                  </a:schemeClr>
                </a:solidFill>
              </a:rPr>
              <a:t>Allowable Cut Region</a:t>
            </a:r>
          </a:p>
        </p:txBody>
      </p:sp>
    </p:spTree>
    <p:extLst>
      <p:ext uri="{BB962C8B-B14F-4D97-AF65-F5344CB8AC3E}">
        <p14:creationId xmlns:p14="http://schemas.microsoft.com/office/powerpoint/2010/main" val="4142568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TEVE~1.SEI\AppData\Local\Temp\SNAGHTML56e92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5075899" cy="41275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How</a:t>
            </a:r>
          </a:p>
        </p:txBody>
      </p:sp>
      <p:sp>
        <p:nvSpPr>
          <p:cNvPr id="11" name="TextBox 10"/>
          <p:cNvSpPr txBox="1"/>
          <p:nvPr/>
        </p:nvSpPr>
        <p:spPr>
          <a:xfrm>
            <a:off x="5943600" y="3276600"/>
            <a:ext cx="1749104" cy="507831"/>
          </a:xfrm>
          <a:prstGeom prst="rect">
            <a:avLst/>
          </a:prstGeom>
          <a:noFill/>
        </p:spPr>
        <p:txBody>
          <a:bodyPr wrap="square" rtlCol="0">
            <a:spAutoFit/>
          </a:bodyPr>
          <a:lstStyle/>
          <a:p>
            <a:r>
              <a:rPr lang="en-US" sz="1350" dirty="0">
                <a:solidFill>
                  <a:schemeClr val="tx1">
                    <a:lumMod val="75000"/>
                    <a:lumOff val="25000"/>
                  </a:schemeClr>
                </a:solidFill>
              </a:rPr>
              <a:t>Proposed Cut</a:t>
            </a:r>
          </a:p>
          <a:p>
            <a:r>
              <a:rPr lang="en-US" sz="1350" dirty="0">
                <a:solidFill>
                  <a:schemeClr val="tx1">
                    <a:lumMod val="75000"/>
                    <a:lumOff val="25000"/>
                  </a:schemeClr>
                </a:solidFill>
              </a:rPr>
              <a:t>(dashed plane)</a:t>
            </a:r>
          </a:p>
        </p:txBody>
      </p:sp>
      <p:cxnSp>
        <p:nvCxnSpPr>
          <p:cNvPr id="4" name="Straight Arrow Connector 3"/>
          <p:cNvCxnSpPr>
            <a:stCxn id="11" idx="1"/>
          </p:cNvCxnSpPr>
          <p:nvPr/>
        </p:nvCxnSpPr>
        <p:spPr>
          <a:xfrm flipH="1" flipV="1">
            <a:off x="4332915" y="2542171"/>
            <a:ext cx="1610685" cy="9883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1" idx="1"/>
          </p:cNvCxnSpPr>
          <p:nvPr/>
        </p:nvCxnSpPr>
        <p:spPr>
          <a:xfrm flipH="1">
            <a:off x="4735587" y="3530516"/>
            <a:ext cx="1208013" cy="22141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159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STEVE~1.SEI\AppData\Local\Temp\SNAGHTML56e92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5075899" cy="41275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How</a:t>
            </a:r>
          </a:p>
        </p:txBody>
      </p:sp>
      <p:sp>
        <p:nvSpPr>
          <p:cNvPr id="7" name="Left Bracket 6"/>
          <p:cNvSpPr/>
          <p:nvPr/>
        </p:nvSpPr>
        <p:spPr>
          <a:xfrm rot="5918669">
            <a:off x="4405798" y="2266593"/>
            <a:ext cx="854792" cy="860892"/>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1" name="TextBox 10"/>
          <p:cNvSpPr txBox="1"/>
          <p:nvPr/>
        </p:nvSpPr>
        <p:spPr>
          <a:xfrm rot="508228">
            <a:off x="4469902" y="1808215"/>
            <a:ext cx="989543" cy="507831"/>
          </a:xfrm>
          <a:prstGeom prst="rect">
            <a:avLst/>
          </a:prstGeom>
          <a:noFill/>
        </p:spPr>
        <p:txBody>
          <a:bodyPr wrap="square" rtlCol="0">
            <a:spAutoFit/>
          </a:bodyPr>
          <a:lstStyle/>
          <a:p>
            <a:pPr algn="ctr"/>
            <a:r>
              <a:rPr lang="en-US" sz="1350" dirty="0">
                <a:solidFill>
                  <a:schemeClr val="tx1">
                    <a:lumMod val="75000"/>
                    <a:lumOff val="25000"/>
                  </a:schemeClr>
                </a:solidFill>
              </a:rPr>
              <a:t>Remaining </a:t>
            </a:r>
          </a:p>
          <a:p>
            <a:pPr algn="ctr"/>
            <a:r>
              <a:rPr lang="en-US" sz="1350" dirty="0">
                <a:solidFill>
                  <a:schemeClr val="tx1">
                    <a:lumMod val="75000"/>
                    <a:lumOff val="25000"/>
                  </a:schemeClr>
                </a:solidFill>
              </a:rPr>
              <a:t>Pipe</a:t>
            </a:r>
          </a:p>
        </p:txBody>
      </p:sp>
      <p:sp>
        <p:nvSpPr>
          <p:cNvPr id="10" name="Left Bracket 9"/>
          <p:cNvSpPr/>
          <p:nvPr/>
        </p:nvSpPr>
        <p:spPr>
          <a:xfrm rot="5918669">
            <a:off x="3984027" y="2718522"/>
            <a:ext cx="386101" cy="329864"/>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2" name="TextBox 11"/>
          <p:cNvSpPr txBox="1"/>
          <p:nvPr/>
        </p:nvSpPr>
        <p:spPr>
          <a:xfrm rot="508228">
            <a:off x="3799689" y="2184889"/>
            <a:ext cx="905241" cy="507831"/>
          </a:xfrm>
          <a:prstGeom prst="rect">
            <a:avLst/>
          </a:prstGeom>
          <a:noFill/>
        </p:spPr>
        <p:txBody>
          <a:bodyPr wrap="square" rtlCol="0">
            <a:spAutoFit/>
          </a:bodyPr>
          <a:lstStyle/>
          <a:p>
            <a:pPr algn="ctr"/>
            <a:r>
              <a:rPr lang="en-US" sz="1350" dirty="0">
                <a:solidFill>
                  <a:schemeClr val="tx1">
                    <a:lumMod val="75000"/>
                    <a:lumOff val="25000"/>
                  </a:schemeClr>
                </a:solidFill>
              </a:rPr>
              <a:t>Cut </a:t>
            </a:r>
          </a:p>
          <a:p>
            <a:pPr algn="ctr"/>
            <a:r>
              <a:rPr lang="en-US" sz="1350" dirty="0">
                <a:solidFill>
                  <a:schemeClr val="tx1">
                    <a:lumMod val="75000"/>
                    <a:lumOff val="25000"/>
                  </a:schemeClr>
                </a:solidFill>
              </a:rPr>
              <a:t>Pipe</a:t>
            </a:r>
          </a:p>
        </p:txBody>
      </p:sp>
    </p:spTree>
    <p:extLst>
      <p:ext uri="{BB962C8B-B14F-4D97-AF65-F5344CB8AC3E}">
        <p14:creationId xmlns:p14="http://schemas.microsoft.com/office/powerpoint/2010/main" val="3523487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t>
            </a:r>
          </a:p>
        </p:txBody>
      </p:sp>
      <p:sp>
        <p:nvSpPr>
          <p:cNvPr id="3" name="Content Placeholder 2"/>
          <p:cNvSpPr>
            <a:spLocks noGrp="1"/>
          </p:cNvSpPr>
          <p:nvPr>
            <p:ph idx="1"/>
          </p:nvPr>
        </p:nvSpPr>
        <p:spPr/>
        <p:txBody>
          <a:bodyPr/>
          <a:lstStyle/>
          <a:p>
            <a:r>
              <a:rPr lang="en-US" sz="2400" dirty="0"/>
              <a:t>Make Proposed Cut(s)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2" descr="C:\Users\STEVE~1.SEI\AppData\Local\Temp\SNAGHTML56e92b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920"/>
          <a:stretch/>
        </p:blipFill>
        <p:spPr bwMode="auto">
          <a:xfrm>
            <a:off x="2057401" y="1981200"/>
            <a:ext cx="5029200" cy="41275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096000" y="2133600"/>
            <a:ext cx="2457143" cy="3580952"/>
          </a:xfrm>
          <a:prstGeom prst="rect">
            <a:avLst/>
          </a:prstGeom>
        </p:spPr>
      </p:pic>
    </p:spTree>
    <p:extLst>
      <p:ext uri="{BB962C8B-B14F-4D97-AF65-F5344CB8AC3E}">
        <p14:creationId xmlns:p14="http://schemas.microsoft.com/office/powerpoint/2010/main" val="1233208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a:t>
            </a:r>
          </a:p>
        </p:txBody>
      </p:sp>
      <p:sp>
        <p:nvSpPr>
          <p:cNvPr id="3" name="Content Placeholder 2"/>
          <p:cNvSpPr>
            <a:spLocks noGrp="1"/>
          </p:cNvSpPr>
          <p:nvPr>
            <p:ph idx="1"/>
          </p:nvPr>
        </p:nvSpPr>
        <p:spPr/>
        <p:txBody>
          <a:bodyPr>
            <a:normAutofit fontScale="77500" lnSpcReduction="20000"/>
          </a:bodyPr>
          <a:lstStyle/>
          <a:p>
            <a:r>
              <a:rPr lang="en-US" dirty="0"/>
              <a:t>To layout the proposed cut plane on the actual pipe:</a:t>
            </a:r>
          </a:p>
          <a:p>
            <a:pPr lvl="1"/>
            <a:r>
              <a:rPr lang="en-US" dirty="0"/>
              <a:t>“Create Frame on CUT”</a:t>
            </a:r>
          </a:p>
          <a:p>
            <a:pPr lvl="1"/>
            <a:r>
              <a:rPr lang="en-US" dirty="0"/>
              <a:t>Layout points or scribe a line using a watch window on this frame</a:t>
            </a:r>
          </a:p>
          <a:p>
            <a:r>
              <a:rPr lang="en-US" dirty="0"/>
              <a:t>Once the pipe is actually cut</a:t>
            </a:r>
          </a:p>
          <a:p>
            <a:pPr lvl="1"/>
            <a:r>
              <a:rPr lang="en-US" dirty="0"/>
              <a:t>Remeasure the end of the pipe</a:t>
            </a:r>
          </a:p>
          <a:p>
            <a:pPr lvl="1"/>
            <a:r>
              <a:rPr lang="en-US" dirty="0"/>
              <a:t>Define a Frame based on the pipe center and end plane</a:t>
            </a:r>
          </a:p>
          <a:p>
            <a:pPr lvl="1"/>
            <a:r>
              <a:rPr lang="en-US" dirty="0"/>
              <a:t>“Force CUT to Frame”</a:t>
            </a:r>
          </a:p>
          <a:p>
            <a:pPr lvl="1"/>
            <a:r>
              <a:rPr lang="en-US" dirty="0"/>
              <a:t>Re-run optimization with the “as cut” pipe end.</a:t>
            </a:r>
          </a:p>
          <a:p>
            <a:pPr lvl="1"/>
            <a:r>
              <a:rPr lang="en-US" dirty="0"/>
              <a:t>Solve for the necessary cut plane of the mating end.</a:t>
            </a:r>
          </a:p>
        </p:txBody>
      </p:sp>
    </p:spTree>
    <p:extLst>
      <p:ext uri="{BB962C8B-B14F-4D97-AF65-F5344CB8AC3E}">
        <p14:creationId xmlns:p14="http://schemas.microsoft.com/office/powerpoint/2010/main" val="2702116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super mar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803118" y="4548083"/>
            <a:ext cx="526251" cy="815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Constraints</a:t>
            </a:r>
          </a:p>
        </p:txBody>
      </p:sp>
      <p:pic>
        <p:nvPicPr>
          <p:cNvPr id="4" name="Content Placeholder 3"/>
          <p:cNvPicPr>
            <a:picLocks noGrp="1" noChangeAspect="1"/>
          </p:cNvPicPr>
          <p:nvPr>
            <p:ph idx="1"/>
          </p:nvPr>
        </p:nvPicPr>
        <p:blipFill>
          <a:blip r:embed="rId3"/>
          <a:stretch>
            <a:fillRect/>
          </a:stretch>
        </p:blipFill>
        <p:spPr>
          <a:xfrm>
            <a:off x="1981200" y="1981200"/>
            <a:ext cx="2560617" cy="3903893"/>
          </a:xfrm>
          <a:prstGeom prst="rect">
            <a:avLst/>
          </a:prstGeom>
        </p:spPr>
      </p:pic>
      <p:pic>
        <p:nvPicPr>
          <p:cNvPr id="7170" name="Picture 2" descr="C:\Users\STEVE~1.SEI\AppData\Local\Temp\SNAGHTML5cfd1c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655373" y="4431432"/>
            <a:ext cx="821741" cy="104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TEVE~1.SEI\AppData\Local\Temp\SNAGHTML5cfd1c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5914019" y="4431431"/>
            <a:ext cx="821741" cy="10488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41817" y="1981200"/>
            <a:ext cx="3579374" cy="1546577"/>
          </a:xfrm>
          <a:prstGeom prst="rect">
            <a:avLst/>
          </a:prstGeom>
          <a:noFill/>
        </p:spPr>
        <p:txBody>
          <a:bodyPr wrap="square" rtlCol="0">
            <a:spAutoFit/>
          </a:bodyPr>
          <a:lstStyle/>
          <a:p>
            <a:r>
              <a:rPr lang="en-US" sz="1350" dirty="0">
                <a:solidFill>
                  <a:schemeClr val="tx1">
                    <a:lumMod val="75000"/>
                    <a:lumOff val="25000"/>
                  </a:schemeClr>
                </a:solidFill>
              </a:rPr>
              <a:t>Axis Offset:  </a:t>
            </a:r>
          </a:p>
          <a:p>
            <a:endParaRPr lang="en-US" sz="1350" dirty="0">
              <a:solidFill>
                <a:schemeClr val="tx1">
                  <a:lumMod val="75000"/>
                  <a:lumOff val="25000"/>
                </a:schemeClr>
              </a:solidFill>
            </a:endParaRPr>
          </a:p>
          <a:p>
            <a:r>
              <a:rPr lang="en-US" sz="1350" dirty="0">
                <a:solidFill>
                  <a:schemeClr val="tx1">
                    <a:lumMod val="75000"/>
                    <a:lumOff val="25000"/>
                  </a:schemeClr>
                </a:solidFill>
              </a:rPr>
              <a:t>The importance of minimizing the mutual perpendicular midpoint between the two pipe segments (i.e. how “coaxial” the two pipe segments are). Larger values attempt to bring the segments closer together.</a:t>
            </a:r>
          </a:p>
        </p:txBody>
      </p:sp>
      <p:sp>
        <p:nvSpPr>
          <p:cNvPr id="8" name="Rectangle 7"/>
          <p:cNvSpPr/>
          <p:nvPr/>
        </p:nvSpPr>
        <p:spPr>
          <a:xfrm>
            <a:off x="2140888" y="3172110"/>
            <a:ext cx="1734670" cy="2985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144690" y="3463911"/>
            <a:ext cx="1734670" cy="2985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140888" y="2873585"/>
            <a:ext cx="1734670" cy="2985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4535202" y="1981200"/>
            <a:ext cx="3579374" cy="1131079"/>
          </a:xfrm>
          <a:prstGeom prst="rect">
            <a:avLst/>
          </a:prstGeom>
          <a:noFill/>
        </p:spPr>
        <p:txBody>
          <a:bodyPr wrap="square" rtlCol="0">
            <a:spAutoFit/>
          </a:bodyPr>
          <a:lstStyle/>
          <a:p>
            <a:r>
              <a:rPr lang="en-US" sz="1350" dirty="0">
                <a:solidFill>
                  <a:schemeClr val="tx1">
                    <a:lumMod val="75000"/>
                    <a:lumOff val="25000"/>
                  </a:schemeClr>
                </a:solidFill>
              </a:rPr>
              <a:t>Axis Alignment:  </a:t>
            </a:r>
          </a:p>
          <a:p>
            <a:endParaRPr lang="en-US" sz="1350" dirty="0">
              <a:solidFill>
                <a:schemeClr val="tx1">
                  <a:lumMod val="75000"/>
                  <a:lumOff val="25000"/>
                </a:schemeClr>
              </a:solidFill>
            </a:endParaRPr>
          </a:p>
          <a:p>
            <a:r>
              <a:rPr lang="en-US" sz="1350" dirty="0">
                <a:solidFill>
                  <a:schemeClr val="tx1">
                    <a:lumMod val="75000"/>
                    <a:lumOff val="25000"/>
                  </a:schemeClr>
                </a:solidFill>
              </a:rPr>
              <a:t>The importance of minimizing the angle between the two pipe segments. Larger values will force the pipe segments to be more parallel.</a:t>
            </a:r>
          </a:p>
        </p:txBody>
      </p:sp>
      <p:sp>
        <p:nvSpPr>
          <p:cNvPr id="13" name="TextBox 12"/>
          <p:cNvSpPr txBox="1"/>
          <p:nvPr/>
        </p:nvSpPr>
        <p:spPr>
          <a:xfrm>
            <a:off x="4541817" y="1981199"/>
            <a:ext cx="3579374" cy="1131079"/>
          </a:xfrm>
          <a:prstGeom prst="rect">
            <a:avLst/>
          </a:prstGeom>
          <a:noFill/>
        </p:spPr>
        <p:txBody>
          <a:bodyPr wrap="square" rtlCol="0">
            <a:spAutoFit/>
          </a:bodyPr>
          <a:lstStyle/>
          <a:p>
            <a:r>
              <a:rPr lang="en-US" sz="1350" dirty="0">
                <a:solidFill>
                  <a:schemeClr val="tx1">
                    <a:lumMod val="75000"/>
                    <a:lumOff val="25000"/>
                  </a:schemeClr>
                </a:solidFill>
              </a:rPr>
              <a:t>Center Pull:  </a:t>
            </a:r>
          </a:p>
          <a:p>
            <a:endParaRPr lang="en-US" sz="1350" dirty="0">
              <a:solidFill>
                <a:schemeClr val="tx1">
                  <a:lumMod val="75000"/>
                  <a:lumOff val="25000"/>
                </a:schemeClr>
              </a:solidFill>
            </a:endParaRPr>
          </a:p>
          <a:p>
            <a:r>
              <a:rPr lang="en-US" sz="1350" dirty="0">
                <a:solidFill>
                  <a:schemeClr val="tx1">
                    <a:lumMod val="75000"/>
                    <a:lumOff val="25000"/>
                  </a:schemeClr>
                </a:solidFill>
              </a:rPr>
              <a:t>The importance of overlapping the center of each pipe segment’s cut region (along the axis direction). Larger values assign more importance</a:t>
            </a:r>
          </a:p>
        </p:txBody>
      </p:sp>
    </p:spTree>
    <p:extLst>
      <p:ext uri="{BB962C8B-B14F-4D97-AF65-F5344CB8AC3E}">
        <p14:creationId xmlns:p14="http://schemas.microsoft.com/office/powerpoint/2010/main" val="26435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0" presetClass="path" presetSubtype="0" repeatCount="indefinite" accel="24667" decel="25000" autoRev="1" fill="hold" nodeType="withEffect">
                                  <p:stCondLst>
                                    <p:cond delay="0"/>
                                  </p:stCondLst>
                                  <p:endCondLst>
                                    <p:cond evt="onNext" delay="0">
                                      <p:tgtEl>
                                        <p:sldTgt/>
                                      </p:tgtEl>
                                    </p:cond>
                                  </p:endCondLst>
                                  <p:childTnLst>
                                    <p:animMotion origin="layout" path="M 0.00053 -0.00093 C 0.00053 0.05324 0.00079 0.11065 0.00105 0.16666 C 0.00079 0.05787 0.00066 -0.0507 0.00053 -0.15926 C 0.00066 -0.10533 0.00039 -0.05533 0.00053 -0.00093 Z " pathEditMode="relative" ptsTypes="AAAA">
                                      <p:cBhvr>
                                        <p:cTn id="12" dur="3000" fill="hold"/>
                                        <p:tgtEl>
                                          <p:spTgt spid="7"/>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8" presetClass="emph" presetSubtype="0" repeatCount="indefinite" autoRev="1" fill="remove" nodeType="withEffect">
                                  <p:stCondLst>
                                    <p:cond delay="0"/>
                                  </p:stCondLst>
                                  <p:endCondLst>
                                    <p:cond evt="onNext" delay="0">
                                      <p:tgtEl>
                                        <p:sldTgt/>
                                      </p:tgtEl>
                                    </p:cond>
                                  </p:endCondLst>
                                  <p:childTnLst>
                                    <p:animRot by="600000">
                                      <p:cBhvr>
                                        <p:cTn id="30" dur="2000" fill="hold"/>
                                        <p:tgtEl>
                                          <p:spTgt spid="7"/>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0" presetClass="path" presetSubtype="0" repeatCount="indefinite" accel="50000" decel="50000" fill="hold" nodeType="withEffect">
                                  <p:stCondLst>
                                    <p:cond delay="0"/>
                                  </p:stCondLst>
                                  <p:endCondLst>
                                    <p:cond evt="onNext" delay="0">
                                      <p:tgtEl>
                                        <p:sldTgt/>
                                      </p:tgtEl>
                                    </p:cond>
                                  </p:endCondLst>
                                  <p:childTnLst>
                                    <p:animMotion origin="layout" path="M 0.00053 0.00092 L -0.02447 1.85185E-6 L 0.02396 1.85185E-6 L 0.00053 0.00092 Z " pathEditMode="relative" ptsTypes="AAAA">
                                      <p:cBhvr>
                                        <p:cTn id="48" dur="3000" fill="hold"/>
                                        <p:tgtEl>
                                          <p:spTgt spid="7"/>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par>
                          <p:cTn id="59" fill="hold">
                            <p:stCondLst>
                              <p:cond delay="500"/>
                            </p:stCondLst>
                            <p:childTnLst>
                              <p:par>
                                <p:cTn id="60" presetID="1" presetClass="entr" presetSubtype="0" fill="hold" nodeType="afterEffect">
                                  <p:stCondLst>
                                    <p:cond delay="0"/>
                                  </p:stCondLst>
                                  <p:childTnLst>
                                    <p:set>
                                      <p:cBhvr>
                                        <p:cTn id="61" dur="1" fill="hold">
                                          <p:stCondLst>
                                            <p:cond delay="0"/>
                                          </p:stCondLst>
                                        </p:cTn>
                                        <p:tgtEl>
                                          <p:spTgt spid="7172"/>
                                        </p:tgtEl>
                                        <p:attrNameLst>
                                          <p:attrName>style.visibility</p:attrName>
                                        </p:attrNameLst>
                                      </p:cBhvr>
                                      <p:to>
                                        <p:strVal val="visible"/>
                                      </p:to>
                                    </p:set>
                                  </p:childTnLst>
                                </p:cTn>
                              </p:par>
                              <p:par>
                                <p:cTn id="62" presetID="42" presetClass="path" presetSubtype="0" accel="50000" decel="50000" fill="hold" nodeType="withEffect">
                                  <p:stCondLst>
                                    <p:cond delay="0"/>
                                  </p:stCondLst>
                                  <p:childTnLst>
                                    <p:animMotion origin="layout" path="M -3.95833E-6 1.85185E-6 L 0.1017 1.85185E-6 " pathEditMode="relative" rAng="0" ptsTypes="AA">
                                      <p:cBhvr>
                                        <p:cTn id="63" dur="2000" fill="hold"/>
                                        <p:tgtEl>
                                          <p:spTgt spid="7172"/>
                                        </p:tgtEl>
                                        <p:attrNameLst>
                                          <p:attrName>ppt_x</p:attrName>
                                          <p:attrName>ppt_y</p:attrName>
                                        </p:attrNameLst>
                                      </p:cBhvr>
                                      <p:rCtr x="50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animBg="1"/>
      <p:bldP spid="8" grpId="1" animBg="1"/>
      <p:bldP spid="10" grpId="0" animBg="1"/>
      <p:bldP spid="10" grpId="1" animBg="1"/>
      <p:bldP spid="11" grpId="0" animBg="1"/>
      <p:bldP spid="11" grpId="1" animBg="1"/>
      <p:bldP spid="12" grpId="0"/>
      <p:bldP spid="12" grpId="1"/>
      <p:bldP spid="13" grpId="0"/>
      <p:bldP spid="13"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STEVE~1.SEI\AppData\Local\Temp\SNAGHTML664fa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326" y="3029782"/>
            <a:ext cx="3168134" cy="296373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STEVE~1.SEI\AppData\Local\Temp\SNAGHTML64fb18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615" y="3248780"/>
            <a:ext cx="3466690" cy="28741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65617" y="1981200"/>
            <a:ext cx="3579374" cy="3416320"/>
          </a:xfrm>
          <a:prstGeom prst="rect">
            <a:avLst/>
          </a:prstGeom>
          <a:noFill/>
        </p:spPr>
        <p:txBody>
          <a:bodyPr wrap="square" rtlCol="0">
            <a:spAutoFit/>
          </a:bodyPr>
          <a:lstStyle/>
          <a:p>
            <a:pPr defTabSz="685800">
              <a:defRPr/>
            </a:pPr>
            <a:r>
              <a:rPr lang="en-US" sz="1350" kern="0" dirty="0">
                <a:solidFill>
                  <a:schemeClr val="tx1">
                    <a:lumMod val="75000"/>
                    <a:lumOff val="25000"/>
                  </a:schemeClr>
                </a:solidFill>
              </a:rPr>
              <a:t>Weight:  </a:t>
            </a:r>
          </a:p>
          <a:p>
            <a:endParaRPr lang="en-US" sz="1350" dirty="0">
              <a:solidFill>
                <a:schemeClr val="tx1">
                  <a:lumMod val="75000"/>
                  <a:lumOff val="25000"/>
                </a:schemeClr>
              </a:solidFill>
            </a:endParaRPr>
          </a:p>
          <a:p>
            <a:r>
              <a:rPr lang="en-US" sz="1350" dirty="0">
                <a:solidFill>
                  <a:schemeClr val="tx1">
                    <a:lumMod val="75000"/>
                    <a:lumOff val="25000"/>
                  </a:schemeClr>
                </a:solidFill>
              </a:rPr>
              <a:t>The importance of having sufficient material for the weld. A value of zero implies that the solution does not care if there is sufficient material for the weld.</a:t>
            </a:r>
          </a:p>
          <a:p>
            <a:endParaRPr lang="en-US" sz="1350" dirty="0">
              <a:solidFill>
                <a:schemeClr val="tx1">
                  <a:lumMod val="75000"/>
                  <a:lumOff val="25000"/>
                </a:schemeClr>
              </a:solidFill>
            </a:endParaRPr>
          </a:p>
          <a:p>
            <a:r>
              <a:rPr lang="en-US" sz="1350" dirty="0">
                <a:solidFill>
                  <a:schemeClr val="tx1">
                    <a:lumMod val="75000"/>
                    <a:lumOff val="25000"/>
                  </a:schemeClr>
                </a:solidFill>
              </a:rPr>
              <a:t>Static Offset:</a:t>
            </a:r>
          </a:p>
          <a:p>
            <a:endParaRPr lang="en-US" sz="1350" dirty="0">
              <a:solidFill>
                <a:schemeClr val="tx1">
                  <a:lumMod val="75000"/>
                  <a:lumOff val="25000"/>
                </a:schemeClr>
              </a:solidFill>
            </a:endParaRPr>
          </a:p>
          <a:p>
            <a:r>
              <a:rPr lang="en-US" sz="1350" dirty="0">
                <a:solidFill>
                  <a:schemeClr val="tx1">
                    <a:lumMod val="75000"/>
                    <a:lumOff val="25000"/>
                  </a:schemeClr>
                </a:solidFill>
              </a:rPr>
              <a:t>A value that controls “how bad” the solution gets when there is insufficient material for the weld. Higher values assign a larger penalty to having insufficient material, effectively ensuring that material requirement is more crucial in the eyes of the solution.</a:t>
            </a:r>
          </a:p>
          <a:p>
            <a:endParaRPr lang="en-US" sz="1350" dirty="0"/>
          </a:p>
        </p:txBody>
      </p:sp>
      <p:sp>
        <p:nvSpPr>
          <p:cNvPr id="2" name="Title 1"/>
          <p:cNvSpPr>
            <a:spLocks noGrp="1"/>
          </p:cNvSpPr>
          <p:nvPr>
            <p:ph type="title"/>
          </p:nvPr>
        </p:nvSpPr>
        <p:spPr/>
        <p:txBody>
          <a:bodyPr/>
          <a:lstStyle/>
          <a:p>
            <a:r>
              <a:rPr lang="en-US" dirty="0"/>
              <a:t>Constraints</a:t>
            </a:r>
          </a:p>
        </p:txBody>
      </p:sp>
      <p:pic>
        <p:nvPicPr>
          <p:cNvPr id="4" name="Content Placeholder 3"/>
          <p:cNvPicPr>
            <a:picLocks noGrp="1" noChangeAspect="1"/>
          </p:cNvPicPr>
          <p:nvPr>
            <p:ph idx="1"/>
          </p:nvPr>
        </p:nvPicPr>
        <p:blipFill>
          <a:blip r:embed="rId4"/>
          <a:stretch>
            <a:fillRect/>
          </a:stretch>
        </p:blipFill>
        <p:spPr>
          <a:xfrm>
            <a:off x="1905000" y="1981200"/>
            <a:ext cx="2560617" cy="3903893"/>
          </a:xfrm>
          <a:prstGeom prst="rect">
            <a:avLst/>
          </a:prstGeom>
        </p:spPr>
      </p:pic>
      <p:sp>
        <p:nvSpPr>
          <p:cNvPr id="8" name="Rectangle 7"/>
          <p:cNvSpPr/>
          <p:nvPr/>
        </p:nvSpPr>
        <p:spPr>
          <a:xfrm>
            <a:off x="2119709" y="4511651"/>
            <a:ext cx="1734670" cy="2985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sysClr val="windowText" lastClr="000000"/>
              </a:solidFill>
            </a:endParaRPr>
          </a:p>
        </p:txBody>
      </p:sp>
      <p:sp>
        <p:nvSpPr>
          <p:cNvPr id="11" name="Rectangle 10"/>
          <p:cNvSpPr/>
          <p:nvPr/>
        </p:nvSpPr>
        <p:spPr>
          <a:xfrm>
            <a:off x="2119709" y="4213127"/>
            <a:ext cx="1734670" cy="29852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sysClr val="windowText" lastClr="000000"/>
              </a:solidFill>
            </a:endParaRPr>
          </a:p>
        </p:txBody>
      </p:sp>
      <p:sp>
        <p:nvSpPr>
          <p:cNvPr id="14" name="Rectangle 13"/>
          <p:cNvSpPr/>
          <p:nvPr/>
        </p:nvSpPr>
        <p:spPr>
          <a:xfrm>
            <a:off x="2119709" y="5145064"/>
            <a:ext cx="1919552" cy="2997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sysClr val="windowText" lastClr="000000"/>
              </a:solidFill>
            </a:endParaRPr>
          </a:p>
        </p:txBody>
      </p:sp>
      <p:sp>
        <p:nvSpPr>
          <p:cNvPr id="15" name="Rectangle 14"/>
          <p:cNvSpPr/>
          <p:nvPr/>
        </p:nvSpPr>
        <p:spPr>
          <a:xfrm>
            <a:off x="2119709" y="4846539"/>
            <a:ext cx="1919552" cy="29971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a:solidFill>
                <a:sysClr val="windowText" lastClr="000000"/>
              </a:solidFill>
            </a:endParaRPr>
          </a:p>
        </p:txBody>
      </p:sp>
      <p:sp>
        <p:nvSpPr>
          <p:cNvPr id="16" name="TextBox 15"/>
          <p:cNvSpPr txBox="1"/>
          <p:nvPr/>
        </p:nvSpPr>
        <p:spPr>
          <a:xfrm>
            <a:off x="4465616" y="1968875"/>
            <a:ext cx="3579374" cy="1754326"/>
          </a:xfrm>
          <a:prstGeom prst="rect">
            <a:avLst/>
          </a:prstGeom>
          <a:noFill/>
        </p:spPr>
        <p:txBody>
          <a:bodyPr wrap="square" rtlCol="0">
            <a:spAutoFit/>
          </a:bodyPr>
          <a:lstStyle/>
          <a:p>
            <a:pPr defTabSz="685800">
              <a:defRPr/>
            </a:pPr>
            <a:r>
              <a:rPr lang="en-US" sz="1350" kern="0" dirty="0">
                <a:solidFill>
                  <a:schemeClr val="tx1">
                    <a:lumMod val="75000"/>
                    <a:lumOff val="25000"/>
                  </a:schemeClr>
                </a:solidFill>
              </a:rPr>
              <a:t>Constrain Cut to Region at OD:</a:t>
            </a:r>
          </a:p>
          <a:p>
            <a:endParaRPr lang="en-US" sz="1350" dirty="0">
              <a:solidFill>
                <a:schemeClr val="tx1">
                  <a:lumMod val="75000"/>
                  <a:lumOff val="25000"/>
                </a:schemeClr>
              </a:solidFill>
            </a:endParaRPr>
          </a:p>
          <a:p>
            <a:r>
              <a:rPr lang="en-US" sz="1350" dirty="0">
                <a:solidFill>
                  <a:schemeClr val="tx1">
                    <a:lumMod val="75000"/>
                    <a:lumOff val="25000"/>
                  </a:schemeClr>
                </a:solidFill>
              </a:rPr>
              <a:t>If checked, ensures that the cut angle at the outer diameter does not cause the cut plane to exceed the defined region. If unchecked, this restriction is ignored.</a:t>
            </a:r>
            <a:endParaRPr lang="en-US" sz="1350" kern="0" dirty="0">
              <a:solidFill>
                <a:schemeClr val="tx1">
                  <a:lumMod val="75000"/>
                  <a:lumOff val="25000"/>
                </a:schemeClr>
              </a:solidFill>
            </a:endParaRPr>
          </a:p>
          <a:p>
            <a:endParaRPr lang="en-US" sz="1350" dirty="0">
              <a:solidFill>
                <a:schemeClr val="tx1">
                  <a:lumMod val="75000"/>
                  <a:lumOff val="25000"/>
                </a:schemeClr>
              </a:solidFill>
            </a:endParaRPr>
          </a:p>
          <a:p>
            <a:endParaRPr lang="en-US" sz="1350" dirty="0"/>
          </a:p>
        </p:txBody>
      </p:sp>
      <p:sp>
        <p:nvSpPr>
          <p:cNvPr id="17" name="TextBox 16"/>
          <p:cNvSpPr txBox="1"/>
          <p:nvPr/>
        </p:nvSpPr>
        <p:spPr>
          <a:xfrm>
            <a:off x="4465616" y="1974606"/>
            <a:ext cx="3579374" cy="1962076"/>
          </a:xfrm>
          <a:prstGeom prst="rect">
            <a:avLst/>
          </a:prstGeom>
          <a:noFill/>
        </p:spPr>
        <p:txBody>
          <a:bodyPr wrap="square" rtlCol="0">
            <a:spAutoFit/>
          </a:bodyPr>
          <a:lstStyle/>
          <a:p>
            <a:pPr defTabSz="685800">
              <a:defRPr/>
            </a:pPr>
            <a:r>
              <a:rPr lang="en-US" sz="1350" kern="0" dirty="0">
                <a:solidFill>
                  <a:schemeClr val="tx1">
                    <a:lumMod val="75000"/>
                    <a:lumOff val="25000"/>
                  </a:schemeClr>
                </a:solidFill>
              </a:rPr>
              <a:t>Constrain Cut so ID/OD Overlap:</a:t>
            </a:r>
          </a:p>
          <a:p>
            <a:endParaRPr lang="en-US" sz="1350" dirty="0"/>
          </a:p>
          <a:p>
            <a:r>
              <a:rPr lang="en-US" sz="1350" dirty="0">
                <a:solidFill>
                  <a:schemeClr val="tx1">
                    <a:lumMod val="75000"/>
                    <a:lumOff val="25000"/>
                  </a:schemeClr>
                </a:solidFill>
              </a:rPr>
              <a:t>If enabled, the inner diameter/outer diameter values for the pipes are used to ensure that </a:t>
            </a:r>
          </a:p>
          <a:p>
            <a:r>
              <a:rPr lang="en-US" sz="1350" dirty="0">
                <a:solidFill>
                  <a:schemeClr val="tx1">
                    <a:lumMod val="75000"/>
                    <a:lumOff val="25000"/>
                  </a:schemeClr>
                </a:solidFill>
              </a:rPr>
              <a:t>there is sufficient material based on the angle of alignment.</a:t>
            </a:r>
          </a:p>
          <a:p>
            <a:endParaRPr lang="en-US" sz="1350" dirty="0"/>
          </a:p>
          <a:p>
            <a:endParaRPr lang="en-US" sz="1350" dirty="0">
              <a:solidFill>
                <a:schemeClr val="tx1">
                  <a:lumMod val="75000"/>
                  <a:lumOff val="25000"/>
                </a:schemeClr>
              </a:solidFill>
            </a:endParaRPr>
          </a:p>
          <a:p>
            <a:endParaRPr lang="en-US" sz="1350" dirty="0"/>
          </a:p>
        </p:txBody>
      </p:sp>
      <p:sp>
        <p:nvSpPr>
          <p:cNvPr id="19" name="Left Bracket 18"/>
          <p:cNvSpPr/>
          <p:nvPr/>
        </p:nvSpPr>
        <p:spPr>
          <a:xfrm rot="16409284">
            <a:off x="6318141" y="4978852"/>
            <a:ext cx="217715" cy="984231"/>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0" name="TextBox 19"/>
          <p:cNvSpPr txBox="1"/>
          <p:nvPr/>
        </p:nvSpPr>
        <p:spPr>
          <a:xfrm rot="186956">
            <a:off x="5541141" y="5572552"/>
            <a:ext cx="1716379" cy="300082"/>
          </a:xfrm>
          <a:prstGeom prst="rect">
            <a:avLst/>
          </a:prstGeom>
          <a:noFill/>
        </p:spPr>
        <p:txBody>
          <a:bodyPr wrap="square" rtlCol="0">
            <a:spAutoFit/>
          </a:bodyPr>
          <a:lstStyle/>
          <a:p>
            <a:r>
              <a:rPr lang="en-US" sz="1350" dirty="0">
                <a:solidFill>
                  <a:schemeClr val="tx1">
                    <a:lumMod val="75000"/>
                    <a:lumOff val="25000"/>
                  </a:schemeClr>
                </a:solidFill>
              </a:rPr>
              <a:t>Allowable Cut Region</a:t>
            </a:r>
          </a:p>
        </p:txBody>
      </p:sp>
      <p:sp>
        <p:nvSpPr>
          <p:cNvPr id="6" name="Multiplication Sign 5"/>
          <p:cNvSpPr/>
          <p:nvPr/>
        </p:nvSpPr>
        <p:spPr>
          <a:xfrm>
            <a:off x="5158651" y="3736882"/>
            <a:ext cx="1867581" cy="17787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7165763" y="5406978"/>
            <a:ext cx="478367" cy="300082"/>
          </a:xfrm>
          <a:prstGeom prst="rect">
            <a:avLst/>
          </a:prstGeom>
          <a:noFill/>
        </p:spPr>
        <p:txBody>
          <a:bodyPr wrap="square" rtlCol="0">
            <a:spAutoFit/>
          </a:bodyPr>
          <a:lstStyle/>
          <a:p>
            <a:r>
              <a:rPr lang="en-US" sz="1350" dirty="0">
                <a:solidFill>
                  <a:schemeClr val="tx1">
                    <a:lumMod val="75000"/>
                    <a:lumOff val="25000"/>
                  </a:schemeClr>
                </a:solidFill>
              </a:rPr>
              <a:t>Gap</a:t>
            </a:r>
          </a:p>
        </p:txBody>
      </p:sp>
      <p:cxnSp>
        <p:nvCxnSpPr>
          <p:cNvPr id="18" name="Straight Arrow Connector 17"/>
          <p:cNvCxnSpPr/>
          <p:nvPr/>
        </p:nvCxnSpPr>
        <p:spPr>
          <a:xfrm flipH="1" flipV="1">
            <a:off x="6399330" y="4874859"/>
            <a:ext cx="794744" cy="6706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08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8194"/>
                                        </p:tgtEl>
                                        <p:attrNameLst>
                                          <p:attrName>style.visibility</p:attrName>
                                        </p:attrNameLst>
                                      </p:cBhvr>
                                      <p:to>
                                        <p:strVal val="visible"/>
                                      </p:to>
                                    </p:set>
                                    <p:animEffect transition="in" filter="fade">
                                      <p:cBhvr>
                                        <p:cTn id="41" dur="500"/>
                                        <p:tgtEl>
                                          <p:spTgt spid="819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8194"/>
                                        </p:tgtEl>
                                      </p:cBhvr>
                                    </p:animEffect>
                                    <p:set>
                                      <p:cBhvr>
                                        <p:cTn id="65" dur="1" fill="hold">
                                          <p:stCondLst>
                                            <p:cond delay="499"/>
                                          </p:stCondLst>
                                        </p:cTn>
                                        <p:tgtEl>
                                          <p:spTgt spid="8194"/>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ntr" presetSubtype="0" fill="hold" nodeType="withEffect">
                                  <p:stCondLst>
                                    <p:cond delay="0"/>
                                  </p:stCondLst>
                                  <p:childTnLst>
                                    <p:set>
                                      <p:cBhvr>
                                        <p:cTn id="78" dur="1" fill="hold">
                                          <p:stCondLst>
                                            <p:cond delay="0"/>
                                          </p:stCondLst>
                                        </p:cTn>
                                        <p:tgtEl>
                                          <p:spTgt spid="8196"/>
                                        </p:tgtEl>
                                        <p:attrNameLst>
                                          <p:attrName>style.visibility</p:attrName>
                                        </p:attrNameLst>
                                      </p:cBhvr>
                                      <p:to>
                                        <p:strVal val="visible"/>
                                      </p:to>
                                    </p:set>
                                    <p:animEffect transition="in" filter="fade">
                                      <p:cBhvr>
                                        <p:cTn id="79" dur="500"/>
                                        <p:tgtEl>
                                          <p:spTgt spid="8196"/>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2" nodeType="click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p:cTn id="92" dur="500" fill="hold"/>
                                        <p:tgtEl>
                                          <p:spTgt spid="6"/>
                                        </p:tgtEl>
                                        <p:attrNameLst>
                                          <p:attrName>ppt_w</p:attrName>
                                        </p:attrNameLst>
                                      </p:cBhvr>
                                      <p:tavLst>
                                        <p:tav tm="0">
                                          <p:val>
                                            <p:fltVal val="0"/>
                                          </p:val>
                                        </p:tav>
                                        <p:tav tm="100000">
                                          <p:val>
                                            <p:strVal val="#ppt_w"/>
                                          </p:val>
                                        </p:tav>
                                      </p:tavLst>
                                    </p:anim>
                                    <p:anim calcmode="lin" valueType="num">
                                      <p:cBhvr>
                                        <p:cTn id="93" dur="500" fill="hold"/>
                                        <p:tgtEl>
                                          <p:spTgt spid="6"/>
                                        </p:tgtEl>
                                        <p:attrNameLst>
                                          <p:attrName>ppt_h</p:attrName>
                                        </p:attrNameLst>
                                      </p:cBhvr>
                                      <p:tavLst>
                                        <p:tav tm="0">
                                          <p:val>
                                            <p:fltVal val="0"/>
                                          </p:val>
                                        </p:tav>
                                        <p:tav tm="100000">
                                          <p:val>
                                            <p:strVal val="#ppt_h"/>
                                          </p:val>
                                        </p:tav>
                                      </p:tavLst>
                                    </p:anim>
                                    <p:animEffect transition="in" filter="fade">
                                      <p:cBhvr>
                                        <p:cTn id="94" dur="500"/>
                                        <p:tgtEl>
                                          <p:spTgt spid="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7"/>
                                        </p:tgtEl>
                                      </p:cBhvr>
                                    </p:animEffect>
                                    <p:set>
                                      <p:cBhvr>
                                        <p:cTn id="10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animBg="1"/>
      <p:bldP spid="8" grpId="1" animBg="1"/>
      <p:bldP spid="11" grpId="0" animBg="1"/>
      <p:bldP spid="11" grpId="1" animBg="1"/>
      <p:bldP spid="14" grpId="0" animBg="1"/>
      <p:bldP spid="14" grpId="1" animBg="1"/>
      <p:bldP spid="15" grpId="0" animBg="1"/>
      <p:bldP spid="15" grpId="1" animBg="1"/>
      <p:bldP spid="16" grpId="0"/>
      <p:bldP spid="16" grpId="1"/>
      <p:bldP spid="17" grpId="0"/>
      <p:bldP spid="17" grpId="1"/>
      <p:bldP spid="19" grpId="0" animBg="1"/>
      <p:bldP spid="19" grpId="1" animBg="1"/>
      <p:bldP spid="20" grpId="0"/>
      <p:bldP spid="20" grpId="1"/>
      <p:bldP spid="6" grpId="0" animBg="1"/>
      <p:bldP spid="6" grpId="1" animBg="1"/>
      <p:bldP spid="6" grpId="2" animBg="1"/>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3517555" y="1600200"/>
            <a:ext cx="5621266" cy="3121782"/>
          </a:xfrm>
          <a:prstGeom prst="rect">
            <a:avLst/>
          </a:prstGeom>
        </p:spPr>
      </p:pic>
      <p:sp>
        <p:nvSpPr>
          <p:cNvPr id="14" name="Rectangle: Rounded Corners 13"/>
          <p:cNvSpPr/>
          <p:nvPr/>
        </p:nvSpPr>
        <p:spPr>
          <a:xfrm>
            <a:off x="3962400" y="4267200"/>
            <a:ext cx="1342238" cy="302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Straight AT</a:t>
            </a:r>
          </a:p>
        </p:txBody>
      </p:sp>
      <p:pic>
        <p:nvPicPr>
          <p:cNvPr id="15" name="Picture 14"/>
          <p:cNvPicPr>
            <a:picLocks noChangeAspect="1"/>
          </p:cNvPicPr>
          <p:nvPr/>
        </p:nvPicPr>
        <p:blipFill>
          <a:blip r:embed="rId3"/>
          <a:stretch>
            <a:fillRect/>
          </a:stretch>
        </p:blipFill>
        <p:spPr>
          <a:xfrm>
            <a:off x="6096001" y="4275465"/>
            <a:ext cx="2603049" cy="377985"/>
          </a:xfrm>
          <a:prstGeom prst="rect">
            <a:avLst/>
          </a:prstGeom>
        </p:spPr>
      </p:pic>
      <p:pic>
        <p:nvPicPr>
          <p:cNvPr id="16" name="Picture 15"/>
          <p:cNvPicPr>
            <a:picLocks noChangeAspect="1"/>
          </p:cNvPicPr>
          <p:nvPr/>
        </p:nvPicPr>
        <p:blipFill>
          <a:blip r:embed="rId4"/>
          <a:stretch>
            <a:fillRect/>
          </a:stretch>
        </p:blipFill>
        <p:spPr>
          <a:xfrm>
            <a:off x="5550245" y="2999188"/>
            <a:ext cx="286537" cy="1012024"/>
          </a:xfrm>
          <a:prstGeom prst="rect">
            <a:avLst/>
          </a:prstGeom>
        </p:spPr>
      </p:pic>
      <p:sp>
        <p:nvSpPr>
          <p:cNvPr id="17" name="Rectangle: Rounded Corners 16"/>
          <p:cNvSpPr/>
          <p:nvPr/>
        </p:nvSpPr>
        <p:spPr>
          <a:xfrm rot="2926098">
            <a:off x="4959992" y="2151562"/>
            <a:ext cx="689291" cy="227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t>Straight 45C</a:t>
            </a:r>
          </a:p>
        </p:txBody>
      </p:sp>
      <p:sp>
        <p:nvSpPr>
          <p:cNvPr id="5" name="Title 4"/>
          <p:cNvSpPr>
            <a:spLocks noGrp="1"/>
          </p:cNvSpPr>
          <p:nvPr>
            <p:ph type="title"/>
          </p:nvPr>
        </p:nvSpPr>
        <p:spPr/>
        <p:txBody>
          <a:bodyPr>
            <a:normAutofit/>
          </a:bodyPr>
          <a:lstStyle/>
          <a:p>
            <a:r>
              <a:rPr lang="en-US" sz="2800" dirty="0"/>
              <a:t>Demo 3:  Pipe Relationships</a:t>
            </a:r>
          </a:p>
        </p:txBody>
      </p:sp>
      <p:sp>
        <p:nvSpPr>
          <p:cNvPr id="7" name="Text Placeholder 6"/>
          <p:cNvSpPr>
            <a:spLocks noGrp="1"/>
          </p:cNvSpPr>
          <p:nvPr>
            <p:ph type="body" sz="half" idx="2"/>
          </p:nvPr>
        </p:nvSpPr>
        <p:spPr/>
        <p:txBody>
          <a:bodyPr/>
          <a:lstStyle/>
          <a:p>
            <a:r>
              <a:rPr lang="en-US" sz="1600" dirty="0"/>
              <a:t>Goal:  </a:t>
            </a:r>
          </a:p>
          <a:p>
            <a:r>
              <a:rPr lang="en-US" sz="1600" dirty="0"/>
              <a:t>Connect the 3 fixed couplings using:</a:t>
            </a:r>
          </a:p>
          <a:p>
            <a:pPr marL="342900" indent="-342900">
              <a:buFont typeface="+mj-lt"/>
              <a:buAutoNum type="arabicPeriod"/>
            </a:pPr>
            <a:r>
              <a:rPr lang="en-US" sz="1600" dirty="0"/>
              <a:t>1 “T” coupling</a:t>
            </a:r>
          </a:p>
          <a:p>
            <a:pPr marL="342900" indent="-342900">
              <a:buFont typeface="+mj-lt"/>
              <a:buAutoNum type="arabicPeriod"/>
            </a:pPr>
            <a:r>
              <a:rPr lang="en-US" sz="1600" dirty="0"/>
              <a:t>1 “45” coupling</a:t>
            </a:r>
          </a:p>
          <a:p>
            <a:pPr marL="342900" indent="-342900">
              <a:buFont typeface="+mj-lt"/>
              <a:buAutoNum type="arabicPeriod"/>
            </a:pPr>
            <a:r>
              <a:rPr lang="en-US" sz="1600" dirty="0"/>
              <a:t>4 Straight Pipes</a:t>
            </a:r>
          </a:p>
          <a:p>
            <a:pPr marL="342900" indent="-342900">
              <a:buFont typeface="+mj-lt"/>
              <a:buAutoNum type="arabicPeriod"/>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fld id="{75568653-CFA4-4932-AEC3-3DE3699ED458}" type="datetime1">
              <a:rPr lang="en-US" smtClean="0"/>
              <a:t>10/24/2017</a:t>
            </a:fld>
            <a:endParaRPr lang="en-US"/>
          </a:p>
        </p:txBody>
      </p:sp>
      <p:sp>
        <p:nvSpPr>
          <p:cNvPr id="2" name="Rectangle 1"/>
          <p:cNvSpPr/>
          <p:nvPr/>
        </p:nvSpPr>
        <p:spPr>
          <a:xfrm>
            <a:off x="5181601" y="3542397"/>
            <a:ext cx="1828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00021" y="1143000"/>
            <a:ext cx="5638800" cy="403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81601" y="2113554"/>
            <a:ext cx="1828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07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par>
                                <p:cTn id="15" presetID="10" presetClass="exit" presetSubtype="0" fill="hold" grpId="0" nodeType="with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xit" presetSubtype="0" fill="hold" grpId="0"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 grpId="0" animBg="1"/>
      <p:bldP spid="3"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pic>
        <p:nvPicPr>
          <p:cNvPr id="4" name="Content Placeholder 3"/>
          <p:cNvPicPr>
            <a:picLocks noGrp="1" noChangeAspect="1"/>
          </p:cNvPicPr>
          <p:nvPr>
            <p:ph idx="1"/>
          </p:nvPr>
        </p:nvPicPr>
        <p:blipFill>
          <a:blip r:embed="rId2"/>
          <a:stretch>
            <a:fillRect/>
          </a:stretch>
        </p:blipFill>
        <p:spPr>
          <a:xfrm>
            <a:off x="1447800" y="1752600"/>
            <a:ext cx="6629400" cy="4193700"/>
          </a:xfrm>
          <a:prstGeom prst="rect">
            <a:avLst/>
          </a:prstGeom>
        </p:spPr>
      </p:pic>
    </p:spTree>
    <p:extLst>
      <p:ext uri="{BB962C8B-B14F-4D97-AF65-F5344CB8AC3E}">
        <p14:creationId xmlns:p14="http://schemas.microsoft.com/office/powerpoint/2010/main" val="276945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Part 1: Relationship Fitting</a:t>
            </a:r>
          </a:p>
        </p:txBody>
      </p:sp>
    </p:spTree>
    <p:extLst>
      <p:ext uri="{BB962C8B-B14F-4D97-AF65-F5344CB8AC3E}">
        <p14:creationId xmlns:p14="http://schemas.microsoft.com/office/powerpoint/2010/main" val="3589808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3" name="Content Placeholder 2"/>
          <p:cNvSpPr>
            <a:spLocks noGrp="1"/>
          </p:cNvSpPr>
          <p:nvPr>
            <p:ph idx="1"/>
          </p:nvPr>
        </p:nvSpPr>
        <p:spPr/>
        <p:txBody>
          <a:bodyPr>
            <a:normAutofit fontScale="55000" lnSpcReduction="20000"/>
          </a:bodyPr>
          <a:lstStyle/>
          <a:p>
            <a:r>
              <a:rPr lang="en-US" dirty="0"/>
              <a:t>If both ends of a pipe need cut, define each end with its own object.</a:t>
            </a:r>
          </a:p>
          <a:p>
            <a:r>
              <a:rPr lang="en-US" dirty="0"/>
              <a:t>The object type used to build the Pipe Relationship doesn’t matter as long as position and orientation are defined</a:t>
            </a:r>
          </a:p>
          <a:p>
            <a:r>
              <a:rPr lang="en-US" dirty="0"/>
              <a:t>The direction of the objects used in the pipe relationship should both point to the cut plane (intersection)</a:t>
            </a:r>
          </a:p>
          <a:p>
            <a:r>
              <a:rPr lang="en-US" dirty="0"/>
              <a:t>Once a solution is found, the rendered pipe will be solid where material remains, and wireframe where material was removed.  If the cut happened on the wrong side, flip the orientation of the defining object.</a:t>
            </a:r>
          </a:p>
          <a:p>
            <a:r>
              <a:rPr lang="en-US" dirty="0"/>
              <a:t>If a valid cut plane isn’t found but seems to be possible, try changing the OD/ID values of one pipe end so that it doesn’t exactly match the mating pipe, or uncheck “Constrain Cut so ID/OD Overlap”</a:t>
            </a:r>
          </a:p>
          <a:p>
            <a:r>
              <a:rPr lang="en-US" dirty="0"/>
              <a:t>Isolate each independently moving entity in its own collection.  During optimization, use “Move Collections by Minimizing Relationships”.</a:t>
            </a:r>
          </a:p>
        </p:txBody>
      </p:sp>
    </p:spTree>
    <p:extLst>
      <p:ext uri="{BB962C8B-B14F-4D97-AF65-F5344CB8AC3E}">
        <p14:creationId xmlns:p14="http://schemas.microsoft.com/office/powerpoint/2010/main" val="1259618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254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Building Relationships</a:t>
            </a:r>
          </a:p>
        </p:txBody>
      </p:sp>
      <p:sp>
        <p:nvSpPr>
          <p:cNvPr id="4" name="Date Placeholder 3"/>
          <p:cNvSpPr>
            <a:spLocks noGrp="1"/>
          </p:cNvSpPr>
          <p:nvPr>
            <p:ph type="dt" sz="half" idx="10"/>
          </p:nvPr>
        </p:nvSpPr>
        <p:spPr/>
        <p:txBody>
          <a:bodyPr/>
          <a:lstStyle/>
          <a:p>
            <a:fld id="{75568653-CFA4-4932-AEC3-3DE3699ED458}" type="datetime1">
              <a:rPr lang="en-US" smtClean="0"/>
              <a:t>10/24/2017</a:t>
            </a:fld>
            <a:endParaRPr lang="en-US"/>
          </a:p>
        </p:txBody>
      </p:sp>
      <p:pic>
        <p:nvPicPr>
          <p:cNvPr id="8" name="Picture 7"/>
          <p:cNvPicPr>
            <a:picLocks noChangeAspect="1"/>
          </p:cNvPicPr>
          <p:nvPr/>
        </p:nvPicPr>
        <p:blipFill>
          <a:blip r:embed="rId3">
            <a:clrChange>
              <a:clrFrom>
                <a:srgbClr val="E3E6E8"/>
              </a:clrFrom>
              <a:clrTo>
                <a:srgbClr val="E3E6E8">
                  <a:alpha val="0"/>
                </a:srgbClr>
              </a:clrTo>
            </a:clrChange>
          </a:blip>
          <a:stretch>
            <a:fillRect/>
          </a:stretch>
        </p:blipFill>
        <p:spPr>
          <a:xfrm>
            <a:off x="6807300" y="1676400"/>
            <a:ext cx="1985242" cy="5184531"/>
          </a:xfrm>
          <a:prstGeom prst="rect">
            <a:avLst/>
          </a:prstGeom>
        </p:spPr>
      </p:pic>
      <p:sp>
        <p:nvSpPr>
          <p:cNvPr id="9" name="Right Arrow 11"/>
          <p:cNvSpPr/>
          <p:nvPr/>
        </p:nvSpPr>
        <p:spPr>
          <a:xfrm>
            <a:off x="3876124" y="3441969"/>
            <a:ext cx="2077551" cy="15771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4"/>
          <a:stretch>
            <a:fillRect/>
          </a:stretch>
        </p:blipFill>
        <p:spPr>
          <a:xfrm>
            <a:off x="857488" y="1669052"/>
            <a:ext cx="1985242" cy="5184531"/>
          </a:xfrm>
          <a:prstGeom prst="rect">
            <a:avLst/>
          </a:prstGeom>
        </p:spPr>
      </p:pic>
      <p:sp>
        <p:nvSpPr>
          <p:cNvPr id="11" name="Flowchart: Process 10"/>
          <p:cNvSpPr/>
          <p:nvPr/>
        </p:nvSpPr>
        <p:spPr>
          <a:xfrm>
            <a:off x="2209800" y="5925983"/>
            <a:ext cx="355477" cy="346490"/>
          </a:xfrm>
          <a:prstGeom prst="flowChartProcess">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12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Minimize Relationships </a:t>
            </a: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57200" y="4198825"/>
            <a:ext cx="2941575" cy="2987299"/>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76200" y="762000"/>
            <a:ext cx="9746825" cy="3078747"/>
          </a:xfrm>
          <a:prstGeom prst="rect">
            <a:avLst/>
          </a:prstGeom>
        </p:spPr>
      </p:pic>
      <p:pic>
        <p:nvPicPr>
          <p:cNvPr id="8" name="Picture 7"/>
          <p:cNvPicPr>
            <a:picLocks noChangeAspect="1"/>
          </p:cNvPicPr>
          <p:nvPr/>
        </p:nvPicPr>
        <p:blipFill>
          <a:blip r:embed="rId5"/>
          <a:stretch>
            <a:fillRect/>
          </a:stretch>
        </p:blipFill>
        <p:spPr>
          <a:xfrm>
            <a:off x="3276600" y="1600200"/>
            <a:ext cx="2469094" cy="3863675"/>
          </a:xfrm>
          <a:prstGeom prst="rect">
            <a:avLst/>
          </a:prstGeom>
        </p:spPr>
      </p:pic>
      <p:sp>
        <p:nvSpPr>
          <p:cNvPr id="9" name="Flowchart: Process 8"/>
          <p:cNvSpPr/>
          <p:nvPr/>
        </p:nvSpPr>
        <p:spPr>
          <a:xfrm>
            <a:off x="3429000" y="4328109"/>
            <a:ext cx="1905000" cy="243891"/>
          </a:xfrm>
          <a:prstGeom prst="flowChartProcess">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6837548" y="2914583"/>
            <a:ext cx="2220767" cy="3107081"/>
          </a:xfrm>
          <a:prstGeom prst="rect">
            <a:avLst/>
          </a:prstGeom>
        </p:spPr>
      </p:pic>
      <p:pic>
        <p:nvPicPr>
          <p:cNvPr id="11" name="Picture 10"/>
          <p:cNvPicPr>
            <a:picLocks noChangeAspect="1"/>
          </p:cNvPicPr>
          <p:nvPr/>
        </p:nvPicPr>
        <p:blipFill>
          <a:blip r:embed="rId7"/>
          <a:stretch>
            <a:fillRect/>
          </a:stretch>
        </p:blipFill>
        <p:spPr>
          <a:xfrm>
            <a:off x="2570164" y="1600200"/>
            <a:ext cx="3655074" cy="4613405"/>
          </a:xfrm>
          <a:prstGeom prst="rect">
            <a:avLst/>
          </a:prstGeom>
          <a:ln w="38100">
            <a:solidFill>
              <a:srgbClr val="0086FB"/>
            </a:solidFill>
          </a:ln>
        </p:spPr>
      </p:pic>
      <p:sp>
        <p:nvSpPr>
          <p:cNvPr id="12" name="Flowchart: Process 11"/>
          <p:cNvSpPr/>
          <p:nvPr/>
        </p:nvSpPr>
        <p:spPr>
          <a:xfrm>
            <a:off x="2699459" y="5476730"/>
            <a:ext cx="1612670" cy="215744"/>
          </a:xfrm>
          <a:prstGeom prst="flowChartProcess">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74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500"/>
                            </p:stCondLst>
                            <p:childTnLst>
                              <p:par>
                                <p:cTn id="17" presetID="45"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childTnLst>
                          </p:cTn>
                        </p:par>
                        <p:par>
                          <p:cTn id="31" fill="hold">
                            <p:stCondLst>
                              <p:cond delay="2500"/>
                            </p:stCondLst>
                            <p:childTnLst>
                              <p:par>
                                <p:cTn id="32" presetID="42" presetClass="path" presetSubtype="0" accel="50000" decel="50000" fill="hold" nodeType="afterEffect">
                                  <p:stCondLst>
                                    <p:cond delay="0"/>
                                  </p:stCondLst>
                                  <p:childTnLst>
                                    <p:animMotion origin="layout" path="M -2.77778E-6 3.33333E-6 L -0.00798 0.43125 " pathEditMode="relative" rAng="0" ptsTypes="AA">
                                      <p:cBhvr>
                                        <p:cTn id="33" dur="2000" fill="hold"/>
                                        <p:tgtEl>
                                          <p:spTgt spid="7"/>
                                        </p:tgtEl>
                                        <p:attrNameLst>
                                          <p:attrName>ppt_x</p:attrName>
                                          <p:attrName>ppt_y</p:attrName>
                                        </p:attrNameLst>
                                      </p:cBhvr>
                                      <p:rCtr x="-399" y="21551"/>
                                    </p:animMotion>
                                  </p:childTnLst>
                                </p:cTn>
                              </p:par>
                              <p:par>
                                <p:cTn id="34" presetID="10" presetClass="exit" presetSubtype="0" fill="hold"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Properties</a:t>
            </a:r>
          </a:p>
        </p:txBody>
      </p:sp>
      <p:sp>
        <p:nvSpPr>
          <p:cNvPr id="5" name="Freeform 33"/>
          <p:cNvSpPr/>
          <p:nvPr/>
        </p:nvSpPr>
        <p:spPr>
          <a:xfrm>
            <a:off x="2667000" y="1905000"/>
            <a:ext cx="4343400" cy="477497"/>
          </a:xfrm>
          <a:custGeom>
            <a:avLst/>
            <a:gdLst>
              <a:gd name="connsiteX0" fmla="*/ 0 w 4342783"/>
              <a:gd name="connsiteY0" fmla="*/ 0 h 477495"/>
              <a:gd name="connsiteX1" fmla="*/ 4104036 w 4342783"/>
              <a:gd name="connsiteY1" fmla="*/ 0 h 477495"/>
              <a:gd name="connsiteX2" fmla="*/ 4342783 w 4342783"/>
              <a:gd name="connsiteY2" fmla="*/ 238748 h 477495"/>
              <a:gd name="connsiteX3" fmla="*/ 4104036 w 4342783"/>
              <a:gd name="connsiteY3" fmla="*/ 477495 h 477495"/>
              <a:gd name="connsiteX4" fmla="*/ 0 w 4342783"/>
              <a:gd name="connsiteY4" fmla="*/ 477495 h 477495"/>
              <a:gd name="connsiteX5" fmla="*/ 0 w 4342783"/>
              <a:gd name="connsiteY5" fmla="*/ 0 h 4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2783" h="477495">
                <a:moveTo>
                  <a:pt x="4342783" y="477494"/>
                </a:moveTo>
                <a:lnTo>
                  <a:pt x="238747" y="477494"/>
                </a:lnTo>
                <a:lnTo>
                  <a:pt x="0" y="238747"/>
                </a:lnTo>
                <a:lnTo>
                  <a:pt x="238747" y="1"/>
                </a:lnTo>
                <a:lnTo>
                  <a:pt x="4342783" y="1"/>
                </a:lnTo>
                <a:lnTo>
                  <a:pt x="4342783" y="47749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29936" tIns="83821" rIns="156464" bIns="83821" numCol="1" spcCol="1270" anchor="ctr" anchorCtr="0">
            <a:noAutofit/>
          </a:bodyPr>
          <a:lstStyle/>
          <a:p>
            <a:pPr lvl="0" algn="ctr" defTabSz="977900">
              <a:lnSpc>
                <a:spcPct val="90000"/>
              </a:lnSpc>
              <a:spcBef>
                <a:spcPct val="0"/>
              </a:spcBef>
              <a:spcAft>
                <a:spcPct val="35000"/>
              </a:spcAft>
            </a:pPr>
            <a:r>
              <a:rPr lang="en-US" sz="2200" kern="1200" dirty="0"/>
              <a:t>Auto Vectors</a:t>
            </a:r>
          </a:p>
        </p:txBody>
      </p:sp>
      <p:sp>
        <p:nvSpPr>
          <p:cNvPr id="6" name="Oval 5"/>
          <p:cNvSpPr/>
          <p:nvPr/>
        </p:nvSpPr>
        <p:spPr>
          <a:xfrm rot="10800000">
            <a:off x="2290799" y="1786487"/>
            <a:ext cx="752403" cy="714523"/>
          </a:xfrm>
          <a:prstGeom prst="ellipse">
            <a:avLst/>
          </a:prstGeom>
          <a:blipFill>
            <a:blip r:embed="rId3" cstate="print">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Freeform 35"/>
          <p:cNvSpPr/>
          <p:nvPr/>
        </p:nvSpPr>
        <p:spPr>
          <a:xfrm>
            <a:off x="2693475" y="2767355"/>
            <a:ext cx="4343400" cy="477497"/>
          </a:xfrm>
          <a:custGeom>
            <a:avLst/>
            <a:gdLst>
              <a:gd name="connsiteX0" fmla="*/ 0 w 4342783"/>
              <a:gd name="connsiteY0" fmla="*/ 0 h 477495"/>
              <a:gd name="connsiteX1" fmla="*/ 4104036 w 4342783"/>
              <a:gd name="connsiteY1" fmla="*/ 0 h 477495"/>
              <a:gd name="connsiteX2" fmla="*/ 4342783 w 4342783"/>
              <a:gd name="connsiteY2" fmla="*/ 238748 h 477495"/>
              <a:gd name="connsiteX3" fmla="*/ 4104036 w 4342783"/>
              <a:gd name="connsiteY3" fmla="*/ 477495 h 477495"/>
              <a:gd name="connsiteX4" fmla="*/ 0 w 4342783"/>
              <a:gd name="connsiteY4" fmla="*/ 477495 h 477495"/>
              <a:gd name="connsiteX5" fmla="*/ 0 w 4342783"/>
              <a:gd name="connsiteY5" fmla="*/ 0 h 4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2783" h="477495">
                <a:moveTo>
                  <a:pt x="4342783" y="477494"/>
                </a:moveTo>
                <a:lnTo>
                  <a:pt x="238747" y="477494"/>
                </a:lnTo>
                <a:lnTo>
                  <a:pt x="0" y="238747"/>
                </a:lnTo>
                <a:lnTo>
                  <a:pt x="238747" y="1"/>
                </a:lnTo>
                <a:lnTo>
                  <a:pt x="4342783" y="1"/>
                </a:lnTo>
                <a:lnTo>
                  <a:pt x="4342783" y="47749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29936" tIns="83821" rIns="156464" bIns="83821" numCol="1" spcCol="1270" anchor="ctr" anchorCtr="0">
            <a:noAutofit/>
          </a:bodyPr>
          <a:lstStyle/>
          <a:p>
            <a:pPr lvl="0" algn="ctr" defTabSz="977900">
              <a:lnSpc>
                <a:spcPct val="90000"/>
              </a:lnSpc>
              <a:spcBef>
                <a:spcPct val="0"/>
              </a:spcBef>
              <a:spcAft>
                <a:spcPct val="35000"/>
              </a:spcAft>
            </a:pPr>
            <a:r>
              <a:rPr lang="en-US" sz="2200" kern="1200" dirty="0"/>
              <a:t>Outlier Rejection</a:t>
            </a:r>
          </a:p>
        </p:txBody>
      </p:sp>
      <p:sp>
        <p:nvSpPr>
          <p:cNvPr id="8" name="Oval 7"/>
          <p:cNvSpPr/>
          <p:nvPr/>
        </p:nvSpPr>
        <p:spPr>
          <a:xfrm>
            <a:off x="2264324" y="2643546"/>
            <a:ext cx="858302" cy="725114"/>
          </a:xfrm>
          <a:prstGeom prst="ellipse">
            <a:avLst/>
          </a:prstGeom>
          <a:blipFill>
            <a:blip r:embed="rId4" cstate="print">
              <a:extLst>
                <a:ext uri="{28A0092B-C50C-407E-A947-70E740481C1C}">
                  <a14:useLocalDpi xmlns:a14="http://schemas.microsoft.com/office/drawing/2010/main" val="0"/>
                </a:ext>
              </a:extLst>
            </a:blip>
            <a:srcRect/>
            <a:stretch>
              <a:fillRect l="-43000" r="-43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Freeform 37"/>
          <p:cNvSpPr/>
          <p:nvPr/>
        </p:nvSpPr>
        <p:spPr>
          <a:xfrm>
            <a:off x="2693782" y="3670287"/>
            <a:ext cx="4343400" cy="477496"/>
          </a:xfrm>
          <a:custGeom>
            <a:avLst/>
            <a:gdLst>
              <a:gd name="connsiteX0" fmla="*/ 0 w 4342783"/>
              <a:gd name="connsiteY0" fmla="*/ 0 h 477495"/>
              <a:gd name="connsiteX1" fmla="*/ 4104036 w 4342783"/>
              <a:gd name="connsiteY1" fmla="*/ 0 h 477495"/>
              <a:gd name="connsiteX2" fmla="*/ 4342783 w 4342783"/>
              <a:gd name="connsiteY2" fmla="*/ 238748 h 477495"/>
              <a:gd name="connsiteX3" fmla="*/ 4104036 w 4342783"/>
              <a:gd name="connsiteY3" fmla="*/ 477495 h 477495"/>
              <a:gd name="connsiteX4" fmla="*/ 0 w 4342783"/>
              <a:gd name="connsiteY4" fmla="*/ 477495 h 477495"/>
              <a:gd name="connsiteX5" fmla="*/ 0 w 4342783"/>
              <a:gd name="connsiteY5" fmla="*/ 0 h 4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2783" h="477495">
                <a:moveTo>
                  <a:pt x="4342783" y="477494"/>
                </a:moveTo>
                <a:lnTo>
                  <a:pt x="238747" y="477494"/>
                </a:lnTo>
                <a:lnTo>
                  <a:pt x="0" y="238747"/>
                </a:lnTo>
                <a:lnTo>
                  <a:pt x="238747" y="1"/>
                </a:lnTo>
                <a:lnTo>
                  <a:pt x="4342783" y="1"/>
                </a:lnTo>
                <a:lnTo>
                  <a:pt x="4342783" y="47749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29936" tIns="83821" rIns="156464" bIns="83820" numCol="1" spcCol="1270" anchor="ctr" anchorCtr="0">
            <a:noAutofit/>
          </a:bodyPr>
          <a:lstStyle/>
          <a:p>
            <a:pPr lvl="0" algn="ctr" defTabSz="977900">
              <a:lnSpc>
                <a:spcPct val="90000"/>
              </a:lnSpc>
              <a:spcBef>
                <a:spcPct val="0"/>
              </a:spcBef>
              <a:spcAft>
                <a:spcPct val="35000"/>
              </a:spcAft>
            </a:pPr>
            <a:r>
              <a:rPr lang="en-US" sz="2200" kern="1200" dirty="0"/>
              <a:t>Fit Weight</a:t>
            </a:r>
          </a:p>
        </p:txBody>
      </p:sp>
      <p:sp>
        <p:nvSpPr>
          <p:cNvPr id="10" name="Oval 9"/>
          <p:cNvSpPr/>
          <p:nvPr/>
        </p:nvSpPr>
        <p:spPr>
          <a:xfrm>
            <a:off x="2264017" y="3511197"/>
            <a:ext cx="859529" cy="795678"/>
          </a:xfrm>
          <a:prstGeom prst="ellipse">
            <a:avLst/>
          </a:prstGeom>
          <a:blipFill>
            <a:blip r:embed="rId5">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1" name="Freeform 39"/>
          <p:cNvSpPr/>
          <p:nvPr/>
        </p:nvSpPr>
        <p:spPr>
          <a:xfrm>
            <a:off x="2667594" y="4571990"/>
            <a:ext cx="4343400" cy="477496"/>
          </a:xfrm>
          <a:custGeom>
            <a:avLst/>
            <a:gdLst>
              <a:gd name="connsiteX0" fmla="*/ 0 w 4342783"/>
              <a:gd name="connsiteY0" fmla="*/ 0 h 477495"/>
              <a:gd name="connsiteX1" fmla="*/ 4104036 w 4342783"/>
              <a:gd name="connsiteY1" fmla="*/ 0 h 477495"/>
              <a:gd name="connsiteX2" fmla="*/ 4342783 w 4342783"/>
              <a:gd name="connsiteY2" fmla="*/ 238748 h 477495"/>
              <a:gd name="connsiteX3" fmla="*/ 4104036 w 4342783"/>
              <a:gd name="connsiteY3" fmla="*/ 477495 h 477495"/>
              <a:gd name="connsiteX4" fmla="*/ 0 w 4342783"/>
              <a:gd name="connsiteY4" fmla="*/ 477495 h 477495"/>
              <a:gd name="connsiteX5" fmla="*/ 0 w 4342783"/>
              <a:gd name="connsiteY5" fmla="*/ 0 h 4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2783" h="477495">
                <a:moveTo>
                  <a:pt x="4342783" y="477494"/>
                </a:moveTo>
                <a:lnTo>
                  <a:pt x="238747" y="477494"/>
                </a:lnTo>
                <a:lnTo>
                  <a:pt x="0" y="238747"/>
                </a:lnTo>
                <a:lnTo>
                  <a:pt x="238747" y="1"/>
                </a:lnTo>
                <a:lnTo>
                  <a:pt x="4342783" y="1"/>
                </a:lnTo>
                <a:lnTo>
                  <a:pt x="4342783" y="47749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9936" tIns="83821" rIns="156464" bIns="83820" numCol="1" spcCol="1270" anchor="ctr" anchorCtr="0">
            <a:noAutofit/>
          </a:bodyPr>
          <a:lstStyle/>
          <a:p>
            <a:pPr lvl="0" algn="ctr" defTabSz="977900">
              <a:lnSpc>
                <a:spcPct val="90000"/>
              </a:lnSpc>
              <a:spcBef>
                <a:spcPct val="0"/>
              </a:spcBef>
              <a:spcAft>
                <a:spcPct val="35000"/>
              </a:spcAft>
            </a:pPr>
            <a:r>
              <a:rPr lang="en-US" sz="2200" kern="1200" dirty="0"/>
              <a:t>Degrees of Freedom</a:t>
            </a:r>
          </a:p>
        </p:txBody>
      </p:sp>
      <p:sp>
        <p:nvSpPr>
          <p:cNvPr id="12" name="Oval 11"/>
          <p:cNvSpPr/>
          <p:nvPr/>
        </p:nvSpPr>
        <p:spPr>
          <a:xfrm>
            <a:off x="2290205" y="4449411"/>
            <a:ext cx="754776" cy="722655"/>
          </a:xfrm>
          <a:prstGeom prst="ellipse">
            <a:avLst/>
          </a:prstGeom>
          <a:blipFill>
            <a:blip r:embed="rId6" cstate="print">
              <a:extLst>
                <a:ext uri="{28A0092B-C50C-407E-A947-70E740481C1C}">
                  <a14:useLocalDpi xmlns:a14="http://schemas.microsoft.com/office/drawing/2010/main" val="0"/>
                </a:ext>
              </a:extLst>
            </a:blip>
            <a:srcRect/>
            <a:stretch>
              <a:fillRect l="-31000" r="-31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3" name="Freeform 41"/>
          <p:cNvSpPr/>
          <p:nvPr/>
        </p:nvSpPr>
        <p:spPr>
          <a:xfrm>
            <a:off x="2704621" y="5492151"/>
            <a:ext cx="4343400" cy="477496"/>
          </a:xfrm>
          <a:custGeom>
            <a:avLst/>
            <a:gdLst>
              <a:gd name="connsiteX0" fmla="*/ 0 w 4342783"/>
              <a:gd name="connsiteY0" fmla="*/ 0 h 477495"/>
              <a:gd name="connsiteX1" fmla="*/ 4104036 w 4342783"/>
              <a:gd name="connsiteY1" fmla="*/ 0 h 477495"/>
              <a:gd name="connsiteX2" fmla="*/ 4342783 w 4342783"/>
              <a:gd name="connsiteY2" fmla="*/ 238748 h 477495"/>
              <a:gd name="connsiteX3" fmla="*/ 4104036 w 4342783"/>
              <a:gd name="connsiteY3" fmla="*/ 477495 h 477495"/>
              <a:gd name="connsiteX4" fmla="*/ 0 w 4342783"/>
              <a:gd name="connsiteY4" fmla="*/ 477495 h 477495"/>
              <a:gd name="connsiteX5" fmla="*/ 0 w 4342783"/>
              <a:gd name="connsiteY5" fmla="*/ 0 h 4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2783" h="477495">
                <a:moveTo>
                  <a:pt x="4342783" y="477494"/>
                </a:moveTo>
                <a:lnTo>
                  <a:pt x="238747" y="477494"/>
                </a:lnTo>
                <a:lnTo>
                  <a:pt x="0" y="238747"/>
                </a:lnTo>
                <a:lnTo>
                  <a:pt x="238747" y="1"/>
                </a:lnTo>
                <a:lnTo>
                  <a:pt x="4342783" y="1"/>
                </a:lnTo>
                <a:lnTo>
                  <a:pt x="4342783" y="477494"/>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29936" tIns="83821" rIns="156464" bIns="83820" numCol="1" spcCol="1270" anchor="ctr" anchorCtr="0">
            <a:noAutofit/>
          </a:bodyPr>
          <a:lstStyle/>
          <a:p>
            <a:pPr lvl="0" algn="ctr" defTabSz="977900">
              <a:lnSpc>
                <a:spcPct val="90000"/>
              </a:lnSpc>
              <a:spcBef>
                <a:spcPct val="0"/>
              </a:spcBef>
              <a:spcAft>
                <a:spcPct val="35000"/>
              </a:spcAft>
            </a:pPr>
            <a:r>
              <a:rPr lang="en-US" sz="2200" kern="1200" dirty="0"/>
              <a:t>Fit Constraints</a:t>
            </a:r>
          </a:p>
        </p:txBody>
      </p:sp>
      <p:sp>
        <p:nvSpPr>
          <p:cNvPr id="14" name="Oval 13"/>
          <p:cNvSpPr/>
          <p:nvPr/>
        </p:nvSpPr>
        <p:spPr>
          <a:xfrm>
            <a:off x="2264017" y="5314602"/>
            <a:ext cx="854425" cy="832593"/>
          </a:xfrm>
          <a:prstGeom prst="ellipse">
            <a:avLst/>
          </a:prstGeom>
          <a:blipFill>
            <a:blip r:embed="rId7" cstate="print">
              <a:extLst>
                <a:ext uri="{28A0092B-C50C-407E-A947-70E740481C1C}">
                  <a14:useLocalDpi xmlns:a14="http://schemas.microsoft.com/office/drawing/2010/main" val="0"/>
                </a:ext>
              </a:extLst>
            </a:blip>
            <a:srcRect/>
            <a:stretch>
              <a:fillRect l="-8000" r="-8000"/>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104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Auto Vectors</a:t>
            </a:r>
          </a:p>
        </p:txBody>
      </p:sp>
      <p:pic>
        <p:nvPicPr>
          <p:cNvPr id="6" name="Monitor_Backgroun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598" y="1752600"/>
            <a:ext cx="6629401" cy="4728976"/>
          </a:xfrm>
          <a:prstGeom prst="rect">
            <a:avLst/>
          </a:prstGeom>
        </p:spPr>
      </p:pic>
      <p:pic>
        <p:nvPicPr>
          <p:cNvPr id="7" name="4-13-2015 12-21-09 PM">
            <a:hlinkClick r:id="" action="ppaction://media"/>
          </p:cNvPr>
          <p:cNvPicPr>
            <a:picLocks noChangeAspect="1"/>
          </p:cNvPicPr>
          <p:nvPr>
            <a:videoFile r:link="rId1"/>
            <p:extLst>
              <p:ext uri="{DAA4B4D4-6D71-4841-9C94-3DE7FCFB9230}">
                <p14:media xmlns:p14="http://schemas.microsoft.com/office/powerpoint/2010/main" r:embed="rId2">
                  <p14:trim st="27154"/>
                </p14:media>
              </p:ext>
            </p:extLst>
          </p:nvPr>
        </p:nvPicPr>
        <p:blipFill>
          <a:blip r:embed="rId6"/>
          <a:stretch>
            <a:fillRect/>
          </a:stretch>
        </p:blipFill>
        <p:spPr>
          <a:xfrm>
            <a:off x="2737325" y="1960222"/>
            <a:ext cx="6178075" cy="3582785"/>
          </a:xfrm>
          <a:prstGeom prst="rect">
            <a:avLst/>
          </a:prstGeom>
        </p:spPr>
      </p:pic>
      <p:sp>
        <p:nvSpPr>
          <p:cNvPr id="8" name="TextBox 7"/>
          <p:cNvSpPr txBox="1"/>
          <p:nvPr/>
        </p:nvSpPr>
        <p:spPr>
          <a:xfrm>
            <a:off x="120533" y="2012146"/>
            <a:ext cx="2394066"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003876"/>
                </a:solidFill>
                <a:latin typeface="Oswald Regular" panose="020B0604020202020204" charset="0"/>
              </a:rPr>
              <a:t>Points/Groups to Objects relationships</a:t>
            </a:r>
          </a:p>
        </p:txBody>
      </p:sp>
      <p:sp>
        <p:nvSpPr>
          <p:cNvPr id="9" name="TextBox 8"/>
          <p:cNvSpPr txBox="1"/>
          <p:nvPr/>
        </p:nvSpPr>
        <p:spPr>
          <a:xfrm>
            <a:off x="120533" y="3252986"/>
            <a:ext cx="2394066"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003876"/>
                </a:solidFill>
                <a:latin typeface="Oswald Regular" panose="020B0604020202020204" charset="0"/>
              </a:rPr>
              <a:t>Dynamic </a:t>
            </a:r>
          </a:p>
        </p:txBody>
      </p:sp>
      <p:sp>
        <p:nvSpPr>
          <p:cNvPr id="10" name="TextBox 9"/>
          <p:cNvSpPr txBox="1"/>
          <p:nvPr/>
        </p:nvSpPr>
        <p:spPr>
          <a:xfrm>
            <a:off x="120533" y="4322911"/>
            <a:ext cx="2394066"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003876"/>
                </a:solidFill>
                <a:latin typeface="Oswald Regular" panose="020B0604020202020204" charset="0"/>
              </a:rPr>
              <a:t>Magnified visual indicator </a:t>
            </a:r>
          </a:p>
        </p:txBody>
      </p:sp>
    </p:spTree>
    <p:extLst>
      <p:ext uri="{BB962C8B-B14F-4D97-AF65-F5344CB8AC3E}">
        <p14:creationId xmlns:p14="http://schemas.microsoft.com/office/powerpoint/2010/main" val="163570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55" fill="hold"/>
                                        <p:tgtEl>
                                          <p:spTgt spid="7"/>
                                        </p:tgtEl>
                                      </p:cBhvr>
                                    </p:cmd>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13" fill="hold" display="0">
                  <p:stCondLst>
                    <p:cond delay="indefinite"/>
                  </p:stCondLst>
                </p:cTn>
                <p:tgtEl>
                  <p:spTgt spid="7"/>
                </p:tgtEl>
              </p:cMediaNode>
            </p:video>
          </p:childTnLst>
        </p:cTn>
      </p:par>
    </p:tnLst>
    <p:bldLst>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F3208E06E7B147BBE51AEB9093E810" ma:contentTypeVersion="5" ma:contentTypeDescription="Create a new document." ma:contentTypeScope="" ma:versionID="855cb506168682276dacb10a366a3f84">
  <xsd:schema xmlns:xsd="http://www.w3.org/2001/XMLSchema" xmlns:xs="http://www.w3.org/2001/XMLSchema" xmlns:p="http://schemas.microsoft.com/office/2006/metadata/properties" xmlns:ns2="02507264-d98b-4027-bd06-e7f421967de1" xmlns:ns3="e320e0ba-2e60-4cac-98da-68ffe1d19600" targetNamespace="http://schemas.microsoft.com/office/2006/metadata/properties" ma:root="true" ma:fieldsID="b026db1f484ad128505743af1e716e42" ns2:_="" ns3:_="">
    <xsd:import namespace="02507264-d98b-4027-bd06-e7f421967de1"/>
    <xsd:import namespace="e320e0ba-2e60-4cac-98da-68ffe1d1960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07264-d98b-4027-bd06-e7f421967de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20e0ba-2e60-4cac-98da-68ffe1d1960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612544-B169-4051-84DD-815A9C4DF7D5}"/>
</file>

<file path=customXml/itemProps2.xml><?xml version="1.0" encoding="utf-8"?>
<ds:datastoreItem xmlns:ds="http://schemas.openxmlformats.org/officeDocument/2006/customXml" ds:itemID="{6ED484BF-5DDB-48C5-84B0-44860649CAA6}"/>
</file>

<file path=customXml/itemProps3.xml><?xml version="1.0" encoding="utf-8"?>
<ds:datastoreItem xmlns:ds="http://schemas.openxmlformats.org/officeDocument/2006/customXml" ds:itemID="{B34C13DB-9A1A-42F0-A7FE-097559C680D5}"/>
</file>

<file path=docProps/app.xml><?xml version="1.0" encoding="utf-8"?>
<Properties xmlns="http://schemas.openxmlformats.org/officeDocument/2006/extended-properties" xmlns:vt="http://schemas.openxmlformats.org/officeDocument/2006/docPropsVTypes">
  <TotalTime>3081</TotalTime>
  <Words>2847</Words>
  <Application>Microsoft Office PowerPoint</Application>
  <PresentationFormat>On-screen Show (4:3)</PresentationFormat>
  <Paragraphs>351</Paragraphs>
  <Slides>51</Slides>
  <Notes>18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Book Antiqua</vt:lpstr>
      <vt:lpstr>Calibri</vt:lpstr>
      <vt:lpstr>Open Sans bold</vt:lpstr>
      <vt:lpstr>Open Sans Light</vt:lpstr>
      <vt:lpstr>Open Sans Semibold</vt:lpstr>
      <vt:lpstr>Oswald Light</vt:lpstr>
      <vt:lpstr>Oswald Regular</vt:lpstr>
      <vt:lpstr>Wingdings</vt:lpstr>
      <vt:lpstr>Office Theme</vt:lpstr>
      <vt:lpstr>Pipe and Relationship Fitting</vt:lpstr>
      <vt:lpstr>Relationships = Value</vt:lpstr>
      <vt:lpstr>Benefits of Relationship Fitting</vt:lpstr>
      <vt:lpstr>Relationship Fitting Basics</vt:lpstr>
      <vt:lpstr>Part 1: Relationship Fitting</vt:lpstr>
      <vt:lpstr>Building Relationships</vt:lpstr>
      <vt:lpstr>Minimize Relationships </vt:lpstr>
      <vt:lpstr>Advanced Properties</vt:lpstr>
      <vt:lpstr>Auto Vectors</vt:lpstr>
      <vt:lpstr>Outlier Rejection</vt:lpstr>
      <vt:lpstr>Weight Normalization</vt:lpstr>
      <vt:lpstr>Weight Normalization</vt:lpstr>
      <vt:lpstr>Fit Weighting</vt:lpstr>
      <vt:lpstr>Tolerances</vt:lpstr>
      <vt:lpstr>Degrees of Freedom</vt:lpstr>
      <vt:lpstr>Degrees of Freedom</vt:lpstr>
      <vt:lpstr>Apply Transform and Continue</vt:lpstr>
      <vt:lpstr>Fit Constraints</vt:lpstr>
      <vt:lpstr>Fit Constraints</vt:lpstr>
      <vt:lpstr>Fit Constraints (Dead Zone)</vt:lpstr>
      <vt:lpstr>Fit Constraints (Positive)</vt:lpstr>
      <vt:lpstr>Fit Constraints (Negative)</vt:lpstr>
      <vt:lpstr>Run Optimization</vt:lpstr>
      <vt:lpstr>Direct Search Optimization</vt:lpstr>
      <vt:lpstr>Part 2:  Virtual Fit &amp; Predictive Shimming</vt:lpstr>
      <vt:lpstr>Demo 2:  Virtual Fit &amp; Predictive Shimming</vt:lpstr>
      <vt:lpstr>Process</vt:lpstr>
      <vt:lpstr>Process</vt:lpstr>
      <vt:lpstr>Virtual Alignment</vt:lpstr>
      <vt:lpstr>Virtual Alignment</vt:lpstr>
      <vt:lpstr>Virtual Alignment</vt:lpstr>
      <vt:lpstr>Virtual Alignment</vt:lpstr>
      <vt:lpstr>Virtual Alignment</vt:lpstr>
      <vt:lpstr>Virtual Alignment</vt:lpstr>
      <vt:lpstr>Report Shim Thicknesses</vt:lpstr>
      <vt:lpstr>Part 3:  Pipe Relationships</vt:lpstr>
      <vt:lpstr>Why</vt:lpstr>
      <vt:lpstr>How</vt:lpstr>
      <vt:lpstr>How</vt:lpstr>
      <vt:lpstr>How</vt:lpstr>
      <vt:lpstr>How</vt:lpstr>
      <vt:lpstr>How</vt:lpstr>
      <vt:lpstr>How</vt:lpstr>
      <vt:lpstr>How</vt:lpstr>
      <vt:lpstr>How</vt:lpstr>
      <vt:lpstr>Constraints</vt:lpstr>
      <vt:lpstr>Constraints</vt:lpstr>
      <vt:lpstr>Demo 3:  Pipe Relationships</vt:lpstr>
      <vt:lpstr>Demo</vt:lpstr>
      <vt:lpstr>Tips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dc:creator>
  <cp:lastModifiedBy>Scott Sandwith</cp:lastModifiedBy>
  <cp:revision>57</cp:revision>
  <dcterms:created xsi:type="dcterms:W3CDTF">2006-08-16T00:00:00Z</dcterms:created>
  <dcterms:modified xsi:type="dcterms:W3CDTF">2017-10-24T22:40:50Z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0x01010001F3208E06E7B147BBE51AEB9093E810</vt:lpwstr>
  </property>
</Properties>
</file>