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4"/>
  </p:notesMasterIdLst>
  <p:sldIdLst>
    <p:sldId id="335" r:id="rId5"/>
    <p:sldId id="331" r:id="rId6"/>
    <p:sldId id="258" r:id="rId7"/>
    <p:sldId id="259" r:id="rId8"/>
    <p:sldId id="260" r:id="rId9"/>
    <p:sldId id="257" r:id="rId10"/>
    <p:sldId id="262" r:id="rId11"/>
    <p:sldId id="263" r:id="rId12"/>
    <p:sldId id="261" r:id="rId13"/>
    <p:sldId id="264" r:id="rId14"/>
    <p:sldId id="265" r:id="rId15"/>
    <p:sldId id="267" r:id="rId16"/>
    <p:sldId id="266"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4" r:id="rId80"/>
    <p:sldId id="333" r:id="rId81"/>
    <p:sldId id="336" r:id="rId82"/>
    <p:sldId id="332"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16" d="100"/>
          <a:sy n="116" d="100"/>
        </p:scale>
        <p:origin x="1464" y="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99778D-2026-464A-8962-8ADF604B50DC}" type="datetimeFigureOut">
              <a:rPr lang="en-US" smtClean="0"/>
              <a:t>10/23/2017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5FA3B3-1CD1-48BE-9FCD-6274B6294720}" type="slidenum">
              <a:rPr lang="en-US" smtClean="0"/>
              <a:t>‹#›</a:t>
            </a:fld>
            <a:endParaRPr lang="en-US"/>
          </a:p>
        </p:txBody>
      </p:sp>
    </p:spTree>
    <p:extLst>
      <p:ext uri="{BB962C8B-B14F-4D97-AF65-F5344CB8AC3E}">
        <p14:creationId xmlns:p14="http://schemas.microsoft.com/office/powerpoint/2010/main" val="1004900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Visualize the deviations</a:t>
            </a:r>
            <a:r>
              <a:rPr lang="en-US" baseline="0" dirty="0"/>
              <a:t> in your alignment</a:t>
            </a:r>
            <a:endParaRPr lang="en-US" dirty="0"/>
          </a:p>
        </p:txBody>
      </p:sp>
      <p:sp>
        <p:nvSpPr>
          <p:cNvPr id="4" name="Slide Number Placeholder 3"/>
          <p:cNvSpPr>
            <a:spLocks noGrp="1"/>
          </p:cNvSpPr>
          <p:nvPr>
            <p:ph type="sldNum" sz="quarter" idx="10"/>
          </p:nvPr>
        </p:nvSpPr>
        <p:spPr/>
        <p:txBody>
          <a:bodyPr/>
          <a:lstStyle/>
          <a:p>
            <a:fld id="{E65FA3B3-1CD1-48BE-9FCD-6274B6294720}" type="slidenum">
              <a:rPr lang="en-US" smtClean="0"/>
              <a:t>3</a:t>
            </a:fld>
            <a:endParaRPr lang="en-US"/>
          </a:p>
        </p:txBody>
      </p:sp>
    </p:spTree>
    <p:extLst>
      <p:ext uri="{BB962C8B-B14F-4D97-AF65-F5344CB8AC3E}">
        <p14:creationId xmlns:p14="http://schemas.microsoft.com/office/powerpoint/2010/main" val="3335843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E65FA3B3-1CD1-48BE-9FCD-6274B6294720}" type="slidenum">
              <a:rPr lang="en-US" smtClean="0"/>
              <a:t>13</a:t>
            </a:fld>
            <a:endParaRPr lang="en-US"/>
          </a:p>
        </p:txBody>
      </p:sp>
    </p:spTree>
    <p:extLst>
      <p:ext uri="{BB962C8B-B14F-4D97-AF65-F5344CB8AC3E}">
        <p14:creationId xmlns:p14="http://schemas.microsoft.com/office/powerpoint/2010/main" val="3568054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Makes it easier to find the common items in the multitude of right click</a:t>
            </a:r>
            <a:r>
              <a:rPr lang="en-US" baseline="0" dirty="0"/>
              <a:t> options.</a:t>
            </a:r>
            <a:endParaRPr lang="en-US" dirty="0"/>
          </a:p>
        </p:txBody>
      </p:sp>
      <p:sp>
        <p:nvSpPr>
          <p:cNvPr id="4" name="Slide Number Placeholder 3"/>
          <p:cNvSpPr>
            <a:spLocks noGrp="1"/>
          </p:cNvSpPr>
          <p:nvPr>
            <p:ph type="sldNum" sz="quarter" idx="10"/>
          </p:nvPr>
        </p:nvSpPr>
        <p:spPr/>
        <p:txBody>
          <a:bodyPr/>
          <a:lstStyle/>
          <a:p>
            <a:fld id="{FED8CDFC-A6BA-47AB-85EA-A00FF774BA3A}" type="slidenum">
              <a:rPr lang="en-US" smtClean="0"/>
              <a:t>15</a:t>
            </a:fld>
            <a:endParaRPr lang="en-US"/>
          </a:p>
        </p:txBody>
      </p:sp>
    </p:spTree>
    <p:extLst>
      <p:ext uri="{BB962C8B-B14F-4D97-AF65-F5344CB8AC3E}">
        <p14:creationId xmlns:p14="http://schemas.microsoft.com/office/powerpoint/2010/main" val="1183145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aspect ratio</a:t>
            </a:r>
            <a:r>
              <a:rPr lang="en-US" baseline="0" dirty="0"/>
              <a:t> of the original callout image will persist even if the graphics window proportions have changed (report bar shifted, docked instrument interface,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FED8CDFC-A6BA-47AB-85EA-A00FF774BA3A}" type="slidenum">
              <a:rPr lang="en-US" smtClean="0"/>
              <a:t>16</a:t>
            </a:fld>
            <a:endParaRPr lang="en-US"/>
          </a:p>
        </p:txBody>
      </p:sp>
    </p:spTree>
    <p:extLst>
      <p:ext uri="{BB962C8B-B14F-4D97-AF65-F5344CB8AC3E}">
        <p14:creationId xmlns:p14="http://schemas.microsoft.com/office/powerpoint/2010/main" val="135692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can be</a:t>
            </a:r>
            <a:r>
              <a:rPr lang="en-US" baseline="0" dirty="0"/>
              <a:t> used in callouts.  They can be tied to objects with leaders and resized by rolling the mouse over the image, or changing the scale in the properties.</a:t>
            </a:r>
            <a:endParaRPr lang="en-US" dirty="0"/>
          </a:p>
        </p:txBody>
      </p:sp>
      <p:sp>
        <p:nvSpPr>
          <p:cNvPr id="4" name="Slide Number Placeholder 3"/>
          <p:cNvSpPr>
            <a:spLocks noGrp="1"/>
          </p:cNvSpPr>
          <p:nvPr>
            <p:ph type="sldNum" sz="quarter" idx="10"/>
          </p:nvPr>
        </p:nvSpPr>
        <p:spPr/>
        <p:txBody>
          <a:bodyPr/>
          <a:lstStyle/>
          <a:p>
            <a:fld id="{FED8CDFC-A6BA-47AB-85EA-A00FF774BA3A}" type="slidenum">
              <a:rPr lang="en-US" smtClean="0"/>
              <a:t>17</a:t>
            </a:fld>
            <a:endParaRPr lang="en-US"/>
          </a:p>
        </p:txBody>
      </p:sp>
    </p:spTree>
    <p:extLst>
      <p:ext uri="{BB962C8B-B14F-4D97-AF65-F5344CB8AC3E}">
        <p14:creationId xmlns:p14="http://schemas.microsoft.com/office/powerpoint/2010/main" val="289478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Trapping</a:t>
            </a:r>
            <a:r>
              <a:rPr lang="en-US" baseline="0" dirty="0"/>
              <a:t> vectors show the deviation for the active relationship.  This temporary vector group appears and disappears when trapping starts and stops and can give a quick indication if your measurements are good as you’re taking them, or as you toggle through your relationships when you review a job.</a:t>
            </a:r>
            <a:endParaRPr lang="en-US" dirty="0"/>
          </a:p>
        </p:txBody>
      </p:sp>
      <p:sp>
        <p:nvSpPr>
          <p:cNvPr id="4" name="Slide Number Placeholder 3"/>
          <p:cNvSpPr>
            <a:spLocks noGrp="1"/>
          </p:cNvSpPr>
          <p:nvPr>
            <p:ph type="sldNum" sz="quarter" idx="10"/>
          </p:nvPr>
        </p:nvSpPr>
        <p:spPr/>
        <p:txBody>
          <a:bodyPr/>
          <a:lstStyle/>
          <a:p>
            <a:fld id="{FED8CDFC-A6BA-47AB-85EA-A00FF774BA3A}" type="slidenum">
              <a:rPr lang="en-US" smtClean="0"/>
              <a:t>19</a:t>
            </a:fld>
            <a:endParaRPr lang="en-US"/>
          </a:p>
        </p:txBody>
      </p:sp>
    </p:spTree>
    <p:extLst>
      <p:ext uri="{BB962C8B-B14F-4D97-AF65-F5344CB8AC3E}">
        <p14:creationId xmlns:p14="http://schemas.microsoft.com/office/powerpoint/2010/main" val="4039696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Centroids</a:t>
            </a:r>
            <a:r>
              <a:rPr lang="en-US" baseline="0" dirty="0"/>
              <a:t> for the 8 smaller bores are compared to the nominal “Bore Centers Circle” and optimized through Move Objects by Minimizing Relationships.</a:t>
            </a:r>
            <a:endParaRPr lang="en-US" dirty="0"/>
          </a:p>
        </p:txBody>
      </p:sp>
      <p:sp>
        <p:nvSpPr>
          <p:cNvPr id="4" name="Slide Number Placeholder 3"/>
          <p:cNvSpPr>
            <a:spLocks noGrp="1"/>
          </p:cNvSpPr>
          <p:nvPr>
            <p:ph type="sldNum" sz="quarter" idx="10"/>
          </p:nvPr>
        </p:nvSpPr>
        <p:spPr/>
        <p:txBody>
          <a:bodyPr/>
          <a:lstStyle/>
          <a:p>
            <a:fld id="{FED8CDFC-A6BA-47AB-85EA-A00FF774BA3A}" type="slidenum">
              <a:rPr lang="en-US" smtClean="0"/>
              <a:t>21</a:t>
            </a:fld>
            <a:endParaRPr lang="en-US"/>
          </a:p>
        </p:txBody>
      </p:sp>
    </p:spTree>
    <p:extLst>
      <p:ext uri="{BB962C8B-B14F-4D97-AF65-F5344CB8AC3E}">
        <p14:creationId xmlns:p14="http://schemas.microsoft.com/office/powerpoint/2010/main" val="2211264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Offset</a:t>
            </a:r>
            <a:r>
              <a:rPr lang="en-US" baseline="0" dirty="0"/>
              <a:t> Center Points are good for laying out tooling ball or pin nest control points on your CAD.  Surface points offset the probe radius are good for laying out targets to measure by proximity trigger.</a:t>
            </a:r>
            <a:endParaRPr lang="en-US" dirty="0"/>
          </a:p>
        </p:txBody>
      </p:sp>
      <p:sp>
        <p:nvSpPr>
          <p:cNvPr id="4" name="Slide Number Placeholder 3"/>
          <p:cNvSpPr>
            <a:spLocks noGrp="1"/>
          </p:cNvSpPr>
          <p:nvPr>
            <p:ph type="sldNum" sz="quarter" idx="10"/>
          </p:nvPr>
        </p:nvSpPr>
        <p:spPr/>
        <p:txBody>
          <a:bodyPr/>
          <a:lstStyle/>
          <a:p>
            <a:fld id="{FED8CDFC-A6BA-47AB-85EA-A00FF774BA3A}" type="slidenum">
              <a:rPr lang="en-US" smtClean="0"/>
              <a:t>22</a:t>
            </a:fld>
            <a:endParaRPr lang="en-US"/>
          </a:p>
        </p:txBody>
      </p:sp>
    </p:spTree>
    <p:extLst>
      <p:ext uri="{BB962C8B-B14F-4D97-AF65-F5344CB8AC3E}">
        <p14:creationId xmlns:p14="http://schemas.microsoft.com/office/powerpoint/2010/main" val="1934467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8CDFC-A6BA-47AB-85EA-A00FF774BA3A}" type="slidenum">
              <a:rPr lang="en-US" smtClean="0"/>
              <a:t>23</a:t>
            </a:fld>
            <a:endParaRPr lang="en-US"/>
          </a:p>
        </p:txBody>
      </p:sp>
    </p:spTree>
    <p:extLst>
      <p:ext uri="{BB962C8B-B14F-4D97-AF65-F5344CB8AC3E}">
        <p14:creationId xmlns:p14="http://schemas.microsoft.com/office/powerpoint/2010/main" val="1247634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Allows for frames to update if based on geometry relationship</a:t>
            </a:r>
            <a:r>
              <a:rPr lang="en-US" baseline="0" dirty="0"/>
              <a:t> objects/points</a:t>
            </a:r>
            <a:endParaRPr lang="en-US" dirty="0"/>
          </a:p>
        </p:txBody>
      </p:sp>
      <p:sp>
        <p:nvSpPr>
          <p:cNvPr id="4" name="Slide Number Placeholder 3"/>
          <p:cNvSpPr>
            <a:spLocks noGrp="1"/>
          </p:cNvSpPr>
          <p:nvPr>
            <p:ph type="sldNum" sz="quarter" idx="10"/>
          </p:nvPr>
        </p:nvSpPr>
        <p:spPr/>
        <p:txBody>
          <a:bodyPr/>
          <a:lstStyle/>
          <a:p>
            <a:fld id="{1D13E75D-2613-40A8-9D0F-A352DB726DB6}" type="slidenum">
              <a:rPr lang="en-US" smtClean="0"/>
              <a:t>25</a:t>
            </a:fld>
            <a:endParaRPr lang="en-US"/>
          </a:p>
        </p:txBody>
      </p:sp>
    </p:spTree>
    <p:extLst>
      <p:ext uri="{BB962C8B-B14F-4D97-AF65-F5344CB8AC3E}">
        <p14:creationId xmlns:p14="http://schemas.microsoft.com/office/powerpoint/2010/main" val="2843153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clouds for geometry relationships.</a:t>
            </a:r>
            <a:r>
              <a:rPr lang="en-US" baseline="0" dirty="0"/>
              <a:t>  Sub-sampling options are available in the properties of the </a:t>
            </a:r>
            <a:r>
              <a:rPr lang="en-US" baseline="0"/>
              <a:t>Geometry Relationship.</a:t>
            </a:r>
            <a:endParaRPr lang="en-US" dirty="0"/>
          </a:p>
        </p:txBody>
      </p:sp>
      <p:sp>
        <p:nvSpPr>
          <p:cNvPr id="4" name="Slide Number Placeholder 3"/>
          <p:cNvSpPr>
            <a:spLocks noGrp="1"/>
          </p:cNvSpPr>
          <p:nvPr>
            <p:ph type="sldNum" sz="quarter" idx="10"/>
          </p:nvPr>
        </p:nvSpPr>
        <p:spPr/>
        <p:txBody>
          <a:bodyPr/>
          <a:lstStyle/>
          <a:p>
            <a:fld id="{1D13E75D-2613-40A8-9D0F-A352DB726DB6}" type="slidenum">
              <a:rPr lang="en-US" smtClean="0"/>
              <a:t>26</a:t>
            </a:fld>
            <a:endParaRPr lang="en-US"/>
          </a:p>
        </p:txBody>
      </p:sp>
    </p:spTree>
    <p:extLst>
      <p:ext uri="{BB962C8B-B14F-4D97-AF65-F5344CB8AC3E}">
        <p14:creationId xmlns:p14="http://schemas.microsoft.com/office/powerpoint/2010/main" val="437473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Product line is the average length</a:t>
            </a:r>
            <a:r>
              <a:rPr lang="en-US" baseline="0" dirty="0"/>
              <a:t> and directly between the two input lines</a:t>
            </a:r>
            <a:endParaRPr lang="en-US" dirty="0"/>
          </a:p>
        </p:txBody>
      </p:sp>
      <p:sp>
        <p:nvSpPr>
          <p:cNvPr id="4" name="Slide Number Placeholder 3"/>
          <p:cNvSpPr>
            <a:spLocks noGrp="1"/>
          </p:cNvSpPr>
          <p:nvPr>
            <p:ph type="sldNum" sz="quarter" idx="10"/>
          </p:nvPr>
        </p:nvSpPr>
        <p:spPr/>
        <p:txBody>
          <a:bodyPr/>
          <a:lstStyle/>
          <a:p>
            <a:fld id="{E65FA3B3-1CD1-48BE-9FCD-6274B6294720}" type="slidenum">
              <a:rPr lang="en-US" smtClean="0"/>
              <a:t>4</a:t>
            </a:fld>
            <a:endParaRPr lang="en-US"/>
          </a:p>
        </p:txBody>
      </p:sp>
    </p:spTree>
    <p:extLst>
      <p:ext uri="{BB962C8B-B14F-4D97-AF65-F5344CB8AC3E}">
        <p14:creationId xmlns:p14="http://schemas.microsoft.com/office/powerpoint/2010/main" val="4014558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Saves re-opening</a:t>
            </a:r>
            <a:r>
              <a:rPr lang="en-US" baseline="0" dirty="0"/>
              <a:t> dialog for changes in degrees of freedom/relationship sets.</a:t>
            </a:r>
            <a:endParaRPr lang="en-US" dirty="0"/>
          </a:p>
        </p:txBody>
      </p:sp>
      <p:sp>
        <p:nvSpPr>
          <p:cNvPr id="4" name="Slide Number Placeholder 3"/>
          <p:cNvSpPr>
            <a:spLocks noGrp="1"/>
          </p:cNvSpPr>
          <p:nvPr>
            <p:ph type="sldNum" sz="quarter" idx="10"/>
          </p:nvPr>
        </p:nvSpPr>
        <p:spPr/>
        <p:txBody>
          <a:bodyPr/>
          <a:lstStyle/>
          <a:p>
            <a:fld id="{1D13E75D-2613-40A8-9D0F-A352DB726DB6}" type="slidenum">
              <a:rPr lang="en-US" smtClean="0"/>
              <a:t>27</a:t>
            </a:fld>
            <a:endParaRPr lang="en-US"/>
          </a:p>
        </p:txBody>
      </p:sp>
    </p:spTree>
    <p:extLst>
      <p:ext uri="{BB962C8B-B14F-4D97-AF65-F5344CB8AC3E}">
        <p14:creationId xmlns:p14="http://schemas.microsoft.com/office/powerpoint/2010/main" val="2706648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Thinning</a:t>
            </a:r>
            <a:r>
              <a:rPr lang="en-US" baseline="0" dirty="0"/>
              <a:t>, Size and Rotation Thinning can now be set at the cloud level, rather than a global file setting.</a:t>
            </a:r>
            <a:endParaRPr lang="en-US" dirty="0"/>
          </a:p>
        </p:txBody>
      </p:sp>
      <p:sp>
        <p:nvSpPr>
          <p:cNvPr id="4" name="Slide Number Placeholder 3"/>
          <p:cNvSpPr>
            <a:spLocks noGrp="1"/>
          </p:cNvSpPr>
          <p:nvPr>
            <p:ph type="sldNum" sz="quarter" idx="10"/>
          </p:nvPr>
        </p:nvSpPr>
        <p:spPr/>
        <p:txBody>
          <a:bodyPr/>
          <a:lstStyle/>
          <a:p>
            <a:fld id="{1D13E75D-2613-40A8-9D0F-A352DB726DB6}" type="slidenum">
              <a:rPr lang="en-US" smtClean="0"/>
              <a:t>28</a:t>
            </a:fld>
            <a:endParaRPr lang="en-US"/>
          </a:p>
        </p:txBody>
      </p:sp>
    </p:spTree>
    <p:extLst>
      <p:ext uri="{BB962C8B-B14F-4D97-AF65-F5344CB8AC3E}">
        <p14:creationId xmlns:p14="http://schemas.microsoft.com/office/powerpoint/2010/main" val="2980595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a:t>
            </a:r>
            <a:r>
              <a:rPr lang="en-US" baseline="0" dirty="0"/>
              <a:t> easy way to align an instrument to CAD or to a previous scan’s mesh.  Available as a right click option on the cloud.</a:t>
            </a:r>
            <a:endParaRPr lang="en-US" dirty="0"/>
          </a:p>
        </p:txBody>
      </p:sp>
      <p:sp>
        <p:nvSpPr>
          <p:cNvPr id="4" name="Slide Number Placeholder 3"/>
          <p:cNvSpPr>
            <a:spLocks noGrp="1"/>
          </p:cNvSpPr>
          <p:nvPr>
            <p:ph type="sldNum" sz="quarter" idx="10"/>
          </p:nvPr>
        </p:nvSpPr>
        <p:spPr/>
        <p:txBody>
          <a:bodyPr/>
          <a:lstStyle/>
          <a:p>
            <a:fld id="{1D13E75D-2613-40A8-9D0F-A352DB726DB6}" type="slidenum">
              <a:rPr lang="en-US" smtClean="0"/>
              <a:t>29</a:t>
            </a:fld>
            <a:endParaRPr lang="en-US"/>
          </a:p>
        </p:txBody>
      </p:sp>
    </p:spTree>
    <p:extLst>
      <p:ext uri="{BB962C8B-B14F-4D97-AF65-F5344CB8AC3E}">
        <p14:creationId xmlns:p14="http://schemas.microsoft.com/office/powerpoint/2010/main" val="3604308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Pre-filter or post-filter.  Optionally delete hidden</a:t>
            </a:r>
            <a:r>
              <a:rPr lang="en-US" baseline="0" dirty="0"/>
              <a:t> points. Define a plane or a volume.</a:t>
            </a:r>
            <a:endParaRPr lang="en-US" dirty="0"/>
          </a:p>
        </p:txBody>
      </p:sp>
      <p:sp>
        <p:nvSpPr>
          <p:cNvPr id="4" name="Slide Number Placeholder 3"/>
          <p:cNvSpPr>
            <a:spLocks noGrp="1"/>
          </p:cNvSpPr>
          <p:nvPr>
            <p:ph type="sldNum" sz="quarter" idx="10"/>
          </p:nvPr>
        </p:nvSpPr>
        <p:spPr/>
        <p:txBody>
          <a:bodyPr/>
          <a:lstStyle/>
          <a:p>
            <a:fld id="{1D13E75D-2613-40A8-9D0F-A352DB726DB6}" type="slidenum">
              <a:rPr lang="en-US" smtClean="0"/>
              <a:t>30</a:t>
            </a:fld>
            <a:endParaRPr lang="en-US"/>
          </a:p>
        </p:txBody>
      </p:sp>
    </p:spTree>
    <p:extLst>
      <p:ext uri="{BB962C8B-B14F-4D97-AF65-F5344CB8AC3E}">
        <p14:creationId xmlns:p14="http://schemas.microsoft.com/office/powerpoint/2010/main" val="2086153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3E75D-2613-40A8-9D0F-A352DB726DB6}" type="slidenum">
              <a:rPr lang="en-US" smtClean="0"/>
              <a:t>31</a:t>
            </a:fld>
            <a:endParaRPr lang="en-US"/>
          </a:p>
        </p:txBody>
      </p:sp>
    </p:spTree>
    <p:extLst>
      <p:ext uri="{BB962C8B-B14F-4D97-AF65-F5344CB8AC3E}">
        <p14:creationId xmlns:p14="http://schemas.microsoft.com/office/powerpoint/2010/main" val="3055131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a:t>
            </a:r>
            <a:r>
              <a:rPr lang="en-US" baseline="0" dirty="0"/>
              <a:t> existed only for points.  Align to CAD first.</a:t>
            </a:r>
            <a:endParaRPr lang="en-US" dirty="0"/>
          </a:p>
        </p:txBody>
      </p:sp>
      <p:sp>
        <p:nvSpPr>
          <p:cNvPr id="4" name="Slide Number Placeholder 3"/>
          <p:cNvSpPr>
            <a:spLocks noGrp="1"/>
          </p:cNvSpPr>
          <p:nvPr>
            <p:ph type="sldNum" sz="quarter" idx="10"/>
          </p:nvPr>
        </p:nvSpPr>
        <p:spPr/>
        <p:txBody>
          <a:bodyPr/>
          <a:lstStyle/>
          <a:p>
            <a:fld id="{1D13E75D-2613-40A8-9D0F-A352DB726DB6}" type="slidenum">
              <a:rPr lang="en-US" smtClean="0"/>
              <a:t>32</a:t>
            </a:fld>
            <a:endParaRPr lang="en-US"/>
          </a:p>
        </p:txBody>
      </p:sp>
    </p:spTree>
    <p:extLst>
      <p:ext uri="{BB962C8B-B14F-4D97-AF65-F5344CB8AC3E}">
        <p14:creationId xmlns:p14="http://schemas.microsoft.com/office/powerpoint/2010/main" val="92944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HTML</a:t>
            </a:r>
            <a:r>
              <a:rPr lang="en-US" baseline="0" dirty="0"/>
              <a:t> form allows an MP to gather a lot of information from a user in </a:t>
            </a:r>
            <a:r>
              <a:rPr lang="en-US" baseline="0"/>
              <a:t>one window</a:t>
            </a:r>
            <a:endParaRPr lang="en-US" dirty="0"/>
          </a:p>
        </p:txBody>
      </p:sp>
      <p:sp>
        <p:nvSpPr>
          <p:cNvPr id="4" name="Slide Number Placeholder 3"/>
          <p:cNvSpPr>
            <a:spLocks noGrp="1"/>
          </p:cNvSpPr>
          <p:nvPr>
            <p:ph type="sldNum" sz="quarter" idx="10"/>
          </p:nvPr>
        </p:nvSpPr>
        <p:spPr/>
        <p:txBody>
          <a:bodyPr/>
          <a:lstStyle/>
          <a:p>
            <a:fld id="{1D13E75D-2613-40A8-9D0F-A352DB726DB6}" type="slidenum">
              <a:rPr lang="en-US" smtClean="0"/>
              <a:t>33</a:t>
            </a:fld>
            <a:endParaRPr lang="en-US"/>
          </a:p>
        </p:txBody>
      </p:sp>
    </p:spTree>
    <p:extLst>
      <p:ext uri="{BB962C8B-B14F-4D97-AF65-F5344CB8AC3E}">
        <p14:creationId xmlns:p14="http://schemas.microsoft.com/office/powerpoint/2010/main" val="3174308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fast</a:t>
            </a:r>
            <a:r>
              <a:rPr lang="en-US" baseline="0" dirty="0"/>
              <a:t> import of STL data as a mesh, a point cloud, or both.  Mesh export as STL is also supported.</a:t>
            </a:r>
            <a:endParaRPr lang="en-US" dirty="0"/>
          </a:p>
        </p:txBody>
      </p:sp>
      <p:sp>
        <p:nvSpPr>
          <p:cNvPr id="4" name="Slide Number Placeholder 3"/>
          <p:cNvSpPr>
            <a:spLocks noGrp="1"/>
          </p:cNvSpPr>
          <p:nvPr>
            <p:ph type="sldNum" sz="quarter" idx="10"/>
          </p:nvPr>
        </p:nvSpPr>
        <p:spPr/>
        <p:txBody>
          <a:bodyPr/>
          <a:lstStyle/>
          <a:p>
            <a:fld id="{6219F3C6-36A9-4630-9BE4-8B76792AE759}" type="slidenum">
              <a:rPr lang="en-US" smtClean="0"/>
              <a:t>37</a:t>
            </a:fld>
            <a:endParaRPr lang="en-US"/>
          </a:p>
        </p:txBody>
      </p:sp>
    </p:spTree>
    <p:extLst>
      <p:ext uri="{BB962C8B-B14F-4D97-AF65-F5344CB8AC3E}">
        <p14:creationId xmlns:p14="http://schemas.microsoft.com/office/powerpoint/2010/main" val="1629514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number of cloud points displayed is limited during scanning to ease the burden on the computer’s graphics</a:t>
            </a:r>
            <a:r>
              <a:rPr lang="en-US" baseline="0" dirty="0"/>
              <a:t> card.  Millions of points can be gathered without a hiccup in graphical display.</a:t>
            </a:r>
            <a:endParaRPr lang="en-US" dirty="0"/>
          </a:p>
        </p:txBody>
      </p:sp>
      <p:sp>
        <p:nvSpPr>
          <p:cNvPr id="4" name="Slide Number Placeholder 3"/>
          <p:cNvSpPr>
            <a:spLocks noGrp="1"/>
          </p:cNvSpPr>
          <p:nvPr>
            <p:ph type="sldNum" sz="quarter" idx="10"/>
          </p:nvPr>
        </p:nvSpPr>
        <p:spPr/>
        <p:txBody>
          <a:bodyPr/>
          <a:lstStyle/>
          <a:p>
            <a:fld id="{6219F3C6-36A9-4630-9BE4-8B76792AE759}" type="slidenum">
              <a:rPr lang="en-US" smtClean="0"/>
              <a:t>38</a:t>
            </a:fld>
            <a:endParaRPr lang="en-US"/>
          </a:p>
        </p:txBody>
      </p:sp>
    </p:spTree>
    <p:extLst>
      <p:ext uri="{BB962C8B-B14F-4D97-AF65-F5344CB8AC3E}">
        <p14:creationId xmlns:p14="http://schemas.microsoft.com/office/powerpoint/2010/main" val="2005402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measured and to-be-measured clouds will inherit the global clipping entities once defined.</a:t>
            </a:r>
          </a:p>
        </p:txBody>
      </p:sp>
      <p:sp>
        <p:nvSpPr>
          <p:cNvPr id="4" name="Slide Number Placeholder 3"/>
          <p:cNvSpPr>
            <a:spLocks noGrp="1"/>
          </p:cNvSpPr>
          <p:nvPr>
            <p:ph type="sldNum" sz="quarter" idx="10"/>
          </p:nvPr>
        </p:nvSpPr>
        <p:spPr/>
        <p:txBody>
          <a:bodyPr/>
          <a:lstStyle/>
          <a:p>
            <a:fld id="{6219F3C6-36A9-4630-9BE4-8B76792AE759}" type="slidenum">
              <a:rPr lang="en-US" smtClean="0"/>
              <a:t>39</a:t>
            </a:fld>
            <a:endParaRPr lang="en-US"/>
          </a:p>
        </p:txBody>
      </p:sp>
    </p:spTree>
    <p:extLst>
      <p:ext uri="{BB962C8B-B14F-4D97-AF65-F5344CB8AC3E}">
        <p14:creationId xmlns:p14="http://schemas.microsoft.com/office/powerpoint/2010/main" val="163858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Display only what you want to see</a:t>
            </a:r>
          </a:p>
        </p:txBody>
      </p:sp>
      <p:sp>
        <p:nvSpPr>
          <p:cNvPr id="4" name="Slide Number Placeholder 3"/>
          <p:cNvSpPr>
            <a:spLocks noGrp="1"/>
          </p:cNvSpPr>
          <p:nvPr>
            <p:ph type="sldNum" sz="quarter" idx="10"/>
          </p:nvPr>
        </p:nvSpPr>
        <p:spPr/>
        <p:txBody>
          <a:bodyPr/>
          <a:lstStyle/>
          <a:p>
            <a:fld id="{E65FA3B3-1CD1-48BE-9FCD-6274B6294720}" type="slidenum">
              <a:rPr lang="en-US" smtClean="0"/>
              <a:t>5</a:t>
            </a:fld>
            <a:endParaRPr lang="en-US"/>
          </a:p>
        </p:txBody>
      </p:sp>
    </p:spTree>
    <p:extLst>
      <p:ext uri="{BB962C8B-B14F-4D97-AF65-F5344CB8AC3E}">
        <p14:creationId xmlns:p14="http://schemas.microsoft.com/office/powerpoint/2010/main" val="3746345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Gettysburg Address MP</a:t>
            </a:r>
          </a:p>
        </p:txBody>
      </p:sp>
      <p:sp>
        <p:nvSpPr>
          <p:cNvPr id="4" name="Slide Number Placeholder 3"/>
          <p:cNvSpPr>
            <a:spLocks noGrp="1"/>
          </p:cNvSpPr>
          <p:nvPr>
            <p:ph type="sldNum" sz="quarter" idx="10"/>
          </p:nvPr>
        </p:nvSpPr>
        <p:spPr/>
        <p:txBody>
          <a:bodyPr/>
          <a:lstStyle/>
          <a:p>
            <a:fld id="{6219F3C6-36A9-4630-9BE4-8B76792AE759}" type="slidenum">
              <a:rPr lang="en-US" smtClean="0"/>
              <a:t>41</a:t>
            </a:fld>
            <a:endParaRPr lang="en-US"/>
          </a:p>
        </p:txBody>
      </p:sp>
    </p:spTree>
    <p:extLst>
      <p:ext uri="{BB962C8B-B14F-4D97-AF65-F5344CB8AC3E}">
        <p14:creationId xmlns:p14="http://schemas.microsoft.com/office/powerpoint/2010/main" val="926826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requires an update to new JRE and Camera (for older trackers</a:t>
            </a:r>
          </a:p>
          <a:p>
            <a:r>
              <a:rPr lang="en-US" sz="1200" b="0" i="0" u="none" strike="noStrike" kern="1200" baseline="0" dirty="0">
                <a:solidFill>
                  <a:schemeClr val="tx1"/>
                </a:solidFill>
                <a:latin typeface="+mn-lt"/>
                <a:ea typeface="+mn-ea"/>
                <a:cs typeface="+mn-cs"/>
              </a:rPr>
              <a:t>with side mount camera) files, which are available for download</a:t>
            </a:r>
          </a:p>
          <a:p>
            <a:r>
              <a:rPr lang="en-US" sz="1200" b="0" i="0" u="none" strike="noStrike" kern="1200" baseline="0" dirty="0">
                <a:solidFill>
                  <a:schemeClr val="tx1"/>
                </a:solidFill>
                <a:latin typeface="+mn-lt"/>
                <a:ea typeface="+mn-ea"/>
                <a:cs typeface="+mn-cs"/>
              </a:rPr>
              <a:t>from our FTP site</a:t>
            </a:r>
          </a:p>
          <a:p>
            <a:r>
              <a:rPr lang="en-US" sz="1200" b="0" i="0" u="none" strike="noStrike" kern="1200" baseline="0" dirty="0">
                <a:solidFill>
                  <a:schemeClr val="tx1"/>
                </a:solidFill>
                <a:latin typeface="+mn-lt"/>
                <a:ea typeface="+mn-ea"/>
                <a:cs typeface="+mn-cs"/>
              </a:rPr>
              <a:t>The interface was updated to corresponding SDK v.5.0.0.1</a:t>
            </a:r>
          </a:p>
          <a:p>
            <a:r>
              <a:rPr lang="en-US" sz="1200" b="0" i="0" u="none" strike="noStrike" kern="1200" baseline="0" dirty="0">
                <a:solidFill>
                  <a:schemeClr val="tx1"/>
                </a:solidFill>
                <a:latin typeface="+mn-lt"/>
                <a:ea typeface="+mn-ea"/>
                <a:cs typeface="+mn-cs"/>
              </a:rPr>
              <a:t>from 4.3.0. This fully supports older tracker models, but the</a:t>
            </a:r>
          </a:p>
          <a:p>
            <a:r>
              <a:rPr lang="en-US" sz="1200" b="0" i="0" u="none" strike="noStrike" kern="1200" baseline="0" dirty="0">
                <a:solidFill>
                  <a:schemeClr val="tx1"/>
                </a:solidFill>
                <a:latin typeface="+mn-lt"/>
                <a:ea typeface="+mn-ea"/>
                <a:cs typeface="+mn-cs"/>
              </a:rPr>
              <a:t>update is required for all models due to the SDK update.</a:t>
            </a:r>
            <a:endParaRPr lang="en-US" dirty="0"/>
          </a:p>
        </p:txBody>
      </p:sp>
      <p:sp>
        <p:nvSpPr>
          <p:cNvPr id="4" name="Slide Number Placeholder 3"/>
          <p:cNvSpPr>
            <a:spLocks noGrp="1"/>
          </p:cNvSpPr>
          <p:nvPr>
            <p:ph type="sldNum" sz="quarter" idx="10"/>
          </p:nvPr>
        </p:nvSpPr>
        <p:spPr/>
        <p:txBody>
          <a:bodyPr/>
          <a:lstStyle/>
          <a:p>
            <a:fld id="{91242163-34FC-44F6-96C8-51EEF3EA0939}" type="slidenum">
              <a:rPr lang="en-US" smtClean="0"/>
              <a:t>53</a:t>
            </a:fld>
            <a:endParaRPr lang="en-US"/>
          </a:p>
        </p:txBody>
      </p:sp>
    </p:spTree>
    <p:extLst>
      <p:ext uri="{BB962C8B-B14F-4D97-AF65-F5344CB8AC3E}">
        <p14:creationId xmlns:p14="http://schemas.microsoft.com/office/powerpoint/2010/main" val="804015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Rough mesh from </a:t>
            </a:r>
            <a:r>
              <a:rPr lang="en-US" dirty="0" err="1"/>
              <a:t>surphaser</a:t>
            </a:r>
            <a:r>
              <a:rPr lang="en-US" dirty="0"/>
              <a:t>, Faro Focus, Leica </a:t>
            </a:r>
            <a:r>
              <a:rPr lang="en-US" dirty="0" err="1"/>
              <a:t>Pxx</a:t>
            </a:r>
            <a:r>
              <a:rPr lang="en-US" dirty="0"/>
              <a:t>, etc.</a:t>
            </a:r>
          </a:p>
        </p:txBody>
      </p:sp>
      <p:sp>
        <p:nvSpPr>
          <p:cNvPr id="4" name="Slide Number Placeholder 3"/>
          <p:cNvSpPr>
            <a:spLocks noGrp="1"/>
          </p:cNvSpPr>
          <p:nvPr>
            <p:ph type="sldNum" sz="quarter" idx="10"/>
          </p:nvPr>
        </p:nvSpPr>
        <p:spPr/>
        <p:txBody>
          <a:bodyPr/>
          <a:lstStyle/>
          <a:p>
            <a:fld id="{829CD605-2242-4923-BE86-DE8D33B6D16A}" type="slidenum">
              <a:rPr lang="en-US" smtClean="0"/>
              <a:t>59</a:t>
            </a:fld>
            <a:endParaRPr lang="en-US"/>
          </a:p>
        </p:txBody>
      </p:sp>
    </p:spTree>
    <p:extLst>
      <p:ext uri="{BB962C8B-B14F-4D97-AF65-F5344CB8AC3E}">
        <p14:creationId xmlns:p14="http://schemas.microsoft.com/office/powerpoint/2010/main" val="4165827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Users can now build cloud based features directly from a scan</a:t>
            </a:r>
          </a:p>
          <a:p>
            <a:r>
              <a:rPr lang="en-US" sz="1200" b="0" i="0" u="none" strike="noStrike" kern="1200" baseline="0" dirty="0">
                <a:solidFill>
                  <a:schemeClr val="tx1"/>
                </a:solidFill>
                <a:latin typeface="+mn-lt"/>
                <a:ea typeface="+mn-ea"/>
                <a:cs typeface="+mn-cs"/>
              </a:rPr>
              <a:t>by fi </a:t>
            </a:r>
            <a:r>
              <a:rPr lang="en-US" sz="1200" b="0" i="0" u="none" strike="noStrike" kern="1200" baseline="0" dirty="0" err="1">
                <a:solidFill>
                  <a:schemeClr val="tx1"/>
                </a:solidFill>
                <a:latin typeface="+mn-lt"/>
                <a:ea typeface="+mn-ea"/>
                <a:cs typeface="+mn-cs"/>
              </a:rPr>
              <a:t>ltering</a:t>
            </a:r>
            <a:r>
              <a:rPr lang="en-US" sz="1200" b="0" i="0" u="none" strike="noStrike" kern="1200" baseline="0" dirty="0">
                <a:solidFill>
                  <a:schemeClr val="tx1"/>
                </a:solidFill>
                <a:latin typeface="+mn-lt"/>
                <a:ea typeface="+mn-ea"/>
                <a:cs typeface="+mn-cs"/>
              </a:rPr>
              <a:t> to nominal. Align to the part and scan, then go to</a:t>
            </a:r>
          </a:p>
          <a:p>
            <a:r>
              <a:rPr lang="en-US" sz="1200" b="1" i="0" u="none" strike="noStrike" kern="1200" baseline="0" dirty="0">
                <a:solidFill>
                  <a:schemeClr val="tx1"/>
                </a:solidFill>
                <a:latin typeface="+mn-lt"/>
                <a:ea typeface="+mn-ea"/>
                <a:cs typeface="+mn-cs"/>
              </a:rPr>
              <a:t>Relationships&gt;Geometry Comparison&gt;Auto-Filter to Nominal.</a:t>
            </a:r>
            <a:endParaRPr lang="en-US" dirty="0"/>
          </a:p>
        </p:txBody>
      </p:sp>
      <p:sp>
        <p:nvSpPr>
          <p:cNvPr id="4" name="Slide Number Placeholder 3"/>
          <p:cNvSpPr>
            <a:spLocks noGrp="1"/>
          </p:cNvSpPr>
          <p:nvPr>
            <p:ph type="sldNum" sz="quarter" idx="10"/>
          </p:nvPr>
        </p:nvSpPr>
        <p:spPr/>
        <p:txBody>
          <a:bodyPr/>
          <a:lstStyle/>
          <a:p>
            <a:fld id="{829CD605-2242-4923-BE86-DE8D33B6D16A}" type="slidenum">
              <a:rPr lang="en-US" smtClean="0"/>
              <a:t>65</a:t>
            </a:fld>
            <a:endParaRPr lang="en-US"/>
          </a:p>
        </p:txBody>
      </p:sp>
    </p:spTree>
    <p:extLst>
      <p:ext uri="{BB962C8B-B14F-4D97-AF65-F5344CB8AC3E}">
        <p14:creationId xmlns:p14="http://schemas.microsoft.com/office/powerpoint/2010/main" val="207447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 longer always</a:t>
            </a:r>
            <a:r>
              <a:rPr lang="en-US" baseline="0" dirty="0"/>
              <a:t> at the </a:t>
            </a:r>
            <a:r>
              <a:rPr lang="en-US" baseline="0" dirty="0" err="1"/>
              <a:t>centroid</a:t>
            </a:r>
            <a:r>
              <a:rPr lang="en-US" baseline="0" dirty="0"/>
              <a:t>!</a:t>
            </a:r>
            <a:endParaRPr lang="en-US" dirty="0"/>
          </a:p>
        </p:txBody>
      </p:sp>
      <p:sp>
        <p:nvSpPr>
          <p:cNvPr id="4" name="Slide Number Placeholder 3"/>
          <p:cNvSpPr>
            <a:spLocks noGrp="1"/>
          </p:cNvSpPr>
          <p:nvPr>
            <p:ph type="sldNum" sz="quarter" idx="10"/>
          </p:nvPr>
        </p:nvSpPr>
        <p:spPr/>
        <p:txBody>
          <a:bodyPr/>
          <a:lstStyle/>
          <a:p>
            <a:fld id="{E65FA3B3-1CD1-48BE-9FCD-6274B6294720}" type="slidenum">
              <a:rPr lang="en-US" smtClean="0"/>
              <a:t>6</a:t>
            </a:fld>
            <a:endParaRPr lang="en-US"/>
          </a:p>
        </p:txBody>
      </p:sp>
    </p:spTree>
    <p:extLst>
      <p:ext uri="{BB962C8B-B14F-4D97-AF65-F5344CB8AC3E}">
        <p14:creationId xmlns:p14="http://schemas.microsoft.com/office/powerpoint/2010/main" val="3788824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Quickly eliminate</a:t>
            </a:r>
            <a:r>
              <a:rPr lang="en-US" baseline="0" dirty="0"/>
              <a:t> outliers made obvious by their vectors.  All deleted points are logged!</a:t>
            </a:r>
            <a:endParaRPr lang="en-US" dirty="0"/>
          </a:p>
        </p:txBody>
      </p:sp>
      <p:sp>
        <p:nvSpPr>
          <p:cNvPr id="4" name="Slide Number Placeholder 3"/>
          <p:cNvSpPr>
            <a:spLocks noGrp="1"/>
          </p:cNvSpPr>
          <p:nvPr>
            <p:ph type="sldNum" sz="quarter" idx="10"/>
          </p:nvPr>
        </p:nvSpPr>
        <p:spPr/>
        <p:txBody>
          <a:bodyPr/>
          <a:lstStyle/>
          <a:p>
            <a:fld id="{E65FA3B3-1CD1-48BE-9FCD-6274B6294720}" type="slidenum">
              <a:rPr lang="en-US" smtClean="0"/>
              <a:t>7</a:t>
            </a:fld>
            <a:endParaRPr lang="en-US"/>
          </a:p>
        </p:txBody>
      </p:sp>
    </p:spTree>
    <p:extLst>
      <p:ext uri="{BB962C8B-B14F-4D97-AF65-F5344CB8AC3E}">
        <p14:creationId xmlns:p14="http://schemas.microsoft.com/office/powerpoint/2010/main" val="609784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Allows a finer resolution</a:t>
            </a:r>
            <a:r>
              <a:rPr lang="en-US" baseline="0" dirty="0"/>
              <a:t> and more control </a:t>
            </a:r>
            <a:r>
              <a:rPr lang="en-US" dirty="0"/>
              <a:t>than selecting the entire surface.</a:t>
            </a:r>
          </a:p>
        </p:txBody>
      </p:sp>
      <p:sp>
        <p:nvSpPr>
          <p:cNvPr id="4" name="Slide Number Placeholder 3"/>
          <p:cNvSpPr>
            <a:spLocks noGrp="1"/>
          </p:cNvSpPr>
          <p:nvPr>
            <p:ph type="sldNum" sz="quarter" idx="10"/>
          </p:nvPr>
        </p:nvSpPr>
        <p:spPr/>
        <p:txBody>
          <a:bodyPr/>
          <a:lstStyle/>
          <a:p>
            <a:fld id="{E65FA3B3-1CD1-48BE-9FCD-6274B6294720}" type="slidenum">
              <a:rPr lang="en-US" smtClean="0"/>
              <a:t>9</a:t>
            </a:fld>
            <a:endParaRPr lang="en-US"/>
          </a:p>
        </p:txBody>
      </p:sp>
    </p:spTree>
    <p:extLst>
      <p:ext uri="{BB962C8B-B14F-4D97-AF65-F5344CB8AC3E}">
        <p14:creationId xmlns:p14="http://schemas.microsoft.com/office/powerpoint/2010/main" val="932602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Right Click on Annotations Category</a:t>
            </a:r>
            <a:r>
              <a:rPr lang="en-US" baseline="0" dirty="0"/>
              <a:t> in the </a:t>
            </a:r>
            <a:r>
              <a:rPr lang="en-US" baseline="0" dirty="0" err="1"/>
              <a:t>TreeBar</a:t>
            </a:r>
            <a:r>
              <a:rPr lang="en-US" baseline="0" dirty="0"/>
              <a:t> </a:t>
            </a:r>
            <a:r>
              <a:rPr lang="en-US" baseline="0" dirty="0">
                <a:sym typeface="Wingdings" pitchFamily="2" charset="2"/>
              </a:rPr>
              <a:t> Drag Annotations</a:t>
            </a:r>
          </a:p>
          <a:p>
            <a:r>
              <a:rPr lang="en-US" baseline="0" dirty="0">
                <a:sym typeface="Wingdings" pitchFamily="2" charset="2"/>
              </a:rPr>
              <a:t>Dragging annotations has also become easier to control (the depth is now handled better)</a:t>
            </a:r>
            <a:endParaRPr lang="en-US" dirty="0"/>
          </a:p>
        </p:txBody>
      </p:sp>
      <p:sp>
        <p:nvSpPr>
          <p:cNvPr id="4" name="Slide Number Placeholder 3"/>
          <p:cNvSpPr>
            <a:spLocks noGrp="1"/>
          </p:cNvSpPr>
          <p:nvPr>
            <p:ph type="sldNum" sz="quarter" idx="10"/>
          </p:nvPr>
        </p:nvSpPr>
        <p:spPr/>
        <p:txBody>
          <a:bodyPr/>
          <a:lstStyle/>
          <a:p>
            <a:fld id="{E65FA3B3-1CD1-48BE-9FCD-6274B6294720}" type="slidenum">
              <a:rPr lang="en-US" smtClean="0"/>
              <a:t>10</a:t>
            </a:fld>
            <a:endParaRPr lang="en-US"/>
          </a:p>
        </p:txBody>
      </p:sp>
    </p:spTree>
    <p:extLst>
      <p:ext uri="{BB962C8B-B14F-4D97-AF65-F5344CB8AC3E}">
        <p14:creationId xmlns:p14="http://schemas.microsoft.com/office/powerpoint/2010/main" val="2672564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5FA3B3-1CD1-48BE-9FCD-6274B6294720}" type="slidenum">
              <a:rPr lang="en-US" smtClean="0"/>
              <a:t>11</a:t>
            </a:fld>
            <a:endParaRPr lang="en-US"/>
          </a:p>
        </p:txBody>
      </p:sp>
    </p:spTree>
    <p:extLst>
      <p:ext uri="{BB962C8B-B14F-4D97-AF65-F5344CB8AC3E}">
        <p14:creationId xmlns:p14="http://schemas.microsoft.com/office/powerpoint/2010/main" val="404314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File</a:t>
            </a:r>
            <a:r>
              <a:rPr lang="en-US" baseline="0" dirty="0"/>
              <a:t> &gt; Export &gt; Geometry</a:t>
            </a:r>
            <a:endParaRPr lang="en-US" dirty="0"/>
          </a:p>
        </p:txBody>
      </p:sp>
      <p:sp>
        <p:nvSpPr>
          <p:cNvPr id="4" name="Slide Number Placeholder 3"/>
          <p:cNvSpPr>
            <a:spLocks noGrp="1"/>
          </p:cNvSpPr>
          <p:nvPr>
            <p:ph type="sldNum" sz="quarter" idx="10"/>
          </p:nvPr>
        </p:nvSpPr>
        <p:spPr/>
        <p:txBody>
          <a:bodyPr/>
          <a:lstStyle/>
          <a:p>
            <a:fld id="{E65FA3B3-1CD1-48BE-9FCD-6274B6294720}" type="slidenum">
              <a:rPr lang="en-US" smtClean="0"/>
              <a:t>12</a:t>
            </a:fld>
            <a:endParaRPr lang="en-US"/>
          </a:p>
        </p:txBody>
      </p:sp>
    </p:spTree>
    <p:extLst>
      <p:ext uri="{BB962C8B-B14F-4D97-AF65-F5344CB8AC3E}">
        <p14:creationId xmlns:p14="http://schemas.microsoft.com/office/powerpoint/2010/main" val="4056531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What's New in SA 2009.09.02</a:t>
            </a:r>
          </a:p>
        </p:txBody>
      </p:sp>
      <p:sp>
        <p:nvSpPr>
          <p:cNvPr id="6" name="Rectangle 6"/>
          <p:cNvSpPr>
            <a:spLocks noGrp="1" noChangeArrowheads="1"/>
          </p:cNvSpPr>
          <p:nvPr>
            <p:ph type="sldNum" sz="quarter" idx="12"/>
          </p:nvPr>
        </p:nvSpPr>
        <p:spPr>
          <a:ln/>
        </p:spPr>
        <p:txBody>
          <a:bodyPr/>
          <a:lstStyle>
            <a:lvl1pPr>
              <a:defRPr/>
            </a:lvl1pPr>
          </a:lstStyle>
          <a:p>
            <a:pPr>
              <a:defRPr/>
            </a:pPr>
            <a:fld id="{A74F4864-67CE-4E9A-80EF-D8E06397CD8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What's New in SA 2009.09.02</a:t>
            </a:r>
          </a:p>
        </p:txBody>
      </p:sp>
      <p:sp>
        <p:nvSpPr>
          <p:cNvPr id="6" name="Rectangle 6"/>
          <p:cNvSpPr>
            <a:spLocks noGrp="1" noChangeArrowheads="1"/>
          </p:cNvSpPr>
          <p:nvPr>
            <p:ph type="sldNum" sz="quarter" idx="12"/>
          </p:nvPr>
        </p:nvSpPr>
        <p:spPr>
          <a:ln/>
        </p:spPr>
        <p:txBody>
          <a:bodyPr/>
          <a:lstStyle>
            <a:lvl1pPr>
              <a:defRPr/>
            </a:lvl1pPr>
          </a:lstStyle>
          <a:p>
            <a:pPr>
              <a:defRPr/>
            </a:pPr>
            <a:fld id="{418A5E4F-291F-451B-94C2-EF9F3D14D79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What's New in SA 2009.09.02</a:t>
            </a:r>
          </a:p>
        </p:txBody>
      </p:sp>
      <p:sp>
        <p:nvSpPr>
          <p:cNvPr id="6" name="Rectangle 6"/>
          <p:cNvSpPr>
            <a:spLocks noGrp="1" noChangeArrowheads="1"/>
          </p:cNvSpPr>
          <p:nvPr>
            <p:ph type="sldNum" sz="quarter" idx="12"/>
          </p:nvPr>
        </p:nvSpPr>
        <p:spPr>
          <a:ln/>
        </p:spPr>
        <p:txBody>
          <a:bodyPr/>
          <a:lstStyle>
            <a:lvl1pPr>
              <a:defRPr/>
            </a:lvl1pPr>
          </a:lstStyle>
          <a:p>
            <a:pPr>
              <a:defRPr/>
            </a:pPr>
            <a:fld id="{795B2179-FFC3-49D1-B6F9-E63B616F32A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What's New in SA 2009.09.02</a:t>
            </a:r>
          </a:p>
        </p:txBody>
      </p:sp>
      <p:sp>
        <p:nvSpPr>
          <p:cNvPr id="6" name="Rectangle 6"/>
          <p:cNvSpPr>
            <a:spLocks noGrp="1" noChangeArrowheads="1"/>
          </p:cNvSpPr>
          <p:nvPr>
            <p:ph type="sldNum" sz="quarter" idx="12"/>
          </p:nvPr>
        </p:nvSpPr>
        <p:spPr>
          <a:ln/>
        </p:spPr>
        <p:txBody>
          <a:bodyPr/>
          <a:lstStyle>
            <a:lvl1pPr>
              <a:defRPr/>
            </a:lvl1pPr>
          </a:lstStyle>
          <a:p>
            <a:pPr>
              <a:defRPr/>
            </a:pPr>
            <a:fld id="{E069A09C-061F-44E6-917E-C9FF05A02F0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What's New in SA 2009.09.02</a:t>
            </a:r>
          </a:p>
        </p:txBody>
      </p:sp>
      <p:sp>
        <p:nvSpPr>
          <p:cNvPr id="6" name="Rectangle 6"/>
          <p:cNvSpPr>
            <a:spLocks noGrp="1" noChangeArrowheads="1"/>
          </p:cNvSpPr>
          <p:nvPr>
            <p:ph type="sldNum" sz="quarter" idx="12"/>
          </p:nvPr>
        </p:nvSpPr>
        <p:spPr>
          <a:ln/>
        </p:spPr>
        <p:txBody>
          <a:bodyPr/>
          <a:lstStyle>
            <a:lvl1pPr>
              <a:defRPr/>
            </a:lvl1pPr>
          </a:lstStyle>
          <a:p>
            <a:pPr>
              <a:defRPr/>
            </a:pPr>
            <a:fld id="{1529F33C-C996-4D8D-B23A-0900644E99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What's New in SA 2009.09.02</a:t>
            </a:r>
          </a:p>
        </p:txBody>
      </p:sp>
      <p:sp>
        <p:nvSpPr>
          <p:cNvPr id="7" name="Rectangle 6"/>
          <p:cNvSpPr>
            <a:spLocks noGrp="1" noChangeArrowheads="1"/>
          </p:cNvSpPr>
          <p:nvPr>
            <p:ph type="sldNum" sz="quarter" idx="12"/>
          </p:nvPr>
        </p:nvSpPr>
        <p:spPr>
          <a:ln/>
        </p:spPr>
        <p:txBody>
          <a:bodyPr/>
          <a:lstStyle>
            <a:lvl1pPr>
              <a:defRPr/>
            </a:lvl1pPr>
          </a:lstStyle>
          <a:p>
            <a:pPr>
              <a:defRPr/>
            </a:pPr>
            <a:fld id="{3EA79498-286D-4A99-A90A-05E515D4C95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What's New in SA 2009.09.02</a:t>
            </a:r>
          </a:p>
        </p:txBody>
      </p:sp>
      <p:sp>
        <p:nvSpPr>
          <p:cNvPr id="9" name="Rectangle 6"/>
          <p:cNvSpPr>
            <a:spLocks noGrp="1" noChangeArrowheads="1"/>
          </p:cNvSpPr>
          <p:nvPr>
            <p:ph type="sldNum" sz="quarter" idx="12"/>
          </p:nvPr>
        </p:nvSpPr>
        <p:spPr>
          <a:ln/>
        </p:spPr>
        <p:txBody>
          <a:bodyPr/>
          <a:lstStyle>
            <a:lvl1pPr>
              <a:defRPr/>
            </a:lvl1pPr>
          </a:lstStyle>
          <a:p>
            <a:pPr>
              <a:defRPr/>
            </a:pPr>
            <a:fld id="{B201A4CD-66C5-496D-B52D-59A3125FC9D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What's New in SA 2009.09.02</a:t>
            </a:r>
          </a:p>
        </p:txBody>
      </p:sp>
      <p:sp>
        <p:nvSpPr>
          <p:cNvPr id="5" name="Rectangle 6"/>
          <p:cNvSpPr>
            <a:spLocks noGrp="1" noChangeArrowheads="1"/>
          </p:cNvSpPr>
          <p:nvPr>
            <p:ph type="sldNum" sz="quarter" idx="12"/>
          </p:nvPr>
        </p:nvSpPr>
        <p:spPr>
          <a:ln/>
        </p:spPr>
        <p:txBody>
          <a:bodyPr/>
          <a:lstStyle>
            <a:lvl1pPr>
              <a:defRPr/>
            </a:lvl1pPr>
          </a:lstStyle>
          <a:p>
            <a:pPr>
              <a:defRPr/>
            </a:pPr>
            <a:fld id="{B9A13210-C99A-4A88-986D-B420A8C9FDE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What's New in SA 2009.09.02</a:t>
            </a:r>
          </a:p>
        </p:txBody>
      </p:sp>
      <p:sp>
        <p:nvSpPr>
          <p:cNvPr id="4" name="Rectangle 6"/>
          <p:cNvSpPr>
            <a:spLocks noGrp="1" noChangeArrowheads="1"/>
          </p:cNvSpPr>
          <p:nvPr>
            <p:ph type="sldNum" sz="quarter" idx="12"/>
          </p:nvPr>
        </p:nvSpPr>
        <p:spPr>
          <a:ln/>
        </p:spPr>
        <p:txBody>
          <a:bodyPr/>
          <a:lstStyle>
            <a:lvl1pPr>
              <a:defRPr/>
            </a:lvl1pPr>
          </a:lstStyle>
          <a:p>
            <a:pPr>
              <a:defRPr/>
            </a:pPr>
            <a:fld id="{FEC11EB9-56D7-4E37-8F5C-502BEC62AD1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What's New in SA 2009.09.02</a:t>
            </a:r>
          </a:p>
        </p:txBody>
      </p:sp>
      <p:sp>
        <p:nvSpPr>
          <p:cNvPr id="7" name="Rectangle 6"/>
          <p:cNvSpPr>
            <a:spLocks noGrp="1" noChangeArrowheads="1"/>
          </p:cNvSpPr>
          <p:nvPr>
            <p:ph type="sldNum" sz="quarter" idx="12"/>
          </p:nvPr>
        </p:nvSpPr>
        <p:spPr>
          <a:ln/>
        </p:spPr>
        <p:txBody>
          <a:bodyPr/>
          <a:lstStyle>
            <a:lvl1pPr>
              <a:defRPr/>
            </a:lvl1pPr>
          </a:lstStyle>
          <a:p>
            <a:pPr>
              <a:defRPr/>
            </a:pPr>
            <a:fld id="{0EF09548-CA43-47B8-ACE3-10A34E4B5CA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What's New in SA 2009.09.02</a:t>
            </a:r>
          </a:p>
        </p:txBody>
      </p:sp>
      <p:sp>
        <p:nvSpPr>
          <p:cNvPr id="7" name="Rectangle 6"/>
          <p:cNvSpPr>
            <a:spLocks noGrp="1" noChangeArrowheads="1"/>
          </p:cNvSpPr>
          <p:nvPr>
            <p:ph type="sldNum" sz="quarter" idx="12"/>
          </p:nvPr>
        </p:nvSpPr>
        <p:spPr>
          <a:ln/>
        </p:spPr>
        <p:txBody>
          <a:bodyPr/>
          <a:lstStyle>
            <a:lvl1pPr>
              <a:defRPr/>
            </a:lvl1pPr>
          </a:lstStyle>
          <a:p>
            <a:pPr>
              <a:defRPr/>
            </a:pPr>
            <a:fld id="{D6DB7E8E-6B75-401E-A9E8-9DD2F1ED0C34}"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016250" y="1174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b="1">
                <a:solidFill>
                  <a:schemeClr val="bg1"/>
                </a:solidFill>
              </a:defRPr>
            </a:lvl1pPr>
          </a:lstStyle>
          <a:p>
            <a:pPr fontAlgn="base">
              <a:spcBef>
                <a:spcPct val="0"/>
              </a:spcBef>
              <a:spcAft>
                <a:spcPct val="0"/>
              </a:spcAft>
              <a:defRPr/>
            </a:pPr>
            <a:r>
              <a:rPr lang="en-US">
                <a:solidFill>
                  <a:srgbClr val="FFFFFF"/>
                </a:solidFill>
              </a:rPr>
              <a:t>What's New in SA 2009.09.02</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643DC22-7DD2-47F3-AE63-CFFEF9BA5D13}"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e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9.emf"/></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image" Target="../media/image120.png"/></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SpatialAnalyzer/SA%20Releases/2017.08.11/SA%202017.08.11_SAReadme.txt"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79.xml.rels><?xml version="1.0" encoding="UTF-8" standalone="yes"?>
<Relationships xmlns="http://schemas.openxmlformats.org/package/2006/relationships"><Relationship Id="rId3" Type="http://schemas.openxmlformats.org/officeDocument/2006/relationships/hyperlink" Target="mailto:david.mihal@kinematics.com"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mailto:support@kinematics.com" TargetMode="External"/><Relationship Id="rId4" Type="http://schemas.openxmlformats.org/officeDocument/2006/relationships/hyperlink" Target="mailto:richard@kinematics.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5" name="Rectangle 4"/>
          <p:cNvSpPr/>
          <p:nvPr/>
        </p:nvSpPr>
        <p:spPr>
          <a:xfrm>
            <a:off x="819247" y="3543300"/>
            <a:ext cx="7505516" cy="707886"/>
          </a:xfrm>
          <a:prstGeom prst="rect">
            <a:avLst/>
          </a:prstGeom>
          <a:gradFill>
            <a:gsLst>
              <a:gs pos="0">
                <a:srgbClr val="FFC000"/>
              </a:gs>
              <a:gs pos="64999">
                <a:srgbClr val="F0EBD5"/>
              </a:gs>
              <a:gs pos="100000">
                <a:srgbClr val="D1C39F"/>
              </a:gs>
            </a:gsLst>
            <a:lin ang="16200000" scaled="0"/>
          </a:gradFill>
          <a:effectLst>
            <a:outerShdw blurRad="152400" dist="317500" dir="5400000" sx="90000" sy="-19000" rotWithShape="0">
              <a:prstClr val="black">
                <a:alpha val="15000"/>
              </a:prstClr>
            </a:outerShdw>
          </a:effectLst>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p>
            <a:pPr algn="ctr"/>
            <a:r>
              <a:rPr lang="en-US" sz="40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SA 2015.11.06 – SA 2017.08.11</a:t>
            </a:r>
          </a:p>
        </p:txBody>
      </p:sp>
      <p:sp>
        <p:nvSpPr>
          <p:cNvPr id="2" name="Title 1"/>
          <p:cNvSpPr>
            <a:spLocks noGrp="1"/>
          </p:cNvSpPr>
          <p:nvPr>
            <p:ph type="ctrTitle"/>
          </p:nvPr>
        </p:nvSpPr>
        <p:spPr>
          <a:xfrm>
            <a:off x="685800" y="1379537"/>
            <a:ext cx="7772400" cy="1470025"/>
          </a:xfrm>
        </p:spPr>
        <p:txBody>
          <a:bodyPr/>
          <a:lstStyle/>
          <a:p>
            <a:r>
              <a:rPr lang="en-US"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What’s New in </a:t>
            </a:r>
            <a:r>
              <a:rPr lang="en-US"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SpatialAnalyzer!</a:t>
            </a:r>
            <a:endParaRPr lang="en-US" dirty="0"/>
          </a:p>
        </p:txBody>
      </p:sp>
      <p:sp>
        <p:nvSpPr>
          <p:cNvPr id="3" name="Subtitle 2"/>
          <p:cNvSpPr>
            <a:spLocks noGrp="1"/>
          </p:cNvSpPr>
          <p:nvPr>
            <p:ph type="subTitle" idx="1"/>
          </p:nvPr>
        </p:nvSpPr>
        <p:spPr>
          <a:xfrm>
            <a:off x="0" y="5943600"/>
            <a:ext cx="9144000" cy="914400"/>
          </a:xfrm>
        </p:spPr>
        <p:txBody>
          <a:bodyPr/>
          <a:lstStyle/>
          <a:p>
            <a:pPr algn="l"/>
            <a:r>
              <a:rPr lang="en-US" sz="2000" b="1" dirty="0" smtClean="0"/>
              <a:t>David Mihal </a:t>
            </a:r>
            <a:r>
              <a:rPr lang="en-US" sz="2000" dirty="0" smtClean="0"/>
              <a:t>– Regional Manager, Western USA and Canada</a:t>
            </a:r>
          </a:p>
          <a:p>
            <a:pPr algn="l"/>
            <a:r>
              <a:rPr lang="en-US" sz="2000" b="1" dirty="0" smtClean="0"/>
              <a:t>Richard Nelson </a:t>
            </a:r>
            <a:r>
              <a:rPr lang="en-US" sz="2000" dirty="0" smtClean="0"/>
              <a:t>– Application Engineer</a:t>
            </a:r>
          </a:p>
        </p:txBody>
      </p:sp>
    </p:spTree>
    <p:extLst>
      <p:ext uri="{BB962C8B-B14F-4D97-AF65-F5344CB8AC3E}">
        <p14:creationId xmlns:p14="http://schemas.microsoft.com/office/powerpoint/2010/main" val="20121284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C:\Users\STEVE~1.SEI\AppData\Local\Temp\SNAGHTML72a017.PNG"/>
          <p:cNvPicPr>
            <a:picLocks noChangeAspect="1" noChangeArrowheads="1"/>
          </p:cNvPicPr>
          <p:nvPr/>
        </p:nvPicPr>
        <p:blipFill>
          <a:blip r:embed="rId3" cstate="print"/>
          <a:srcRect/>
          <a:stretch>
            <a:fillRect/>
          </a:stretch>
        </p:blipFill>
        <p:spPr bwMode="auto">
          <a:xfrm>
            <a:off x="0" y="1311930"/>
            <a:ext cx="8763000" cy="5546070"/>
          </a:xfrm>
          <a:prstGeom prst="rect">
            <a:avLst/>
          </a:prstGeom>
          <a:noFill/>
        </p:spPr>
      </p:pic>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2015.11.06</a:t>
            </a:r>
          </a:p>
        </p:txBody>
      </p:sp>
      <p:pic>
        <p:nvPicPr>
          <p:cNvPr id="8195"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2667000" y="838200"/>
            <a:ext cx="4038600" cy="584775"/>
          </a:xfrm>
          <a:prstGeom prst="rect">
            <a:avLst/>
          </a:prstGeom>
        </p:spPr>
        <p:txBody>
          <a:bodyPr wrap="square">
            <a:spAutoFit/>
          </a:bodyPr>
          <a:lstStyle/>
          <a:p>
            <a:pPr marL="342900" lvl="0" indent="-342900" eaLnBrk="0" fontAlgn="base" hangingPunct="0">
              <a:spcBef>
                <a:spcPct val="20000"/>
              </a:spcBef>
              <a:spcAft>
                <a:spcPct val="0"/>
              </a:spcAft>
            </a:pPr>
            <a:r>
              <a:rPr lang="en-US" sz="3200" kern="0" dirty="0">
                <a:solidFill>
                  <a:srgbClr val="000000"/>
                </a:solidFill>
              </a:rPr>
              <a:t>GD&amp;T Annotations</a:t>
            </a:r>
          </a:p>
        </p:txBody>
      </p:sp>
      <p:sp>
        <p:nvSpPr>
          <p:cNvPr id="7" name="TextBox 6"/>
          <p:cNvSpPr txBox="1"/>
          <p:nvPr/>
        </p:nvSpPr>
        <p:spPr>
          <a:xfrm>
            <a:off x="3733800" y="1371600"/>
            <a:ext cx="5410200" cy="1323439"/>
          </a:xfrm>
          <a:prstGeom prst="rect">
            <a:avLst/>
          </a:prstGeom>
          <a:noFill/>
        </p:spPr>
        <p:txBody>
          <a:bodyPr wrap="square" rtlCol="0">
            <a:spAutoFit/>
          </a:bodyPr>
          <a:lstStyle/>
          <a:p>
            <a:pPr>
              <a:buFont typeface="Arial" pitchFamily="34" charset="0"/>
              <a:buChar char="•"/>
            </a:pPr>
            <a:r>
              <a:rPr lang="en-US" sz="2000" dirty="0"/>
              <a:t>  Drag Annotations allows editing for several  	annotations within one command</a:t>
            </a:r>
          </a:p>
          <a:p>
            <a:pPr>
              <a:buFont typeface="Arial" pitchFamily="34" charset="0"/>
              <a:buChar char="•"/>
            </a:pPr>
            <a:r>
              <a:rPr lang="en-US" sz="2000" dirty="0"/>
              <a:t>  “Current View” allows annotation to always 	face the screen when rotated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STEVE~1.SEI\AppData\Local\Temp\SNAGHTML886395.PNG"/>
          <p:cNvPicPr>
            <a:picLocks noChangeAspect="1" noChangeArrowheads="1"/>
          </p:cNvPicPr>
          <p:nvPr/>
        </p:nvPicPr>
        <p:blipFill>
          <a:blip r:embed="rId3" cstate="print"/>
          <a:srcRect/>
          <a:stretch>
            <a:fillRect/>
          </a:stretch>
        </p:blipFill>
        <p:spPr bwMode="auto">
          <a:xfrm>
            <a:off x="0" y="1743074"/>
            <a:ext cx="4067175" cy="5114926"/>
          </a:xfrm>
          <a:prstGeom prst="rect">
            <a:avLst/>
          </a:prstGeom>
          <a:noFill/>
        </p:spPr>
      </p:pic>
      <p:pic>
        <p:nvPicPr>
          <p:cNvPr id="26630" name="Picture 6" descr="C:\Users\STEVE~1.SEI\AppData\Local\Temp\SNAGHTML974349.PNG"/>
          <p:cNvPicPr>
            <a:picLocks noChangeAspect="1" noChangeArrowheads="1"/>
          </p:cNvPicPr>
          <p:nvPr/>
        </p:nvPicPr>
        <p:blipFill>
          <a:blip r:embed="rId4" cstate="print"/>
          <a:srcRect/>
          <a:stretch>
            <a:fillRect/>
          </a:stretch>
        </p:blipFill>
        <p:spPr bwMode="auto">
          <a:xfrm>
            <a:off x="1981200" y="2362200"/>
            <a:ext cx="7162800" cy="3218727"/>
          </a:xfrm>
          <a:prstGeom prst="rect">
            <a:avLst/>
          </a:prstGeom>
          <a:noFill/>
        </p:spPr>
      </p:pic>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2015.11.06</a:t>
            </a:r>
          </a:p>
        </p:txBody>
      </p:sp>
      <p:pic>
        <p:nvPicPr>
          <p:cNvPr id="8195" name="Picture 3"/>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6629400" cy="584775"/>
          </a:xfrm>
          <a:prstGeom prst="rect">
            <a:avLst/>
          </a:prstGeom>
        </p:spPr>
        <p:txBody>
          <a:bodyPr wrap="square">
            <a:spAutoFit/>
          </a:bodyPr>
          <a:lstStyle/>
          <a:p>
            <a:pPr marL="342900" lvl="0" indent="-342900" eaLnBrk="0" fontAlgn="base" hangingPunct="0">
              <a:spcBef>
                <a:spcPct val="20000"/>
              </a:spcBef>
              <a:spcAft>
                <a:spcPct val="0"/>
              </a:spcAft>
            </a:pPr>
            <a:r>
              <a:rPr lang="en-US" sz="3200" kern="0" dirty="0">
                <a:solidFill>
                  <a:srgbClr val="000000"/>
                </a:solidFill>
              </a:rPr>
              <a:t>GD&amp;T Probe Compensation</a:t>
            </a:r>
            <a:endParaRPr lang="en-US" sz="2000" kern="0" dirty="0">
              <a:solidFill>
                <a:srgbClr val="000000"/>
              </a:solidFill>
            </a:endParaRPr>
          </a:p>
        </p:txBody>
      </p:sp>
      <p:sp>
        <p:nvSpPr>
          <p:cNvPr id="7" name="TextBox 6"/>
          <p:cNvSpPr txBox="1"/>
          <p:nvPr/>
        </p:nvSpPr>
        <p:spPr>
          <a:xfrm>
            <a:off x="4724400" y="4191000"/>
            <a:ext cx="4419600" cy="1261884"/>
          </a:xfrm>
          <a:prstGeom prst="rect">
            <a:avLst/>
          </a:prstGeom>
          <a:noFill/>
        </p:spPr>
        <p:txBody>
          <a:bodyPr wrap="square" rtlCol="0">
            <a:spAutoFit/>
          </a:bodyPr>
          <a:lstStyle/>
          <a:p>
            <a:r>
              <a:rPr lang="en-US" sz="2000" dirty="0"/>
              <a:t>Circular features or </a:t>
            </a:r>
            <a:r>
              <a:rPr lang="en-US" sz="2000" dirty="0" err="1"/>
              <a:t>Datums</a:t>
            </a:r>
            <a:r>
              <a:rPr lang="en-US" sz="2000" dirty="0"/>
              <a:t> can now properly account for pin nests</a:t>
            </a:r>
          </a:p>
          <a:p>
            <a:r>
              <a:rPr lang="en-US" dirty="0"/>
              <a:t>-Important for diameter/radius callouts or  circular </a:t>
            </a:r>
            <a:r>
              <a:rPr lang="en-US" dirty="0" err="1"/>
              <a:t>datums</a:t>
            </a:r>
            <a:r>
              <a:rPr lang="en-US" dirty="0"/>
              <a:t> with material modifiers</a:t>
            </a:r>
          </a:p>
        </p:txBody>
      </p:sp>
      <p:sp>
        <p:nvSpPr>
          <p:cNvPr id="8" name="TextBox 7"/>
          <p:cNvSpPr txBox="1"/>
          <p:nvPr/>
        </p:nvSpPr>
        <p:spPr>
          <a:xfrm>
            <a:off x="4611710" y="1524743"/>
            <a:ext cx="4724400" cy="1015663"/>
          </a:xfrm>
          <a:prstGeom prst="rect">
            <a:avLst/>
          </a:prstGeom>
          <a:noFill/>
        </p:spPr>
        <p:txBody>
          <a:bodyPr wrap="square" rtlCol="0">
            <a:spAutoFit/>
          </a:bodyPr>
          <a:lstStyle/>
          <a:p>
            <a:r>
              <a:rPr lang="en-US" sz="2000" dirty="0"/>
              <a:t>The odd case when </a:t>
            </a:r>
            <a:r>
              <a:rPr lang="en-US" sz="2000" dirty="0" smtClean="0"/>
              <a:t>the offset </a:t>
            </a:r>
            <a:r>
              <a:rPr lang="en-US" sz="2000" dirty="0"/>
              <a:t>direction needs </a:t>
            </a:r>
            <a:r>
              <a:rPr lang="en-US" sz="2000" dirty="0" smtClean="0"/>
              <a:t>to be reversed </a:t>
            </a:r>
            <a:r>
              <a:rPr lang="en-US" sz="2000" dirty="0"/>
              <a:t>can now be handled</a:t>
            </a:r>
          </a:p>
        </p:txBody>
      </p:sp>
      <p:cxnSp>
        <p:nvCxnSpPr>
          <p:cNvPr id="11" name="Straight Arrow Connector 10"/>
          <p:cNvCxnSpPr/>
          <p:nvPr/>
        </p:nvCxnSpPr>
        <p:spPr>
          <a:xfrm flipH="1">
            <a:off x="2438400" y="1735053"/>
            <a:ext cx="2209800" cy="116066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429000" y="4495800"/>
            <a:ext cx="1219200" cy="129540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2015.11.06</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6019800" cy="584775"/>
          </a:xfrm>
          <a:prstGeom prst="rect">
            <a:avLst/>
          </a:prstGeom>
        </p:spPr>
        <p:txBody>
          <a:bodyPr wrap="square">
            <a:spAutoFit/>
          </a:bodyPr>
          <a:lstStyle/>
          <a:p>
            <a:pPr marL="342900" lvl="0" indent="-342900" eaLnBrk="0" fontAlgn="base" hangingPunct="0">
              <a:spcBef>
                <a:spcPct val="20000"/>
              </a:spcBef>
              <a:spcAft>
                <a:spcPct val="0"/>
              </a:spcAft>
            </a:pPr>
            <a:r>
              <a:rPr lang="en-US" sz="3200" kern="0" dirty="0">
                <a:solidFill>
                  <a:srgbClr val="000000"/>
                </a:solidFill>
              </a:rPr>
              <a:t>Export Geometry</a:t>
            </a:r>
            <a:endParaRPr lang="en-US" sz="2000" kern="0" dirty="0">
              <a:solidFill>
                <a:srgbClr val="000000"/>
              </a:solidFill>
            </a:endParaRPr>
          </a:p>
        </p:txBody>
      </p:sp>
      <p:pic>
        <p:nvPicPr>
          <p:cNvPr id="32772" name="Picture 4" descr="C:\Users\STEVE~1.SEI\AppData\Local\Temp\SNAGHTMLa86911.PNG"/>
          <p:cNvPicPr>
            <a:picLocks noChangeAspect="1" noChangeArrowheads="1"/>
          </p:cNvPicPr>
          <p:nvPr/>
        </p:nvPicPr>
        <p:blipFill>
          <a:blip r:embed="rId4" cstate="print"/>
          <a:srcRect/>
          <a:stretch>
            <a:fillRect/>
          </a:stretch>
        </p:blipFill>
        <p:spPr bwMode="auto">
          <a:xfrm>
            <a:off x="152400" y="2790824"/>
            <a:ext cx="3714750" cy="4067176"/>
          </a:xfrm>
          <a:prstGeom prst="rect">
            <a:avLst/>
          </a:prstGeom>
          <a:noFill/>
        </p:spPr>
      </p:pic>
      <p:pic>
        <p:nvPicPr>
          <p:cNvPr id="32770" name="Picture 2" descr="C:\Users\STEVE~1.SEI\AppData\Local\Temp\SNAGHTMLa82b95.PNG"/>
          <p:cNvPicPr>
            <a:picLocks noChangeAspect="1" noChangeArrowheads="1"/>
          </p:cNvPicPr>
          <p:nvPr/>
        </p:nvPicPr>
        <p:blipFill>
          <a:blip r:embed="rId5" cstate="print"/>
          <a:srcRect/>
          <a:stretch>
            <a:fillRect/>
          </a:stretch>
        </p:blipFill>
        <p:spPr bwMode="auto">
          <a:xfrm>
            <a:off x="1857375" y="1676400"/>
            <a:ext cx="7286625" cy="2809876"/>
          </a:xfrm>
          <a:prstGeom prst="rect">
            <a:avLst/>
          </a:prstGeom>
          <a:noFill/>
        </p:spPr>
      </p:pic>
      <p:cxnSp>
        <p:nvCxnSpPr>
          <p:cNvPr id="8" name="Straight Arrow Connector 7"/>
          <p:cNvCxnSpPr/>
          <p:nvPr/>
        </p:nvCxnSpPr>
        <p:spPr>
          <a:xfrm flipV="1">
            <a:off x="1219200" y="3352800"/>
            <a:ext cx="1524000" cy="320040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4549676"/>
            <a:ext cx="4191000" cy="2308324"/>
          </a:xfrm>
          <a:prstGeom prst="rect">
            <a:avLst/>
          </a:prstGeom>
          <a:noFill/>
        </p:spPr>
        <p:txBody>
          <a:bodyPr wrap="square" rtlCol="0">
            <a:spAutoFit/>
          </a:bodyPr>
          <a:lstStyle/>
          <a:p>
            <a:r>
              <a:rPr lang="en-US" dirty="0"/>
              <a:t>Creates a .</a:t>
            </a:r>
            <a:r>
              <a:rPr lang="en-US" dirty="0" err="1"/>
              <a:t>csv</a:t>
            </a:r>
            <a:r>
              <a:rPr lang="en-US" dirty="0"/>
              <a:t> with </a:t>
            </a:r>
            <a:r>
              <a:rPr lang="en-US" b="1" i="1" dirty="0"/>
              <a:t>all </a:t>
            </a:r>
            <a:r>
              <a:rPr lang="en-US" dirty="0"/>
              <a:t>information for the selected geometry</a:t>
            </a:r>
          </a:p>
          <a:p>
            <a:endParaRPr lang="en-US" dirty="0"/>
          </a:p>
          <a:p>
            <a:r>
              <a:rPr lang="en-US" dirty="0"/>
              <a:t>-Nominal, Measured, Delta, Tolerance for transform, physical stats, etc.</a:t>
            </a:r>
          </a:p>
          <a:p>
            <a:r>
              <a:rPr lang="en-US" dirty="0"/>
              <a:t>-Fit statistics </a:t>
            </a:r>
          </a:p>
          <a:p>
            <a:endParaRPr lang="en-US" dirty="0"/>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2015.11.06</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6019800" cy="584775"/>
          </a:xfrm>
          <a:prstGeom prst="rect">
            <a:avLst/>
          </a:prstGeom>
        </p:spPr>
        <p:txBody>
          <a:bodyPr wrap="square">
            <a:spAutoFit/>
          </a:bodyPr>
          <a:lstStyle/>
          <a:p>
            <a:pPr marL="342900" lvl="0" indent="-342900" eaLnBrk="0" fontAlgn="base" hangingPunct="0">
              <a:spcBef>
                <a:spcPct val="20000"/>
              </a:spcBef>
              <a:spcAft>
                <a:spcPct val="0"/>
              </a:spcAft>
            </a:pPr>
            <a:r>
              <a:rPr lang="en-US" sz="3200" kern="0" dirty="0">
                <a:solidFill>
                  <a:srgbClr val="000000"/>
                </a:solidFill>
              </a:rPr>
              <a:t>MP Commands</a:t>
            </a:r>
            <a:endParaRPr lang="en-US" sz="2000" kern="0" dirty="0">
              <a:solidFill>
                <a:srgbClr val="000000"/>
              </a:solidFill>
            </a:endParaRPr>
          </a:p>
        </p:txBody>
      </p:sp>
      <p:sp>
        <p:nvSpPr>
          <p:cNvPr id="8" name="TextBox 7"/>
          <p:cNvSpPr txBox="1"/>
          <p:nvPr/>
        </p:nvSpPr>
        <p:spPr>
          <a:xfrm>
            <a:off x="609600" y="1905000"/>
            <a:ext cx="7543800" cy="4401205"/>
          </a:xfrm>
          <a:prstGeom prst="rect">
            <a:avLst/>
          </a:prstGeom>
          <a:noFill/>
        </p:spPr>
        <p:txBody>
          <a:bodyPr wrap="square" rtlCol="0">
            <a:spAutoFit/>
          </a:bodyPr>
          <a:lstStyle/>
          <a:p>
            <a:pPr>
              <a:buFont typeface="Arial" pitchFamily="34" charset="0"/>
              <a:buChar char="•"/>
            </a:pPr>
            <a:r>
              <a:rPr lang="en-US" sz="2000" dirty="0"/>
              <a:t> Instrument Op Checks added for</a:t>
            </a:r>
          </a:p>
          <a:p>
            <a:pPr lvl="1">
              <a:buFont typeface="Arial" pitchFamily="34" charset="0"/>
              <a:buChar char="•"/>
            </a:pPr>
            <a:r>
              <a:rPr lang="en-US" sz="2000" dirty="0"/>
              <a:t> AICON </a:t>
            </a:r>
            <a:r>
              <a:rPr lang="en-US" sz="2000" dirty="0" err="1"/>
              <a:t>MoveInspect</a:t>
            </a:r>
            <a:endParaRPr lang="en-US" sz="2000" dirty="0"/>
          </a:p>
          <a:p>
            <a:pPr lvl="1">
              <a:buFont typeface="Arial" pitchFamily="34" charset="0"/>
              <a:buChar char="•"/>
            </a:pPr>
            <a:r>
              <a:rPr lang="en-US" sz="2000" dirty="0"/>
              <a:t> </a:t>
            </a:r>
            <a:r>
              <a:rPr lang="en-US" sz="2000" dirty="0" err="1"/>
              <a:t>Surphaser</a:t>
            </a:r>
            <a:endParaRPr lang="en-US" sz="2000" dirty="0"/>
          </a:p>
          <a:p>
            <a:pPr>
              <a:buFont typeface="Arial" pitchFamily="34" charset="0"/>
              <a:buChar char="•"/>
            </a:pPr>
            <a:r>
              <a:rPr lang="en-US" sz="2000" dirty="0"/>
              <a:t> Watch Point to Point With View Zooming</a:t>
            </a:r>
          </a:p>
          <a:p>
            <a:pPr>
              <a:buFont typeface="Arial" pitchFamily="34" charset="0"/>
              <a:buChar char="•"/>
            </a:pPr>
            <a:r>
              <a:rPr lang="en-US" sz="2000" dirty="0"/>
              <a:t> Get Targets Measured by Instrument</a:t>
            </a:r>
          </a:p>
          <a:p>
            <a:pPr>
              <a:buFont typeface="Arial" pitchFamily="34" charset="0"/>
              <a:buChar char="•"/>
            </a:pPr>
            <a:r>
              <a:rPr lang="en-US" sz="2000" dirty="0"/>
              <a:t> Construct Plane, Bisect 2 Planes</a:t>
            </a:r>
          </a:p>
          <a:p>
            <a:pPr>
              <a:buFont typeface="Arial" pitchFamily="34" charset="0"/>
              <a:buChar char="•"/>
            </a:pPr>
            <a:r>
              <a:rPr lang="en-US" sz="2000" dirty="0"/>
              <a:t> SA SDK</a:t>
            </a:r>
          </a:p>
          <a:p>
            <a:pPr lvl="1">
              <a:buFont typeface="Arial" pitchFamily="34" charset="0"/>
              <a:buChar char="•"/>
            </a:pPr>
            <a:r>
              <a:rPr lang="en-US" sz="2000" dirty="0"/>
              <a:t> Angular Units argument</a:t>
            </a:r>
          </a:p>
          <a:p>
            <a:pPr lvl="1">
              <a:buFont typeface="Arial" pitchFamily="34" charset="0"/>
              <a:buChar char="•"/>
            </a:pPr>
            <a:r>
              <a:rPr lang="en-US" sz="2000" dirty="0"/>
              <a:t> Trigonometric Function argument</a:t>
            </a:r>
          </a:p>
          <a:p>
            <a:pPr lvl="1">
              <a:buFont typeface="Arial" pitchFamily="34" charset="0"/>
              <a:buChar char="•"/>
            </a:pPr>
            <a:r>
              <a:rPr lang="en-US" sz="2000" dirty="0"/>
              <a:t> Logarithmic Function argument</a:t>
            </a:r>
          </a:p>
          <a:p>
            <a:pPr lvl="1">
              <a:buFont typeface="Arial" pitchFamily="34" charset="0"/>
              <a:buChar char="•"/>
            </a:pPr>
            <a:r>
              <a:rPr lang="en-US" sz="2000" dirty="0"/>
              <a:t> Added Math Operations argument</a:t>
            </a:r>
          </a:p>
          <a:p>
            <a:pPr lvl="1">
              <a:buFont typeface="Arial" pitchFamily="34" charset="0"/>
              <a:buChar char="•"/>
            </a:pPr>
            <a:endParaRPr lang="en-US" sz="2000" dirty="0"/>
          </a:p>
          <a:p>
            <a:pPr lvl="1">
              <a:buFont typeface="Arial" pitchFamily="34" charset="0"/>
              <a:buChar char="•"/>
            </a:pPr>
            <a:endParaRPr lang="en-US" sz="2000" dirty="0"/>
          </a:p>
          <a:p>
            <a:r>
              <a:rPr lang="en-US" sz="2000" dirty="0"/>
              <a:t>…and more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C000"/>
                </a:solidFill>
                <a:effectLst/>
                <a:uLnTx/>
                <a:uFillTx/>
              </a:rPr>
              <a:t>2016.02.18</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5" name="Rectangle 4"/>
          <p:cNvSpPr/>
          <p:nvPr/>
        </p:nvSpPr>
        <p:spPr>
          <a:xfrm>
            <a:off x="1056459" y="2967335"/>
            <a:ext cx="7031092" cy="1323439"/>
          </a:xfrm>
          <a:prstGeom prst="rect">
            <a:avLst/>
          </a:prstGeom>
          <a:gradFill>
            <a:gsLst>
              <a:gs pos="0">
                <a:srgbClr val="FFC000"/>
              </a:gs>
              <a:gs pos="64999">
                <a:srgbClr val="F0EBD5"/>
              </a:gs>
              <a:gs pos="100000">
                <a:srgbClr val="D1C39F"/>
              </a:gs>
            </a:gsLst>
            <a:lin ang="16200000" scaled="0"/>
          </a:gradFill>
          <a:effectLst>
            <a:outerShdw blurRad="152400" dist="317500" dir="5400000" sx="90000" sy="-19000" rotWithShape="0">
              <a:prstClr val="black">
                <a:alpha val="15000"/>
              </a:prstClr>
            </a:outerShdw>
          </a:effectLst>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uLnTx/>
                <a:uFillTx/>
              </a:rPr>
              <a:t>SA 2016.02.18</a:t>
            </a:r>
          </a:p>
        </p:txBody>
      </p:sp>
    </p:spTree>
    <p:extLst>
      <p:ext uri="{BB962C8B-B14F-4D97-AF65-F5344CB8AC3E}">
        <p14:creationId xmlns:p14="http://schemas.microsoft.com/office/powerpoint/2010/main" val="3359573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pPr lvl="0">
              <a:defRPr/>
            </a:pPr>
            <a:r>
              <a:rPr lang="en-US" sz="1800" kern="0" dirty="0">
                <a:solidFill>
                  <a:srgbClr val="FFC000"/>
                </a:solidFill>
              </a:rPr>
              <a:t>2016.02.18</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881062"/>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Pop Up Menu Icons</a:t>
            </a:r>
            <a:endParaRPr lang="en-US" sz="2000" kern="0" dirty="0">
              <a:solidFill>
                <a:srgbClr val="000000"/>
              </a:solidFill>
            </a:endParaRPr>
          </a:p>
        </p:txBody>
      </p:sp>
      <p:pic>
        <p:nvPicPr>
          <p:cNvPr id="2" name="Picture 1"/>
          <p:cNvPicPr>
            <a:picLocks noChangeAspect="1"/>
          </p:cNvPicPr>
          <p:nvPr/>
        </p:nvPicPr>
        <p:blipFill>
          <a:blip r:embed="rId4"/>
          <a:stretch>
            <a:fillRect/>
          </a:stretch>
        </p:blipFill>
        <p:spPr>
          <a:xfrm>
            <a:off x="685800" y="2042100"/>
            <a:ext cx="2457143" cy="3847619"/>
          </a:xfrm>
          <a:prstGeom prst="rect">
            <a:avLst/>
          </a:prstGeom>
        </p:spPr>
      </p:pic>
      <p:sp>
        <p:nvSpPr>
          <p:cNvPr id="3" name="TextBox 2"/>
          <p:cNvSpPr txBox="1"/>
          <p:nvPr/>
        </p:nvSpPr>
        <p:spPr>
          <a:xfrm>
            <a:off x="1190472" y="1661100"/>
            <a:ext cx="1371600" cy="369332"/>
          </a:xfrm>
          <a:prstGeom prst="rect">
            <a:avLst/>
          </a:prstGeom>
          <a:noFill/>
        </p:spPr>
        <p:txBody>
          <a:bodyPr wrap="square" rtlCol="0">
            <a:spAutoFit/>
          </a:bodyPr>
          <a:lstStyle/>
          <a:p>
            <a:r>
              <a:rPr lang="en-US" dirty="0"/>
              <a:t>Instrument</a:t>
            </a:r>
          </a:p>
        </p:txBody>
      </p:sp>
      <p:pic>
        <p:nvPicPr>
          <p:cNvPr id="4" name="Picture 3"/>
          <p:cNvPicPr>
            <a:picLocks noChangeAspect="1"/>
          </p:cNvPicPr>
          <p:nvPr/>
        </p:nvPicPr>
        <p:blipFill>
          <a:blip r:embed="rId5"/>
          <a:stretch>
            <a:fillRect/>
          </a:stretch>
        </p:blipFill>
        <p:spPr>
          <a:xfrm>
            <a:off x="3581542" y="2020907"/>
            <a:ext cx="2285714" cy="4752381"/>
          </a:xfrm>
          <a:prstGeom prst="rect">
            <a:avLst/>
          </a:prstGeom>
        </p:spPr>
      </p:pic>
      <p:sp>
        <p:nvSpPr>
          <p:cNvPr id="10" name="TextBox 9"/>
          <p:cNvSpPr txBox="1"/>
          <p:nvPr/>
        </p:nvSpPr>
        <p:spPr>
          <a:xfrm>
            <a:off x="3886200" y="1638418"/>
            <a:ext cx="1486043" cy="369332"/>
          </a:xfrm>
          <a:prstGeom prst="rect">
            <a:avLst/>
          </a:prstGeom>
          <a:noFill/>
        </p:spPr>
        <p:txBody>
          <a:bodyPr wrap="square" rtlCol="0">
            <a:spAutoFit/>
          </a:bodyPr>
          <a:lstStyle/>
          <a:p>
            <a:r>
              <a:rPr lang="en-US" dirty="0"/>
              <a:t>Point Group</a:t>
            </a:r>
          </a:p>
        </p:txBody>
      </p:sp>
      <p:pic>
        <p:nvPicPr>
          <p:cNvPr id="7" name="Picture 6"/>
          <p:cNvPicPr>
            <a:picLocks noChangeAspect="1"/>
          </p:cNvPicPr>
          <p:nvPr/>
        </p:nvPicPr>
        <p:blipFill>
          <a:blip r:embed="rId6"/>
          <a:stretch>
            <a:fillRect/>
          </a:stretch>
        </p:blipFill>
        <p:spPr>
          <a:xfrm>
            <a:off x="6305855" y="2017157"/>
            <a:ext cx="2285714" cy="4180952"/>
          </a:xfrm>
          <a:prstGeom prst="rect">
            <a:avLst/>
          </a:prstGeom>
        </p:spPr>
      </p:pic>
      <p:sp>
        <p:nvSpPr>
          <p:cNvPr id="12" name="TextBox 11"/>
          <p:cNvSpPr txBox="1"/>
          <p:nvPr/>
        </p:nvSpPr>
        <p:spPr>
          <a:xfrm>
            <a:off x="6953412" y="1647943"/>
            <a:ext cx="990600" cy="369332"/>
          </a:xfrm>
          <a:prstGeom prst="rect">
            <a:avLst/>
          </a:prstGeom>
          <a:noFill/>
        </p:spPr>
        <p:txBody>
          <a:bodyPr wrap="square" rtlCol="0">
            <a:spAutoFit/>
          </a:bodyPr>
          <a:lstStyle/>
          <a:p>
            <a:r>
              <a:rPr lang="en-US" dirty="0"/>
              <a:t>Plane</a:t>
            </a:r>
          </a:p>
        </p:txBody>
      </p:sp>
    </p:spTree>
    <p:extLst>
      <p:ext uri="{BB962C8B-B14F-4D97-AF65-F5344CB8AC3E}">
        <p14:creationId xmlns:p14="http://schemas.microsoft.com/office/powerpoint/2010/main" val="27563079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EVE~1.SEI\AppData\Local\Temp\SNAGHTML17cd076.PNG"/>
          <p:cNvPicPr>
            <a:picLocks noChangeAspect="1" noChangeArrowheads="1"/>
          </p:cNvPicPr>
          <p:nvPr/>
        </p:nvPicPr>
        <p:blipFill rotWithShape="1">
          <a:blip r:embed="rId3">
            <a:extLst>
              <a:ext uri="{28A0092B-C50C-407E-A947-70E740481C1C}">
                <a14:useLocalDpi xmlns:a14="http://schemas.microsoft.com/office/drawing/2010/main" val="0"/>
              </a:ext>
            </a:extLst>
          </a:blip>
          <a:srcRect t="8875"/>
          <a:stretch/>
        </p:blipFill>
        <p:spPr bwMode="auto">
          <a:xfrm>
            <a:off x="76200" y="1302366"/>
            <a:ext cx="7391400" cy="5546110"/>
          </a:xfrm>
          <a:prstGeom prst="rect">
            <a:avLst/>
          </a:prstGeom>
          <a:noFill/>
          <a:extLst>
            <a:ext uri="{909E8E84-426E-40DD-AFC4-6F175D3DCCD1}">
              <a14:hiddenFill xmlns:a14="http://schemas.microsoft.com/office/drawing/2010/main">
                <a:solidFill>
                  <a:srgbClr val="FFFFFF"/>
                </a:solidFill>
              </a14:hiddenFill>
            </a:ext>
          </a:extLst>
        </p:spPr>
      </p:pic>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pPr lvl="0">
              <a:defRPr/>
            </a:pPr>
            <a:r>
              <a:rPr lang="en-US" sz="1800" kern="0" dirty="0">
                <a:solidFill>
                  <a:srgbClr val="FFC000"/>
                </a:solidFill>
              </a:rPr>
              <a:t>2016.02.18</a:t>
            </a:r>
          </a:p>
        </p:txBody>
      </p:sp>
      <p:pic>
        <p:nvPicPr>
          <p:cNvPr id="8195"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152400" y="749677"/>
            <a:ext cx="70866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Dynamic Callout Images in Reports</a:t>
            </a:r>
            <a:endParaRPr lang="en-US" sz="2000" kern="0" dirty="0">
              <a:solidFill>
                <a:srgbClr val="000000"/>
              </a:solidFill>
            </a:endParaRPr>
          </a:p>
        </p:txBody>
      </p:sp>
      <p:sp>
        <p:nvSpPr>
          <p:cNvPr id="2" name="TextBox 1"/>
          <p:cNvSpPr txBox="1"/>
          <p:nvPr/>
        </p:nvSpPr>
        <p:spPr>
          <a:xfrm>
            <a:off x="7467600" y="2819400"/>
            <a:ext cx="1676400" cy="1752600"/>
          </a:xfrm>
          <a:prstGeom prst="rect">
            <a:avLst/>
          </a:prstGeom>
          <a:noFill/>
        </p:spPr>
        <p:txBody>
          <a:bodyPr wrap="square" rtlCol="0">
            <a:spAutoFit/>
          </a:bodyPr>
          <a:lstStyle/>
          <a:p>
            <a:r>
              <a:rPr lang="en-US" dirty="0"/>
              <a:t>Refreshing the report will now update any callout views contained in the report.</a:t>
            </a:r>
          </a:p>
        </p:txBody>
      </p:sp>
      <p:cxnSp>
        <p:nvCxnSpPr>
          <p:cNvPr id="4" name="Straight Connector 3"/>
          <p:cNvCxnSpPr>
            <a:stCxn id="3074" idx="1"/>
            <a:endCxn id="3074" idx="3"/>
          </p:cNvCxnSpPr>
          <p:nvPr/>
        </p:nvCxnSpPr>
        <p:spPr>
          <a:xfrm>
            <a:off x="76200" y="4075421"/>
            <a:ext cx="7391400" cy="0"/>
          </a:xfrm>
          <a:prstGeom prst="line">
            <a:avLst/>
          </a:prstGeom>
          <a:ln w="571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 name="Picture 4"/>
          <p:cNvPicPr>
            <a:picLocks noChangeAspect="1"/>
          </p:cNvPicPr>
          <p:nvPr/>
        </p:nvPicPr>
        <p:blipFill rotWithShape="1">
          <a:blip r:embed="rId5"/>
          <a:srcRect t="2490"/>
          <a:stretch/>
        </p:blipFill>
        <p:spPr>
          <a:xfrm>
            <a:off x="6477000" y="2057400"/>
            <a:ext cx="2590476" cy="631493"/>
          </a:xfrm>
          <a:prstGeom prst="rect">
            <a:avLst/>
          </a:prstGeom>
          <a:effectLst/>
        </p:spPr>
      </p:pic>
    </p:spTree>
    <p:extLst>
      <p:ext uri="{BB962C8B-B14F-4D97-AF65-F5344CB8AC3E}">
        <p14:creationId xmlns:p14="http://schemas.microsoft.com/office/powerpoint/2010/main" val="13584861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pPr lvl="0">
              <a:defRPr/>
            </a:pPr>
            <a:r>
              <a:rPr lang="en-US" sz="1800" kern="0" dirty="0">
                <a:solidFill>
                  <a:srgbClr val="FFC000"/>
                </a:solidFill>
              </a:rPr>
              <a:t>2016.02.18</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228600" y="1008700"/>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Picture Callouts</a:t>
            </a:r>
            <a:endParaRPr lang="en-US" sz="2000" kern="0" dirty="0">
              <a:solidFill>
                <a:srgbClr val="000000"/>
              </a:solidFill>
            </a:endParaRPr>
          </a:p>
        </p:txBody>
      </p:sp>
      <p:pic>
        <p:nvPicPr>
          <p:cNvPr id="1028" name="Picture 4" descr="C:\Users\STEVE~1.SEI\AppData\Local\Temp\SNAGHTML949d1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148875"/>
            <a:ext cx="8429625" cy="57091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5943600" y="1676400"/>
            <a:ext cx="2047619" cy="1495238"/>
          </a:xfrm>
          <a:prstGeom prst="rect">
            <a:avLst/>
          </a:prstGeom>
        </p:spPr>
      </p:pic>
      <p:pic>
        <p:nvPicPr>
          <p:cNvPr id="4" name="Picture 3"/>
          <p:cNvPicPr>
            <a:picLocks noChangeAspect="1"/>
          </p:cNvPicPr>
          <p:nvPr/>
        </p:nvPicPr>
        <p:blipFill>
          <a:blip r:embed="rId6"/>
          <a:stretch>
            <a:fillRect/>
          </a:stretch>
        </p:blipFill>
        <p:spPr>
          <a:xfrm>
            <a:off x="521490" y="5562600"/>
            <a:ext cx="934863" cy="828629"/>
          </a:xfrm>
          <a:prstGeom prst="rect">
            <a:avLst/>
          </a:prstGeom>
        </p:spPr>
      </p:pic>
    </p:spTree>
    <p:extLst>
      <p:ext uri="{BB962C8B-B14F-4D97-AF65-F5344CB8AC3E}">
        <p14:creationId xmlns:p14="http://schemas.microsoft.com/office/powerpoint/2010/main" val="971175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EVE~1.SEI\AppData\Local\Temp\SNAGHTMLa97f6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5" y="860206"/>
            <a:ext cx="9134175" cy="5997794"/>
          </a:xfrm>
          <a:prstGeom prst="rect">
            <a:avLst/>
          </a:prstGeom>
          <a:noFill/>
          <a:extLst>
            <a:ext uri="{909E8E84-426E-40DD-AFC4-6F175D3DCCD1}">
              <a14:hiddenFill xmlns:a14="http://schemas.microsoft.com/office/drawing/2010/main">
                <a:solidFill>
                  <a:srgbClr val="FFFFFF"/>
                </a:solidFill>
              </a14:hiddenFill>
            </a:ext>
          </a:extLst>
        </p:spPr>
      </p:pic>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pPr lvl="0">
              <a:defRPr/>
            </a:pPr>
            <a:r>
              <a:rPr lang="en-US" sz="1800" kern="0" dirty="0">
                <a:solidFill>
                  <a:srgbClr val="FFC000"/>
                </a:solidFill>
              </a:rPr>
              <a:t>2016.02.18</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228600" y="6019800"/>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Vector Callout Controls</a:t>
            </a:r>
            <a:endParaRPr lang="en-US" sz="2000" kern="0" dirty="0">
              <a:solidFill>
                <a:srgbClr val="000000"/>
              </a:solidFill>
            </a:endParaRPr>
          </a:p>
        </p:txBody>
      </p:sp>
    </p:spTree>
    <p:extLst>
      <p:ext uri="{BB962C8B-B14F-4D97-AF65-F5344CB8AC3E}">
        <p14:creationId xmlns:p14="http://schemas.microsoft.com/office/powerpoint/2010/main" val="42771950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pPr lvl="0">
              <a:defRPr/>
            </a:pPr>
            <a:r>
              <a:rPr lang="en-US" sz="1800" kern="0" dirty="0">
                <a:solidFill>
                  <a:srgbClr val="FFC000"/>
                </a:solidFill>
              </a:rPr>
              <a:t>2016.02.18</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Trapping Auto Vectors</a:t>
            </a:r>
            <a:endParaRPr lang="en-US" sz="2000" kern="0" dirty="0">
              <a:solidFill>
                <a:srgbClr val="00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09800"/>
            <a:ext cx="9144000" cy="4557910"/>
          </a:xfrm>
          <a:prstGeom prst="rect">
            <a:avLst/>
          </a:prstGeom>
        </p:spPr>
      </p:pic>
      <p:pic>
        <p:nvPicPr>
          <p:cNvPr id="2050" name="Picture 2" descr="C:\Users\STEVE~1.SEI\AppData\Local\Temp\SNAGHTML13737a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5441" y="1371601"/>
            <a:ext cx="3274883" cy="3001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385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2015.11.06</a:t>
            </a:r>
          </a:p>
          <a:p>
            <a:endParaRPr lang="en-US" sz="1800" dirty="0">
              <a:solidFill>
                <a:srgbClr val="FFC000"/>
              </a:solidFill>
            </a:endParaRP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5" name="Rectangle 4"/>
          <p:cNvSpPr/>
          <p:nvPr/>
        </p:nvSpPr>
        <p:spPr>
          <a:xfrm>
            <a:off x="1103813" y="2967335"/>
            <a:ext cx="6936386" cy="1323439"/>
          </a:xfrm>
          <a:prstGeom prst="rect">
            <a:avLst/>
          </a:prstGeom>
          <a:gradFill>
            <a:gsLst>
              <a:gs pos="0">
                <a:srgbClr val="FFC000"/>
              </a:gs>
              <a:gs pos="64999">
                <a:srgbClr val="F0EBD5"/>
              </a:gs>
              <a:gs pos="100000">
                <a:srgbClr val="D1C39F"/>
              </a:gs>
            </a:gsLst>
            <a:lin ang="16200000" scaled="0"/>
          </a:gradFill>
          <a:effectLst>
            <a:outerShdw blurRad="152400" dist="317500" dir="5400000" sx="90000" sy="-19000" rotWithShape="0">
              <a:prstClr val="black">
                <a:alpha val="15000"/>
              </a:prstClr>
            </a:outerShdw>
          </a:effectLst>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p>
            <a:pPr algn="ctr"/>
            <a:r>
              <a:rPr lang="en-US" sz="80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SA 2015.11.06</a:t>
            </a:r>
          </a:p>
        </p:txBody>
      </p:sp>
      <p:sp>
        <p:nvSpPr>
          <p:cNvPr id="6" name="Subtitle 2"/>
          <p:cNvSpPr>
            <a:spLocks noGrp="1"/>
          </p:cNvSpPr>
          <p:nvPr>
            <p:ph type="subTitle" idx="1"/>
          </p:nvPr>
        </p:nvSpPr>
        <p:spPr>
          <a:xfrm>
            <a:off x="-27296" y="6421272"/>
            <a:ext cx="9144000" cy="457200"/>
          </a:xfrm>
        </p:spPr>
        <p:txBody>
          <a:bodyPr/>
          <a:lstStyle/>
          <a:p>
            <a:pPr algn="l"/>
            <a:r>
              <a:rPr lang="en-US" sz="1400" dirty="0" smtClean="0"/>
              <a:t>Side Note: Last Boeing accredited release was SA 2015.07.28</a:t>
            </a:r>
          </a:p>
        </p:txBody>
      </p:sp>
    </p:spTree>
    <p:extLst>
      <p:ext uri="{BB962C8B-B14F-4D97-AF65-F5344CB8AC3E}">
        <p14:creationId xmlns:p14="http://schemas.microsoft.com/office/powerpoint/2010/main" val="13821552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172076" y="3939698"/>
            <a:ext cx="3295238" cy="2704762"/>
          </a:xfrm>
          <a:prstGeom prst="rect">
            <a:avLst/>
          </a:prstGeom>
        </p:spPr>
      </p:pic>
      <p:pic>
        <p:nvPicPr>
          <p:cNvPr id="20" name="Picture 19"/>
          <p:cNvPicPr>
            <a:picLocks noChangeAspect="1"/>
          </p:cNvPicPr>
          <p:nvPr/>
        </p:nvPicPr>
        <p:blipFill>
          <a:blip r:embed="rId3"/>
          <a:stretch>
            <a:fillRect/>
          </a:stretch>
        </p:blipFill>
        <p:spPr>
          <a:xfrm>
            <a:off x="3886627" y="1661694"/>
            <a:ext cx="5119261" cy="2277910"/>
          </a:xfrm>
          <a:prstGeom prst="rect">
            <a:avLst/>
          </a:prstGeom>
        </p:spPr>
      </p:pic>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pPr lvl="0">
              <a:defRPr/>
            </a:pPr>
            <a:r>
              <a:rPr lang="en-US" sz="1800" kern="0" dirty="0">
                <a:solidFill>
                  <a:srgbClr val="FFC000"/>
                </a:solidFill>
              </a:rPr>
              <a:t>2016.02.18</a:t>
            </a:r>
          </a:p>
        </p:txBody>
      </p:sp>
      <p:pic>
        <p:nvPicPr>
          <p:cNvPr id="8195"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114300" y="1076919"/>
            <a:ext cx="86106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Reporting Frame from Nearly any Object</a:t>
            </a:r>
          </a:p>
        </p:txBody>
      </p:sp>
      <p:cxnSp>
        <p:nvCxnSpPr>
          <p:cNvPr id="18" name="Curved Connector 17"/>
          <p:cNvCxnSpPr/>
          <p:nvPr/>
        </p:nvCxnSpPr>
        <p:spPr>
          <a:xfrm flipV="1">
            <a:off x="1981200" y="2362200"/>
            <a:ext cx="3352800" cy="3219746"/>
          </a:xfrm>
          <a:prstGeom prst="curvedConnector3">
            <a:avLst>
              <a:gd name="adj1" fmla="val 46104"/>
            </a:avLst>
          </a:prstGeom>
          <a:ln w="63500">
            <a:solidFill>
              <a:srgbClr val="FFC000"/>
            </a:solidFill>
            <a:tailEnd type="triangle"/>
          </a:ln>
        </p:spPr>
        <p:style>
          <a:lnRef idx="3">
            <a:schemeClr val="accent6"/>
          </a:lnRef>
          <a:fillRef idx="0">
            <a:schemeClr val="accent6"/>
          </a:fillRef>
          <a:effectRef idx="2">
            <a:schemeClr val="accent6"/>
          </a:effectRef>
          <a:fontRef idx="minor">
            <a:schemeClr val="tx1"/>
          </a:fontRef>
        </p:style>
      </p:cxnSp>
      <p:pic>
        <p:nvPicPr>
          <p:cNvPr id="8192" name="Picture 8191"/>
          <p:cNvPicPr>
            <a:picLocks noChangeAspect="1"/>
          </p:cNvPicPr>
          <p:nvPr/>
        </p:nvPicPr>
        <p:blipFill rotWithShape="1">
          <a:blip r:embed="rId5"/>
          <a:srcRect l="289" t="12940"/>
          <a:stretch/>
        </p:blipFill>
        <p:spPr>
          <a:xfrm>
            <a:off x="4191000" y="5562600"/>
            <a:ext cx="4521460" cy="363017"/>
          </a:xfrm>
          <a:prstGeom prst="rect">
            <a:avLst/>
          </a:prstGeom>
        </p:spPr>
      </p:pic>
      <p:pic>
        <p:nvPicPr>
          <p:cNvPr id="8193" name="Picture 8192"/>
          <p:cNvPicPr>
            <a:picLocks noChangeAspect="1"/>
          </p:cNvPicPr>
          <p:nvPr/>
        </p:nvPicPr>
        <p:blipFill>
          <a:blip r:embed="rId6"/>
          <a:stretch>
            <a:fillRect/>
          </a:stretch>
        </p:blipFill>
        <p:spPr>
          <a:xfrm>
            <a:off x="4210050" y="4723920"/>
            <a:ext cx="3975969" cy="325618"/>
          </a:xfrm>
          <a:prstGeom prst="rect">
            <a:avLst/>
          </a:prstGeom>
        </p:spPr>
      </p:pic>
      <p:sp>
        <p:nvSpPr>
          <p:cNvPr id="8196" name="TextBox 8195"/>
          <p:cNvSpPr txBox="1"/>
          <p:nvPr/>
        </p:nvSpPr>
        <p:spPr>
          <a:xfrm>
            <a:off x="4331134" y="5121403"/>
            <a:ext cx="3733800" cy="369332"/>
          </a:xfrm>
          <a:prstGeom prst="rect">
            <a:avLst/>
          </a:prstGeom>
          <a:noFill/>
        </p:spPr>
        <p:txBody>
          <a:bodyPr wrap="square" rtlCol="0">
            <a:spAutoFit/>
          </a:bodyPr>
          <a:lstStyle/>
          <a:p>
            <a:r>
              <a:rPr lang="en-US" dirty="0"/>
              <a:t>(Right Click Menu Icon Changes)</a:t>
            </a:r>
          </a:p>
        </p:txBody>
      </p:sp>
    </p:spTree>
    <p:extLst>
      <p:ext uri="{BB962C8B-B14F-4D97-AF65-F5344CB8AC3E}">
        <p14:creationId xmlns:p14="http://schemas.microsoft.com/office/powerpoint/2010/main" val="4229126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VE~1.SEI\AppData\Local\Temp\SNAGHTML12b737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592666"/>
            <a:ext cx="7315200" cy="5251338"/>
          </a:xfrm>
          <a:prstGeom prst="rect">
            <a:avLst/>
          </a:prstGeom>
          <a:noFill/>
          <a:extLst>
            <a:ext uri="{909E8E84-426E-40DD-AFC4-6F175D3DCCD1}">
              <a14:hiddenFill xmlns:a14="http://schemas.microsoft.com/office/drawing/2010/main">
                <a:solidFill>
                  <a:srgbClr val="FFFFFF"/>
                </a:solidFill>
              </a14:hiddenFill>
            </a:ext>
          </a:extLst>
        </p:spPr>
      </p:pic>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pPr lvl="0">
              <a:defRPr/>
            </a:pPr>
            <a:r>
              <a:rPr lang="en-US" sz="1800" kern="0" dirty="0">
                <a:solidFill>
                  <a:srgbClr val="FFC000"/>
                </a:solidFill>
              </a:rPr>
              <a:t>2016.02.18</a:t>
            </a:r>
          </a:p>
        </p:txBody>
      </p:sp>
      <p:pic>
        <p:nvPicPr>
          <p:cNvPr id="8195"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07891"/>
            <a:ext cx="80772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Cardinal Points in Optimizations</a:t>
            </a:r>
            <a:endParaRPr lang="en-US" sz="2000" kern="0" dirty="0">
              <a:solidFill>
                <a:srgbClr val="000000"/>
              </a:solidFill>
            </a:endParaRPr>
          </a:p>
        </p:txBody>
      </p:sp>
      <p:pic>
        <p:nvPicPr>
          <p:cNvPr id="2" name="Picture 1"/>
          <p:cNvPicPr>
            <a:picLocks noChangeAspect="1"/>
          </p:cNvPicPr>
          <p:nvPr/>
        </p:nvPicPr>
        <p:blipFill>
          <a:blip r:embed="rId5"/>
          <a:stretch>
            <a:fillRect/>
          </a:stretch>
        </p:blipFill>
        <p:spPr>
          <a:xfrm>
            <a:off x="1143001" y="1592666"/>
            <a:ext cx="1817914" cy="5239364"/>
          </a:xfrm>
          <a:prstGeom prst="rect">
            <a:avLst/>
          </a:prstGeom>
        </p:spPr>
      </p:pic>
      <p:sp>
        <p:nvSpPr>
          <p:cNvPr id="3" name="Down Arrow 2"/>
          <p:cNvSpPr/>
          <p:nvPr/>
        </p:nvSpPr>
        <p:spPr>
          <a:xfrm>
            <a:off x="5486400" y="3886200"/>
            <a:ext cx="762000" cy="883086"/>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971800" y="4218335"/>
            <a:ext cx="6172200" cy="8981"/>
          </a:xfrm>
          <a:prstGeom prst="line">
            <a:avLst/>
          </a:prstGeom>
          <a:ln w="57150"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430281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pPr lvl="0">
              <a:defRPr/>
            </a:pPr>
            <a:r>
              <a:rPr lang="en-US" sz="1800" kern="0" dirty="0">
                <a:solidFill>
                  <a:srgbClr val="FFC000"/>
                </a:solidFill>
              </a:rPr>
              <a:t>2016.02.18</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6858000" cy="1077218"/>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Offset Points along Hole Axis or Surface Normal</a:t>
            </a:r>
            <a:endParaRPr lang="en-US" sz="2000" kern="0" dirty="0">
              <a:solidFill>
                <a:srgbClr val="000000"/>
              </a:solidFill>
            </a:endParaRPr>
          </a:p>
        </p:txBody>
      </p:sp>
      <p:pic>
        <p:nvPicPr>
          <p:cNvPr id="2" name="Picture 1"/>
          <p:cNvPicPr>
            <a:picLocks noChangeAspect="1"/>
          </p:cNvPicPr>
          <p:nvPr/>
        </p:nvPicPr>
        <p:blipFill>
          <a:blip r:embed="rId4"/>
          <a:stretch>
            <a:fillRect/>
          </a:stretch>
        </p:blipFill>
        <p:spPr>
          <a:xfrm>
            <a:off x="230" y="2133600"/>
            <a:ext cx="9143770" cy="4724400"/>
          </a:xfrm>
          <a:prstGeom prst="rect">
            <a:avLst/>
          </a:prstGeom>
        </p:spPr>
      </p:pic>
    </p:spTree>
    <p:extLst>
      <p:ext uri="{BB962C8B-B14F-4D97-AF65-F5344CB8AC3E}">
        <p14:creationId xmlns:p14="http://schemas.microsoft.com/office/powerpoint/2010/main" val="20585700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pPr lvl="0">
              <a:defRPr/>
            </a:pPr>
            <a:r>
              <a:rPr lang="en-US" sz="1800" kern="0" dirty="0">
                <a:solidFill>
                  <a:srgbClr val="FFC000"/>
                </a:solidFill>
              </a:rPr>
              <a:t>2016.02.18</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6858000" cy="2062103"/>
          </a:xfrm>
          <a:prstGeom prst="rect">
            <a:avLst/>
          </a:prstGeom>
        </p:spPr>
        <p:txBody>
          <a:bodyPr wrap="square">
            <a:spAutoFit/>
          </a:bodyPr>
          <a:lstStyle/>
          <a:p>
            <a:pPr marL="457200" lvl="0" indent="-457200" eaLnBrk="0" fontAlgn="base" hangingPunct="0">
              <a:spcBef>
                <a:spcPct val="20000"/>
              </a:spcBef>
              <a:spcAft>
                <a:spcPct val="0"/>
              </a:spcAft>
              <a:buFont typeface="Arial" panose="020B0604020202020204" pitchFamily="34" charset="0"/>
              <a:buChar char="•"/>
            </a:pPr>
            <a:r>
              <a:rPr lang="en-US" sz="3200" kern="0" dirty="0">
                <a:solidFill>
                  <a:srgbClr val="000000"/>
                </a:solidFill>
              </a:rPr>
              <a:t>21 New MP commands</a:t>
            </a:r>
          </a:p>
          <a:p>
            <a:pPr marL="914400" lvl="1" indent="-457200" eaLnBrk="0" fontAlgn="base" hangingPunct="0">
              <a:spcBef>
                <a:spcPct val="20000"/>
              </a:spcBef>
              <a:spcAft>
                <a:spcPct val="0"/>
              </a:spcAft>
              <a:buFont typeface="Arial" panose="020B0604020202020204" pitchFamily="34" charset="0"/>
              <a:buChar char="•"/>
            </a:pPr>
            <a:r>
              <a:rPr lang="en-US" sz="2000" kern="0" dirty="0">
                <a:solidFill>
                  <a:srgbClr val="000000"/>
                </a:solidFill>
              </a:rPr>
              <a:t>Angular Representation</a:t>
            </a:r>
          </a:p>
          <a:p>
            <a:pPr marL="914400" lvl="1" indent="-457200" eaLnBrk="0" fontAlgn="base" hangingPunct="0">
              <a:spcBef>
                <a:spcPct val="20000"/>
              </a:spcBef>
              <a:spcAft>
                <a:spcPct val="0"/>
              </a:spcAft>
              <a:buFont typeface="Arial" panose="020B0604020202020204" pitchFamily="34" charset="0"/>
              <a:buChar char="•"/>
            </a:pPr>
            <a:r>
              <a:rPr lang="en-US" sz="2000" kern="0" dirty="0">
                <a:solidFill>
                  <a:srgbClr val="000000"/>
                </a:solidFill>
              </a:rPr>
              <a:t>Working with vectors</a:t>
            </a:r>
          </a:p>
          <a:p>
            <a:pPr marL="914400" lvl="1" indent="-457200" eaLnBrk="0" fontAlgn="base" hangingPunct="0">
              <a:spcBef>
                <a:spcPct val="20000"/>
              </a:spcBef>
              <a:spcAft>
                <a:spcPct val="0"/>
              </a:spcAft>
              <a:buFont typeface="Arial" panose="020B0604020202020204" pitchFamily="34" charset="0"/>
              <a:buChar char="•"/>
            </a:pPr>
            <a:r>
              <a:rPr lang="en-US" sz="2000" kern="0" dirty="0">
                <a:solidFill>
                  <a:srgbClr val="000000"/>
                </a:solidFill>
              </a:rPr>
              <a:t>Synchronized Measurement</a:t>
            </a:r>
          </a:p>
          <a:p>
            <a:pPr marL="914400" lvl="1" indent="-457200" eaLnBrk="0" fontAlgn="base" hangingPunct="0">
              <a:spcBef>
                <a:spcPct val="20000"/>
              </a:spcBef>
              <a:spcAft>
                <a:spcPct val="0"/>
              </a:spcAft>
              <a:buFont typeface="Arial" panose="020B0604020202020204" pitchFamily="34" charset="0"/>
              <a:buChar char="•"/>
            </a:pPr>
            <a:r>
              <a:rPr lang="en-US" sz="2000" kern="0" dirty="0">
                <a:solidFill>
                  <a:srgbClr val="000000"/>
                </a:solidFill>
              </a:rPr>
              <a:t>Set </a:t>
            </a:r>
            <a:r>
              <a:rPr lang="en-US" sz="2000" kern="0" dirty="0" err="1">
                <a:solidFill>
                  <a:srgbClr val="000000"/>
                </a:solidFill>
              </a:rPr>
              <a:t>Geom</a:t>
            </a:r>
            <a:r>
              <a:rPr lang="en-US" sz="2000" kern="0" dirty="0">
                <a:solidFill>
                  <a:srgbClr val="000000"/>
                </a:solidFill>
              </a:rPr>
              <a:t> Relationship Criteria</a:t>
            </a:r>
          </a:p>
        </p:txBody>
      </p:sp>
      <p:sp>
        <p:nvSpPr>
          <p:cNvPr id="4" name="Rectangle 3"/>
          <p:cNvSpPr/>
          <p:nvPr/>
        </p:nvSpPr>
        <p:spPr>
          <a:xfrm>
            <a:off x="304800" y="3217515"/>
            <a:ext cx="8229600" cy="584775"/>
          </a:xfrm>
          <a:prstGeom prst="rect">
            <a:avLst/>
          </a:prstGeom>
        </p:spPr>
        <p:txBody>
          <a:bodyPr wrap="square">
            <a:spAutoFit/>
          </a:bodyPr>
          <a:lstStyle/>
          <a:p>
            <a:pPr marL="457200" lvl="0" indent="-457200" eaLnBrk="0" fontAlgn="base" hangingPunct="0">
              <a:spcBef>
                <a:spcPct val="20000"/>
              </a:spcBef>
              <a:spcAft>
                <a:spcPct val="0"/>
              </a:spcAft>
              <a:buFont typeface="Arial" panose="020B0604020202020204" pitchFamily="34" charset="0"/>
              <a:buChar char="•"/>
            </a:pPr>
            <a:r>
              <a:rPr lang="en-US" sz="3200" kern="0" dirty="0">
                <a:solidFill>
                  <a:srgbClr val="000000"/>
                </a:solidFill>
              </a:rPr>
              <a:t>MP editor divider can now slide</a:t>
            </a:r>
          </a:p>
        </p:txBody>
      </p:sp>
      <p:pic>
        <p:nvPicPr>
          <p:cNvPr id="5" name="Picture 4"/>
          <p:cNvPicPr>
            <a:picLocks noChangeAspect="1"/>
          </p:cNvPicPr>
          <p:nvPr/>
        </p:nvPicPr>
        <p:blipFill>
          <a:blip r:embed="rId4"/>
          <a:stretch>
            <a:fillRect/>
          </a:stretch>
        </p:blipFill>
        <p:spPr>
          <a:xfrm>
            <a:off x="304800" y="3898522"/>
            <a:ext cx="8601406" cy="2666368"/>
          </a:xfrm>
          <a:prstGeom prst="rect">
            <a:avLst/>
          </a:prstGeom>
        </p:spPr>
      </p:pic>
      <p:sp>
        <p:nvSpPr>
          <p:cNvPr id="7" name="Left-Right Arrow Callout 6"/>
          <p:cNvSpPr/>
          <p:nvPr/>
        </p:nvSpPr>
        <p:spPr>
          <a:xfrm>
            <a:off x="3124200" y="4495800"/>
            <a:ext cx="914400" cy="1981200"/>
          </a:xfrm>
          <a:prstGeom prst="leftRightArrowCallout">
            <a:avLst>
              <a:gd name="adj1" fmla="val 11111"/>
              <a:gd name="adj2" fmla="val 16319"/>
              <a:gd name="adj3" fmla="val 25347"/>
              <a:gd name="adj4" fmla="val 792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0500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smtClean="0">
                <a:ln>
                  <a:noFill/>
                </a:ln>
                <a:solidFill>
                  <a:srgbClr val="FFC000"/>
                </a:solidFill>
                <a:effectLst/>
                <a:uLnTx/>
                <a:uFillTx/>
              </a:rPr>
              <a:t>2016.06.03</a:t>
            </a:r>
            <a:endParaRPr kumimoji="0" lang="en-US" sz="1800" i="0" u="none" strike="noStrike" kern="0" cap="none" spc="0" normalizeH="0" baseline="0" noProof="0" dirty="0">
              <a:ln>
                <a:noFill/>
              </a:ln>
              <a:solidFill>
                <a:srgbClr val="FFC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5" name="Rectangle 4"/>
          <p:cNvSpPr/>
          <p:nvPr/>
        </p:nvSpPr>
        <p:spPr>
          <a:xfrm>
            <a:off x="1056459" y="2967335"/>
            <a:ext cx="7031092" cy="1323439"/>
          </a:xfrm>
          <a:prstGeom prst="rect">
            <a:avLst/>
          </a:prstGeom>
          <a:gradFill>
            <a:gsLst>
              <a:gs pos="0">
                <a:srgbClr val="FFC000"/>
              </a:gs>
              <a:gs pos="64999">
                <a:srgbClr val="F0EBD5"/>
              </a:gs>
              <a:gs pos="100000">
                <a:srgbClr val="D1C39F"/>
              </a:gs>
            </a:gsLst>
            <a:lin ang="16200000" scaled="0"/>
          </a:gradFill>
          <a:effectLst>
            <a:outerShdw blurRad="152400" dist="317500" dir="5400000" sx="90000" sy="-19000" rotWithShape="0">
              <a:prstClr val="black">
                <a:alpha val="15000"/>
              </a:prstClr>
            </a:outerShdw>
          </a:effectLst>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uLnTx/>
                <a:uFillTx/>
              </a:rPr>
              <a:t>SA </a:t>
            </a:r>
            <a:r>
              <a:rPr kumimoji="0" lang="en-US" sz="8000" b="1" i="0" u="none" strike="noStrike" kern="0" cap="none" spc="0" normalizeH="0" baseline="0" noProof="0"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uLnTx/>
                <a:uFillTx/>
              </a:rPr>
              <a:t>2016.06.03</a:t>
            </a:r>
            <a:endParaRPr kumimoji="0" lang="en-US" sz="8000" b="1" i="0" u="none" strike="noStrike" kern="0" cap="none" spc="0" normalizeH="0" baseline="0" noProof="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uLnTx/>
              <a:uFillTx/>
            </a:endParaRPr>
          </a:p>
        </p:txBody>
      </p:sp>
    </p:spTree>
    <p:extLst>
      <p:ext uri="{BB962C8B-B14F-4D97-AF65-F5344CB8AC3E}">
        <p14:creationId xmlns:p14="http://schemas.microsoft.com/office/powerpoint/2010/main" val="22296386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smtClean="0">
                <a:solidFill>
                  <a:srgbClr val="FFC000"/>
                </a:solidFill>
              </a:rPr>
              <a:t>2016.06.03</a:t>
            </a:r>
            <a:endParaRPr lang="en-US" sz="1800" dirty="0">
              <a:solidFill>
                <a:srgbClr val="FFC000"/>
              </a:solidFill>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Dynamic Frames</a:t>
            </a:r>
            <a:endParaRPr lang="en-US" sz="2000" kern="0" dirty="0">
              <a:solidFill>
                <a:srgbClr val="000000"/>
              </a:solidFill>
            </a:endParaRPr>
          </a:p>
        </p:txBody>
      </p:sp>
      <p:pic>
        <p:nvPicPr>
          <p:cNvPr id="2" name="Picture 1"/>
          <p:cNvPicPr>
            <a:picLocks noChangeAspect="1"/>
          </p:cNvPicPr>
          <p:nvPr/>
        </p:nvPicPr>
        <p:blipFill>
          <a:blip r:embed="rId4"/>
          <a:stretch>
            <a:fillRect/>
          </a:stretch>
        </p:blipFill>
        <p:spPr>
          <a:xfrm>
            <a:off x="4724561" y="915262"/>
            <a:ext cx="2058357" cy="1472625"/>
          </a:xfrm>
          <a:prstGeom prst="rect">
            <a:avLst/>
          </a:prstGeom>
        </p:spPr>
      </p:pic>
      <p:pic>
        <p:nvPicPr>
          <p:cNvPr id="1026" name="Picture 2" descr="C:\Users\STEVE~1.SEI\AppData\Local\Temp\SNAGHTMLfcd49.PNG"/>
          <p:cNvPicPr>
            <a:picLocks noChangeAspect="1" noChangeArrowheads="1"/>
          </p:cNvPicPr>
          <p:nvPr/>
        </p:nvPicPr>
        <p:blipFill rotWithShape="1">
          <a:blip r:embed="rId5">
            <a:extLst>
              <a:ext uri="{28A0092B-C50C-407E-A947-70E740481C1C}">
                <a14:useLocalDpi xmlns:a14="http://schemas.microsoft.com/office/drawing/2010/main" val="0"/>
              </a:ext>
            </a:extLst>
          </a:blip>
          <a:srcRect l="9333" r="11336"/>
          <a:stretch/>
        </p:blipFill>
        <p:spPr bwMode="auto">
          <a:xfrm>
            <a:off x="0" y="2032575"/>
            <a:ext cx="9067800" cy="482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324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2016.06.03</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228600" y="855843"/>
            <a:ext cx="7543800" cy="584775"/>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lang="en-US" sz="3200" kern="0" dirty="0">
                <a:solidFill>
                  <a:srgbClr val="000000"/>
                </a:solidFill>
              </a:rPr>
              <a:t>Clouds for Geometry Relationships</a:t>
            </a:r>
            <a:endParaRPr kumimoji="0" lang="en-US" sz="2000" b="0" i="0" u="none" strike="noStrike" kern="0" cap="none" spc="0" normalizeH="0" baseline="0" noProof="0" dirty="0">
              <a:ln>
                <a:noFill/>
              </a:ln>
              <a:solidFill>
                <a:srgbClr val="000000"/>
              </a:solidFill>
              <a:effectLst/>
              <a:uLnTx/>
              <a:uFillTx/>
            </a:endParaRPr>
          </a:p>
        </p:txBody>
      </p:sp>
      <p:pic>
        <p:nvPicPr>
          <p:cNvPr id="2" name="Picture 1"/>
          <p:cNvPicPr>
            <a:picLocks noChangeAspect="1"/>
          </p:cNvPicPr>
          <p:nvPr/>
        </p:nvPicPr>
        <p:blipFill>
          <a:blip r:embed="rId4"/>
          <a:stretch>
            <a:fillRect/>
          </a:stretch>
        </p:blipFill>
        <p:spPr>
          <a:xfrm>
            <a:off x="114300" y="1442767"/>
            <a:ext cx="4991100" cy="602142"/>
          </a:xfrm>
          <a:prstGeom prst="rect">
            <a:avLst/>
          </a:prstGeom>
        </p:spPr>
      </p:pic>
      <p:pic>
        <p:nvPicPr>
          <p:cNvPr id="4098" name="Picture 2" descr="C:\Users\STEVE~1.SEI\AppData\Local\Temp\SNAGHTML93c22c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13" y="2132243"/>
            <a:ext cx="8661288" cy="4725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897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2016.06.03</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4326138" y="1371600"/>
            <a:ext cx="4800600" cy="1077218"/>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lang="en-US" sz="3200" kern="0" noProof="0" dirty="0">
                <a:solidFill>
                  <a:srgbClr val="000000"/>
                </a:solidFill>
              </a:rPr>
              <a:t>Minimize Relationships, Sequential Fit</a:t>
            </a:r>
            <a:endParaRPr kumimoji="0" lang="en-US" sz="2000" b="0" i="0" u="none" strike="noStrike" kern="0" cap="none" spc="0" normalizeH="0" baseline="0" noProof="0" dirty="0">
              <a:ln>
                <a:noFill/>
              </a:ln>
              <a:solidFill>
                <a:srgbClr val="000000"/>
              </a:solidFill>
              <a:effectLst/>
              <a:uLnTx/>
              <a:uFillTx/>
            </a:endParaRPr>
          </a:p>
        </p:txBody>
      </p:sp>
      <p:pic>
        <p:nvPicPr>
          <p:cNvPr id="2" name="Picture 1"/>
          <p:cNvPicPr>
            <a:picLocks noChangeAspect="1"/>
          </p:cNvPicPr>
          <p:nvPr/>
        </p:nvPicPr>
        <p:blipFill>
          <a:blip r:embed="rId4"/>
          <a:stretch>
            <a:fillRect/>
          </a:stretch>
        </p:blipFill>
        <p:spPr>
          <a:xfrm>
            <a:off x="4326138" y="5173353"/>
            <a:ext cx="4799045" cy="1060719"/>
          </a:xfrm>
          <a:prstGeom prst="rect">
            <a:avLst/>
          </a:prstGeom>
        </p:spPr>
      </p:pic>
      <p:pic>
        <p:nvPicPr>
          <p:cNvPr id="2058" name="Picture 10" descr="C:\Users\STEVE~1.SEI\AppData\Local\Temp\SNAGHTML22a6f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7467" y="2556002"/>
            <a:ext cx="5047716" cy="23456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STEVE~1.SEI\AppData\Local\Temp\SNAGHTML1fcdf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854706"/>
            <a:ext cx="4048077" cy="18811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STEVE~1.SEI\AppData\Local\Temp\SNAGHTML206ed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2722027"/>
            <a:ext cx="4048077" cy="18811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STEVE~1.SEI\AppData\Local\Temp\SNAGHTML211f2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603174"/>
            <a:ext cx="4048077" cy="1881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9788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2016.06.03</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7239000" cy="584775"/>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lang="en-US" sz="3200" kern="0" noProof="0" dirty="0">
                <a:solidFill>
                  <a:srgbClr val="000000"/>
                </a:solidFill>
              </a:rPr>
              <a:t>Individual Point Cloud Display Options</a:t>
            </a:r>
            <a:endParaRPr kumimoji="0" lang="en-US" sz="2000" b="0" i="0" u="none" strike="noStrike" kern="0" cap="none" spc="0" normalizeH="0" baseline="0" noProof="0" dirty="0">
              <a:ln>
                <a:noFill/>
              </a:ln>
              <a:solidFill>
                <a:srgbClr val="000000"/>
              </a:solidFill>
              <a:effectLst/>
              <a:uLnTx/>
              <a:uFillTx/>
            </a:endParaRPr>
          </a:p>
        </p:txBody>
      </p:sp>
      <p:pic>
        <p:nvPicPr>
          <p:cNvPr id="2" name="Picture 1"/>
          <p:cNvPicPr>
            <a:picLocks noChangeAspect="1"/>
          </p:cNvPicPr>
          <p:nvPr/>
        </p:nvPicPr>
        <p:blipFill>
          <a:blip r:embed="rId4"/>
          <a:stretch>
            <a:fillRect/>
          </a:stretch>
        </p:blipFill>
        <p:spPr>
          <a:xfrm>
            <a:off x="533400" y="2133600"/>
            <a:ext cx="4343400" cy="3979598"/>
          </a:xfrm>
          <a:prstGeom prst="rect">
            <a:avLst/>
          </a:prstGeom>
        </p:spPr>
      </p:pic>
      <p:sp>
        <p:nvSpPr>
          <p:cNvPr id="3" name="TextBox 2"/>
          <p:cNvSpPr txBox="1"/>
          <p:nvPr/>
        </p:nvSpPr>
        <p:spPr>
          <a:xfrm>
            <a:off x="5105400" y="3447521"/>
            <a:ext cx="3429000" cy="646331"/>
          </a:xfrm>
          <a:prstGeom prst="rect">
            <a:avLst/>
          </a:prstGeom>
          <a:noFill/>
        </p:spPr>
        <p:txBody>
          <a:bodyPr wrap="square" rtlCol="0">
            <a:spAutoFit/>
          </a:bodyPr>
          <a:lstStyle/>
          <a:p>
            <a:r>
              <a:rPr lang="en-US" dirty="0"/>
              <a:t>Rotational thinning helps lesser graphic cards.</a:t>
            </a:r>
          </a:p>
        </p:txBody>
      </p:sp>
    </p:spTree>
    <p:extLst>
      <p:ext uri="{BB962C8B-B14F-4D97-AF65-F5344CB8AC3E}">
        <p14:creationId xmlns:p14="http://schemas.microsoft.com/office/powerpoint/2010/main" val="4260221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STEVE~1.SEI\AppData\Local\Temp\SNAGHTML920009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858" y="3124200"/>
            <a:ext cx="8346142" cy="37719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STEVE~1.SEI\AppData\Local\Temp\SNAGHTML91ed45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33400"/>
            <a:ext cx="8332000" cy="2761579"/>
          </a:xfrm>
          <a:prstGeom prst="rect">
            <a:avLst/>
          </a:prstGeom>
          <a:noFill/>
          <a:extLst>
            <a:ext uri="{909E8E84-426E-40DD-AFC4-6F175D3DCCD1}">
              <a14:hiddenFill xmlns:a14="http://schemas.microsoft.com/office/drawing/2010/main">
                <a:solidFill>
                  <a:srgbClr val="FFFFFF"/>
                </a:solidFill>
              </a14:hiddenFill>
            </a:ext>
          </a:extLst>
        </p:spPr>
      </p:pic>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2016.06.03</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4935162" y="2737991"/>
            <a:ext cx="4572000" cy="1077218"/>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lang="en-US" sz="3200" kern="0" dirty="0">
                <a:solidFill>
                  <a:srgbClr val="000000"/>
                </a:solidFill>
              </a:rPr>
              <a:t>Cloud to CAD &amp; Cloud to Mesh alignments</a:t>
            </a:r>
            <a:endParaRPr kumimoji="0" lang="en-US" sz="20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40156482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2015.11.06</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7543800" cy="584775"/>
          </a:xfrm>
          <a:prstGeom prst="rect">
            <a:avLst/>
          </a:prstGeom>
        </p:spPr>
        <p:txBody>
          <a:bodyPr wrap="square">
            <a:spAutoFit/>
          </a:bodyPr>
          <a:lstStyle/>
          <a:p>
            <a:pPr marL="342900" lvl="0" indent="-342900" eaLnBrk="0" fontAlgn="base" hangingPunct="0">
              <a:spcBef>
                <a:spcPct val="20000"/>
              </a:spcBef>
              <a:spcAft>
                <a:spcPct val="0"/>
              </a:spcAft>
            </a:pPr>
            <a:r>
              <a:rPr lang="en-US" sz="3200" kern="0" dirty="0">
                <a:solidFill>
                  <a:srgbClr val="000000"/>
                </a:solidFill>
              </a:rPr>
              <a:t>Vector </a:t>
            </a:r>
            <a:r>
              <a:rPr lang="en-US" sz="3200" kern="0" dirty="0" smtClean="0">
                <a:solidFill>
                  <a:srgbClr val="000000"/>
                </a:solidFill>
              </a:rPr>
              <a:t>Group </a:t>
            </a:r>
            <a:r>
              <a:rPr lang="en-US" sz="3200" kern="0" dirty="0">
                <a:solidFill>
                  <a:srgbClr val="000000"/>
                </a:solidFill>
              </a:rPr>
              <a:t>from </a:t>
            </a:r>
            <a:r>
              <a:rPr lang="en-US" sz="3200" kern="0" dirty="0" smtClean="0">
                <a:solidFill>
                  <a:srgbClr val="000000"/>
                </a:solidFill>
              </a:rPr>
              <a:t>Best </a:t>
            </a:r>
            <a:r>
              <a:rPr lang="en-US" sz="3200" kern="0" dirty="0">
                <a:solidFill>
                  <a:srgbClr val="000000"/>
                </a:solidFill>
              </a:rPr>
              <a:t>F</a:t>
            </a:r>
            <a:r>
              <a:rPr lang="en-US" sz="3200" kern="0" dirty="0" smtClean="0">
                <a:solidFill>
                  <a:srgbClr val="000000"/>
                </a:solidFill>
              </a:rPr>
              <a:t>it</a:t>
            </a:r>
            <a:endParaRPr lang="en-US" sz="2000" kern="0" dirty="0">
              <a:solidFill>
                <a:srgbClr val="000000"/>
              </a:solidFill>
            </a:endParaRPr>
          </a:p>
        </p:txBody>
      </p:sp>
      <p:pic>
        <p:nvPicPr>
          <p:cNvPr id="1026" name="Picture 2" descr="C:\Users\STEVE~1.SEI\AppData\Local\Temp\SNAGHTML1a0e81.PNG"/>
          <p:cNvPicPr>
            <a:picLocks noChangeAspect="1" noChangeArrowheads="1"/>
          </p:cNvPicPr>
          <p:nvPr/>
        </p:nvPicPr>
        <p:blipFill>
          <a:blip r:embed="rId4" cstate="print"/>
          <a:srcRect/>
          <a:stretch>
            <a:fillRect/>
          </a:stretch>
        </p:blipFill>
        <p:spPr bwMode="auto">
          <a:xfrm>
            <a:off x="2286000" y="1654069"/>
            <a:ext cx="6534150" cy="4994381"/>
          </a:xfrm>
          <a:prstGeom prst="rect">
            <a:avLst/>
          </a:prstGeom>
          <a:noFill/>
        </p:spPr>
      </p:pic>
      <p:sp>
        <p:nvSpPr>
          <p:cNvPr id="7" name="Oval 6"/>
          <p:cNvSpPr/>
          <p:nvPr/>
        </p:nvSpPr>
        <p:spPr>
          <a:xfrm>
            <a:off x="3505200" y="3733800"/>
            <a:ext cx="1143000" cy="381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2016.06.03</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584775"/>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lang="en-US" sz="3200" kern="0" dirty="0">
                <a:solidFill>
                  <a:srgbClr val="000000"/>
                </a:solidFill>
              </a:rPr>
              <a:t>Cloud Clipping Planes</a:t>
            </a:r>
            <a:endParaRPr kumimoji="0" lang="en-US" sz="2000" b="0" i="0" u="none" strike="noStrike" kern="0" cap="none" spc="0" normalizeH="0" baseline="0" noProof="0" dirty="0">
              <a:ln>
                <a:noFill/>
              </a:ln>
              <a:solidFill>
                <a:srgbClr val="000000"/>
              </a:solidFill>
              <a:effectLst/>
              <a:uLnTx/>
              <a:uFillTx/>
            </a:endParaRPr>
          </a:p>
        </p:txBody>
      </p:sp>
      <p:pic>
        <p:nvPicPr>
          <p:cNvPr id="3" name="Picture 2"/>
          <p:cNvPicPr>
            <a:picLocks noChangeAspect="1"/>
          </p:cNvPicPr>
          <p:nvPr/>
        </p:nvPicPr>
        <p:blipFill>
          <a:blip r:embed="rId4"/>
          <a:stretch>
            <a:fillRect/>
          </a:stretch>
        </p:blipFill>
        <p:spPr>
          <a:xfrm>
            <a:off x="35767" y="1752600"/>
            <a:ext cx="8997030" cy="3964134"/>
          </a:xfrm>
          <a:prstGeom prst="rect">
            <a:avLst/>
          </a:prstGeom>
        </p:spPr>
      </p:pic>
    </p:spTree>
    <p:extLst>
      <p:ext uri="{BB962C8B-B14F-4D97-AF65-F5344CB8AC3E}">
        <p14:creationId xmlns:p14="http://schemas.microsoft.com/office/powerpoint/2010/main" val="19567124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2016.06.03</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7086600" cy="584775"/>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lang="en-US" sz="3200" kern="0" dirty="0">
                <a:solidFill>
                  <a:srgbClr val="000000"/>
                </a:solidFill>
              </a:rPr>
              <a:t>Mesh from Scan Stripe Clouds</a:t>
            </a:r>
            <a:endParaRPr kumimoji="0" lang="en-US" sz="2000" b="0" i="0" u="none" strike="noStrike" kern="0" cap="none" spc="0" normalizeH="0" baseline="0" noProof="0" dirty="0">
              <a:ln>
                <a:noFill/>
              </a:ln>
              <a:solidFill>
                <a:srgbClr val="000000"/>
              </a:solidFill>
              <a:effectLst/>
              <a:uLnTx/>
              <a:uFillTx/>
            </a:endParaRPr>
          </a:p>
        </p:txBody>
      </p:sp>
      <p:pic>
        <p:nvPicPr>
          <p:cNvPr id="1026" name="Picture 2" descr="C:\Users\STEVE~1.SEI\AppData\Local\Temp\SNAGHTML8f0e7f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3118744"/>
            <a:ext cx="6648450" cy="3739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TEVE~1.SEI\AppData\Local\Temp\SNAGHTML8f263b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600200"/>
            <a:ext cx="4021887" cy="24792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318796" y="4079408"/>
            <a:ext cx="2742857" cy="2161905"/>
          </a:xfrm>
          <a:prstGeom prst="rect">
            <a:avLst/>
          </a:prstGeom>
        </p:spPr>
      </p:pic>
      <p:sp>
        <p:nvSpPr>
          <p:cNvPr id="5" name="TextBox 4"/>
          <p:cNvSpPr txBox="1"/>
          <p:nvPr/>
        </p:nvSpPr>
        <p:spPr>
          <a:xfrm>
            <a:off x="4114800" y="1651575"/>
            <a:ext cx="48768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Optional real time coarse mesh during scan </a:t>
            </a:r>
          </a:p>
          <a:p>
            <a:pPr marL="285750" indent="-285750">
              <a:buFont typeface="Arial" panose="020B0604020202020204" pitchFamily="34" charset="0"/>
              <a:buChar char="•"/>
            </a:pPr>
            <a:r>
              <a:rPr lang="en-US" dirty="0"/>
              <a:t>Generate/Regenerate final mesh with various parameter </a:t>
            </a:r>
            <a:r>
              <a:rPr lang="en-US" dirty="0" smtClean="0"/>
              <a:t>controls</a:t>
            </a:r>
            <a:endParaRPr lang="en-US" dirty="0"/>
          </a:p>
        </p:txBody>
      </p:sp>
    </p:spTree>
    <p:extLst>
      <p:ext uri="{BB962C8B-B14F-4D97-AF65-F5344CB8AC3E}">
        <p14:creationId xmlns:p14="http://schemas.microsoft.com/office/powerpoint/2010/main" val="524970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2016.06.03</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8610600" cy="584775"/>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lang="en-US" sz="3200" kern="0" dirty="0">
                <a:solidFill>
                  <a:srgbClr val="000000"/>
                </a:solidFill>
              </a:rPr>
              <a:t>Colorized Mesh from Point Clouds</a:t>
            </a:r>
            <a:endParaRPr kumimoji="0" lang="en-US" sz="2000" b="0" i="0" u="none" strike="noStrike" kern="0" cap="none" spc="0" normalizeH="0" baseline="0" noProof="0" dirty="0">
              <a:ln>
                <a:noFill/>
              </a:ln>
              <a:solidFill>
                <a:srgbClr val="000000"/>
              </a:solidFill>
              <a:effectLst/>
              <a:uLnTx/>
              <a:uFillTx/>
            </a:endParaRPr>
          </a:p>
        </p:txBody>
      </p:sp>
      <p:pic>
        <p:nvPicPr>
          <p:cNvPr id="2050" name="Picture 2" descr="C:\Users\STEVE~1.SEI\AppData\Local\Temp\SNAGHTML8fed93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828800"/>
            <a:ext cx="388054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TEVE~1.SEI\AppData\Local\Temp\SNAGHTML90074e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39" y="1447800"/>
            <a:ext cx="6629400" cy="27337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STEVE~1.SEI\AppData\Local\Temp\SNAGHTML901efd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3" y="3124200"/>
            <a:ext cx="9054598"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2018555"/>
            <a:ext cx="2133600" cy="369332"/>
          </a:xfrm>
          <a:prstGeom prst="rect">
            <a:avLst/>
          </a:prstGeom>
          <a:noFill/>
        </p:spPr>
        <p:txBody>
          <a:bodyPr wrap="square" rtlCol="0">
            <a:spAutoFit/>
          </a:bodyPr>
          <a:lstStyle/>
          <a:p>
            <a:r>
              <a:rPr lang="en-US" dirty="0"/>
              <a:t>Original Cloud</a:t>
            </a:r>
          </a:p>
        </p:txBody>
      </p:sp>
      <p:sp>
        <p:nvSpPr>
          <p:cNvPr id="9" name="TextBox 8"/>
          <p:cNvSpPr txBox="1"/>
          <p:nvPr/>
        </p:nvSpPr>
        <p:spPr>
          <a:xfrm>
            <a:off x="5867400" y="1732002"/>
            <a:ext cx="2133600" cy="369332"/>
          </a:xfrm>
          <a:prstGeom prst="rect">
            <a:avLst/>
          </a:prstGeom>
          <a:noFill/>
        </p:spPr>
        <p:txBody>
          <a:bodyPr wrap="square" rtlCol="0">
            <a:spAutoFit/>
          </a:bodyPr>
          <a:lstStyle/>
          <a:p>
            <a:r>
              <a:rPr lang="en-US" dirty="0"/>
              <a:t>Scan Stripe Mesh</a:t>
            </a:r>
          </a:p>
        </p:txBody>
      </p:sp>
      <p:sp>
        <p:nvSpPr>
          <p:cNvPr id="10" name="TextBox 9"/>
          <p:cNvSpPr txBox="1"/>
          <p:nvPr/>
        </p:nvSpPr>
        <p:spPr>
          <a:xfrm>
            <a:off x="4876801" y="6196118"/>
            <a:ext cx="3429000" cy="646331"/>
          </a:xfrm>
          <a:prstGeom prst="rect">
            <a:avLst/>
          </a:prstGeom>
          <a:noFill/>
        </p:spPr>
        <p:txBody>
          <a:bodyPr wrap="square" rtlCol="0">
            <a:spAutoFit/>
          </a:bodyPr>
          <a:lstStyle/>
          <a:p>
            <a:r>
              <a:rPr lang="en-US" dirty="0"/>
              <a:t>Construct &gt; Colorized Graphical Mesh&gt; From Cloud Points</a:t>
            </a:r>
          </a:p>
        </p:txBody>
      </p:sp>
    </p:spTree>
    <p:extLst>
      <p:ext uri="{BB962C8B-B14F-4D97-AF65-F5344CB8AC3E}">
        <p14:creationId xmlns:p14="http://schemas.microsoft.com/office/powerpoint/2010/main" val="37604083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2016.06.03</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584775"/>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lang="en-US" sz="3200" kern="0" dirty="0">
                <a:solidFill>
                  <a:srgbClr val="000000"/>
                </a:solidFill>
              </a:rPr>
              <a:t>13 New MP Commands</a:t>
            </a:r>
          </a:p>
        </p:txBody>
      </p:sp>
      <p:sp>
        <p:nvSpPr>
          <p:cNvPr id="2" name="TextBox 1"/>
          <p:cNvSpPr txBox="1"/>
          <p:nvPr/>
        </p:nvSpPr>
        <p:spPr>
          <a:xfrm>
            <a:off x="342122" y="2209800"/>
            <a:ext cx="5531498" cy="1200329"/>
          </a:xfrm>
          <a:prstGeom prst="rect">
            <a:avLst/>
          </a:prstGeom>
          <a:noFill/>
        </p:spPr>
        <p:txBody>
          <a:bodyPr wrap="square" rtlCol="0">
            <a:spAutoFit/>
          </a:bodyPr>
          <a:lstStyle/>
          <a:p>
            <a:r>
              <a:rPr lang="en-US" dirty="0"/>
              <a:t>Get/Set Geometry Relationship …</a:t>
            </a:r>
          </a:p>
          <a:p>
            <a:r>
              <a:rPr lang="en-US" dirty="0"/>
              <a:t>Make UDP Settings</a:t>
            </a:r>
          </a:p>
          <a:p>
            <a:r>
              <a:rPr lang="en-US" dirty="0"/>
              <a:t>Move Collections by Minimizing Relationships</a:t>
            </a:r>
          </a:p>
          <a:p>
            <a:r>
              <a:rPr lang="en-US" dirty="0"/>
              <a:t>Load HTML Form</a:t>
            </a:r>
          </a:p>
        </p:txBody>
      </p:sp>
      <p:pic>
        <p:nvPicPr>
          <p:cNvPr id="1026" name="Picture 2" descr="http://www.kinematics.com/images/What's%20New%20in%20SA%2020160603-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419626"/>
            <a:ext cx="3124200" cy="535124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Elbow Connector 4"/>
          <p:cNvCxnSpPr>
            <a:endCxn id="1026" idx="1"/>
          </p:cNvCxnSpPr>
          <p:nvPr/>
        </p:nvCxnSpPr>
        <p:spPr>
          <a:xfrm>
            <a:off x="2286000" y="3276600"/>
            <a:ext cx="3200400" cy="818651"/>
          </a:xfrm>
          <a:prstGeom prst="bentConnector3">
            <a:avLst>
              <a:gd name="adj1" fmla="val 50000"/>
            </a:avLst>
          </a:prstGeom>
          <a:ln>
            <a:solidFill>
              <a:srgbClr val="0070C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341203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smtClean="0">
                <a:ln>
                  <a:noFill/>
                </a:ln>
                <a:solidFill>
                  <a:srgbClr val="FFC000"/>
                </a:solidFill>
                <a:effectLst/>
                <a:uLnTx/>
                <a:uFillTx/>
              </a:rPr>
              <a:t>2016.09.01</a:t>
            </a:r>
            <a:endParaRPr kumimoji="0" lang="en-US" sz="1800" i="0" u="none" strike="noStrike" kern="0" cap="none" spc="0" normalizeH="0" baseline="0" noProof="0" dirty="0">
              <a:ln>
                <a:noFill/>
              </a:ln>
              <a:solidFill>
                <a:srgbClr val="FFC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5" name="Rectangle 4"/>
          <p:cNvSpPr/>
          <p:nvPr/>
        </p:nvSpPr>
        <p:spPr>
          <a:xfrm>
            <a:off x="1056459" y="2967335"/>
            <a:ext cx="7031092" cy="1323439"/>
          </a:xfrm>
          <a:prstGeom prst="rect">
            <a:avLst/>
          </a:prstGeom>
          <a:gradFill>
            <a:gsLst>
              <a:gs pos="0">
                <a:srgbClr val="FFC000"/>
              </a:gs>
              <a:gs pos="64999">
                <a:srgbClr val="F0EBD5"/>
              </a:gs>
              <a:gs pos="100000">
                <a:srgbClr val="D1C39F"/>
              </a:gs>
            </a:gsLst>
            <a:lin ang="16200000" scaled="0"/>
          </a:gradFill>
          <a:effectLst>
            <a:outerShdw blurRad="152400" dist="317500" dir="5400000" sx="90000" sy="-19000" rotWithShape="0">
              <a:prstClr val="black">
                <a:alpha val="15000"/>
              </a:prstClr>
            </a:outerShdw>
          </a:effectLst>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uLnTx/>
                <a:uFillTx/>
              </a:rPr>
              <a:t>SA </a:t>
            </a:r>
            <a:r>
              <a:rPr kumimoji="0" lang="en-US" sz="8000" b="1" i="0" u="none" strike="noStrike" kern="0" cap="none" spc="0" normalizeH="0" baseline="0" noProof="0"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uLnTx/>
                <a:uFillTx/>
              </a:rPr>
              <a:t>2016.09.01</a:t>
            </a:r>
            <a:endParaRPr kumimoji="0" lang="en-US" sz="8000" b="1" i="0" u="none" strike="noStrike" kern="0" cap="none" spc="0" normalizeH="0" baseline="0" noProof="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uLnTx/>
              <a:uFillTx/>
            </a:endParaRPr>
          </a:p>
        </p:txBody>
      </p:sp>
    </p:spTree>
    <p:extLst>
      <p:ext uri="{BB962C8B-B14F-4D97-AF65-F5344CB8AC3E}">
        <p14:creationId xmlns:p14="http://schemas.microsoft.com/office/powerpoint/2010/main" val="13710751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smtClean="0">
                <a:solidFill>
                  <a:srgbClr val="FFC000"/>
                </a:solidFill>
              </a:rPr>
              <a:t>2016.09.01</a:t>
            </a:r>
            <a:endParaRPr lang="en-US" sz="1800" dirty="0">
              <a:solidFill>
                <a:srgbClr val="FFC000"/>
              </a:solidFill>
            </a:endParaRP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3276600" cy="1077218"/>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Easy Projection Plane Selection</a:t>
            </a:r>
            <a:endParaRPr lang="en-US" sz="2000" kern="0" dirty="0">
              <a:solidFill>
                <a:srgbClr val="000000"/>
              </a:solidFill>
            </a:endParaRPr>
          </a:p>
        </p:txBody>
      </p:sp>
      <p:pic>
        <p:nvPicPr>
          <p:cNvPr id="1026" name="Picture 2" descr="C:\Users\STEVE~1.SEI\AppData\Local\Temp\SNAGHTMLc3c14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1371600"/>
            <a:ext cx="6229350" cy="53816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6250" y="2667000"/>
            <a:ext cx="2438400" cy="2308324"/>
          </a:xfrm>
          <a:prstGeom prst="rect">
            <a:avLst/>
          </a:prstGeom>
          <a:noFill/>
        </p:spPr>
        <p:txBody>
          <a:bodyPr wrap="square" rtlCol="0">
            <a:spAutoFit/>
          </a:bodyPr>
          <a:lstStyle/>
          <a:p>
            <a:r>
              <a:rPr lang="en-US" dirty="0"/>
              <a:t>Right clicking on Plane or Plane from CAD will pre-select the resulting measured object as the projection plane for the next Geometry Relationship</a:t>
            </a:r>
          </a:p>
        </p:txBody>
      </p:sp>
    </p:spTree>
    <p:extLst>
      <p:ext uri="{BB962C8B-B14F-4D97-AF65-F5344CB8AC3E}">
        <p14:creationId xmlns:p14="http://schemas.microsoft.com/office/powerpoint/2010/main" val="42662055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EVE~1.SEI\AppData\Local\Temp\SNAGHTMLc4021b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1" y="1533525"/>
            <a:ext cx="7743825" cy="5324475"/>
          </a:xfrm>
          <a:prstGeom prst="rect">
            <a:avLst/>
          </a:prstGeom>
          <a:noFill/>
          <a:extLst>
            <a:ext uri="{909E8E84-426E-40DD-AFC4-6F175D3DCCD1}">
              <a14:hiddenFill xmlns:a14="http://schemas.microsoft.com/office/drawing/2010/main">
                <a:solidFill>
                  <a:srgbClr val="FFFFFF"/>
                </a:solidFill>
              </a14:hiddenFill>
            </a:ext>
          </a:extLst>
        </p:spPr>
      </p:pic>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2016.09.01</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7467600" cy="1077218"/>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lang="en-US" sz="3200" kern="0" noProof="0" dirty="0">
                <a:solidFill>
                  <a:srgbClr val="000000"/>
                </a:solidFill>
              </a:rPr>
              <a:t>Generate a point cloud from mesh vertices</a:t>
            </a:r>
            <a:endParaRPr kumimoji="0" lang="en-US" sz="2000" b="0" i="0" u="none" strike="noStrike" kern="0" cap="none" spc="0" normalizeH="0" baseline="0" noProof="0" dirty="0">
              <a:ln>
                <a:noFill/>
              </a:ln>
              <a:solidFill>
                <a:srgbClr val="000000"/>
              </a:solidFill>
              <a:effectLst/>
              <a:uLnTx/>
              <a:uFillTx/>
            </a:endParaRPr>
          </a:p>
        </p:txBody>
      </p:sp>
      <p:sp>
        <p:nvSpPr>
          <p:cNvPr id="2" name="TextBox 1"/>
          <p:cNvSpPr txBox="1"/>
          <p:nvPr/>
        </p:nvSpPr>
        <p:spPr>
          <a:xfrm>
            <a:off x="4800600" y="2144018"/>
            <a:ext cx="4038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Right click on scan stripe mesh &gt; Generate/Regenerate Point Cloud</a:t>
            </a:r>
          </a:p>
          <a:p>
            <a:pPr marL="285750" indent="-285750">
              <a:buFont typeface="Arial" panose="020B0604020202020204" pitchFamily="34" charset="0"/>
              <a:buChar char="•"/>
            </a:pPr>
            <a:r>
              <a:rPr lang="en-US" dirty="0"/>
              <a:t>Construct &gt; Point Clouds &gt; On Object’s Vertices (for multiple meshes)</a:t>
            </a:r>
          </a:p>
        </p:txBody>
      </p:sp>
    </p:spTree>
    <p:extLst>
      <p:ext uri="{BB962C8B-B14F-4D97-AF65-F5344CB8AC3E}">
        <p14:creationId xmlns:p14="http://schemas.microsoft.com/office/powerpoint/2010/main" val="42274848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2016.09.01</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810000" y="1295400"/>
            <a:ext cx="4953000" cy="954107"/>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lang="en-US" sz="3200" kern="0" dirty="0">
                <a:solidFill>
                  <a:srgbClr val="000000"/>
                </a:solidFill>
              </a:rPr>
              <a:t>STL Import Improvements</a:t>
            </a:r>
          </a:p>
          <a:p>
            <a:pPr marR="0" lvl="0" defTabSz="914400" eaLnBrk="0" fontAlgn="base" latinLnBrk="0" hangingPunct="0">
              <a:lnSpc>
                <a:spcPct val="100000"/>
              </a:lnSpc>
              <a:spcBef>
                <a:spcPct val="20000"/>
              </a:spcBef>
              <a:spcAft>
                <a:spcPct val="0"/>
              </a:spcAft>
              <a:buClrTx/>
              <a:buSzTx/>
              <a:tabLst/>
              <a:defRPr/>
            </a:pPr>
            <a:endParaRPr kumimoji="0" lang="en-US" sz="2000" b="0" i="0" u="none" strike="noStrike" kern="0" cap="none" spc="0" normalizeH="0" baseline="0" noProof="0" dirty="0">
              <a:ln>
                <a:noFill/>
              </a:ln>
              <a:solidFill>
                <a:srgbClr val="000000"/>
              </a:solidFill>
              <a:effectLst/>
              <a:uLnTx/>
              <a:uFillTx/>
            </a:endParaRPr>
          </a:p>
        </p:txBody>
      </p:sp>
      <p:pic>
        <p:nvPicPr>
          <p:cNvPr id="2" name="Picture 1"/>
          <p:cNvPicPr>
            <a:picLocks noChangeAspect="1"/>
          </p:cNvPicPr>
          <p:nvPr/>
        </p:nvPicPr>
        <p:blipFill>
          <a:blip r:embed="rId4"/>
          <a:stretch>
            <a:fillRect/>
          </a:stretch>
        </p:blipFill>
        <p:spPr>
          <a:xfrm>
            <a:off x="762000" y="1066800"/>
            <a:ext cx="2743200" cy="5266810"/>
          </a:xfrm>
          <a:prstGeom prst="rect">
            <a:avLst/>
          </a:prstGeom>
        </p:spPr>
      </p:pic>
    </p:spTree>
    <p:extLst>
      <p:ext uri="{BB962C8B-B14F-4D97-AF65-F5344CB8AC3E}">
        <p14:creationId xmlns:p14="http://schemas.microsoft.com/office/powerpoint/2010/main" val="2179125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2016.09.01</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228600" y="1143000"/>
            <a:ext cx="7924800" cy="584775"/>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lang="en-US" sz="3200" kern="0" dirty="0">
                <a:solidFill>
                  <a:srgbClr val="000000"/>
                </a:solidFill>
              </a:rPr>
              <a:t>Dynamic Cloud Thinning During Scanning</a:t>
            </a:r>
            <a:endParaRPr kumimoji="0" lang="en-US" sz="2000" b="0" i="0" u="none" strike="noStrike" kern="0" cap="none" spc="0" normalizeH="0" baseline="0" noProof="0" dirty="0">
              <a:ln>
                <a:noFill/>
              </a:ln>
              <a:solidFill>
                <a:srgbClr val="000000"/>
              </a:solidFill>
              <a:effectLst/>
              <a:uLnTx/>
              <a:uFillTx/>
            </a:endParaRPr>
          </a:p>
        </p:txBody>
      </p:sp>
      <p:pic>
        <p:nvPicPr>
          <p:cNvPr id="2" name="Picture 1"/>
          <p:cNvPicPr>
            <a:picLocks noChangeAspect="1"/>
          </p:cNvPicPr>
          <p:nvPr/>
        </p:nvPicPr>
        <p:blipFill rotWithShape="1">
          <a:blip r:embed="rId4"/>
          <a:srcRect r="23718"/>
          <a:stretch/>
        </p:blipFill>
        <p:spPr>
          <a:xfrm>
            <a:off x="762000" y="1828800"/>
            <a:ext cx="8086077" cy="4938191"/>
          </a:xfrm>
          <a:prstGeom prst="rect">
            <a:avLst/>
          </a:prstGeom>
        </p:spPr>
      </p:pic>
    </p:spTree>
    <p:extLst>
      <p:ext uri="{BB962C8B-B14F-4D97-AF65-F5344CB8AC3E}">
        <p14:creationId xmlns:p14="http://schemas.microsoft.com/office/powerpoint/2010/main" val="17386047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2016.09.01</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228600" y="1066800"/>
            <a:ext cx="7848600" cy="1077218"/>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kumimoji="0" lang="en-US" sz="3200" b="0" i="0" u="none" strike="noStrike" kern="0" cap="none" spc="0" normalizeH="0" baseline="0" noProof="0" dirty="0">
                <a:ln>
                  <a:noFill/>
                </a:ln>
                <a:solidFill>
                  <a:srgbClr val="000000"/>
                </a:solidFill>
                <a:effectLst/>
                <a:uLnTx/>
                <a:uFillTx/>
              </a:rPr>
              <a:t>Clipping Planes</a:t>
            </a:r>
            <a:r>
              <a:rPr kumimoji="0" lang="en-US" sz="3200" b="0" i="0" u="none" strike="noStrike" kern="0" cap="none" spc="0" normalizeH="0" noProof="0" dirty="0">
                <a:ln>
                  <a:noFill/>
                </a:ln>
                <a:solidFill>
                  <a:srgbClr val="000000"/>
                </a:solidFill>
                <a:effectLst/>
                <a:uLnTx/>
                <a:uFillTx/>
              </a:rPr>
              <a:t> per Cloud and/or</a:t>
            </a:r>
            <a:r>
              <a:rPr kumimoji="0" lang="en-US" sz="3200" b="0" i="0" u="none" strike="noStrike" kern="0" cap="none" spc="0" normalizeH="0" baseline="0" noProof="0" dirty="0">
                <a:ln>
                  <a:noFill/>
                </a:ln>
                <a:solidFill>
                  <a:srgbClr val="000000"/>
                </a:solidFill>
                <a:effectLst/>
                <a:uLnTx/>
                <a:uFillTx/>
              </a:rPr>
              <a:t> Global Clipping Planes</a:t>
            </a:r>
            <a:endParaRPr kumimoji="0" lang="en-US" sz="2000" b="0" i="0" u="none" strike="noStrike" kern="0" cap="none" spc="0" normalizeH="0" baseline="0" noProof="0" dirty="0">
              <a:ln>
                <a:noFill/>
              </a:ln>
              <a:solidFill>
                <a:srgbClr val="000000"/>
              </a:solidFill>
              <a:effectLst/>
              <a:uLnTx/>
              <a:uFillTx/>
            </a:endParaRPr>
          </a:p>
        </p:txBody>
      </p:sp>
      <p:pic>
        <p:nvPicPr>
          <p:cNvPr id="3074" name="Picture 2" descr="C:\Users\STEVE~1.SEI\AppData\Local\Temp\SNAGHTMLcde555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6400"/>
            <a:ext cx="9138284" cy="48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5651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t="6511" r="6729"/>
          <a:stretch>
            <a:fillRect/>
          </a:stretch>
        </p:blipFill>
        <p:spPr bwMode="auto">
          <a:xfrm>
            <a:off x="838200" y="1133707"/>
            <a:ext cx="6705600" cy="5724293"/>
          </a:xfrm>
          <a:prstGeom prst="rect">
            <a:avLst/>
          </a:prstGeom>
          <a:noFill/>
          <a:ln w="9525">
            <a:noFill/>
            <a:miter lim="800000"/>
            <a:headEnd/>
            <a:tailEnd/>
          </a:ln>
        </p:spPr>
      </p:pic>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2015.11.06</a:t>
            </a:r>
          </a:p>
        </p:txBody>
      </p:sp>
      <p:pic>
        <p:nvPicPr>
          <p:cNvPr id="8195"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228600" y="1066800"/>
            <a:ext cx="7391400" cy="584775"/>
          </a:xfrm>
          <a:prstGeom prst="rect">
            <a:avLst/>
          </a:prstGeom>
        </p:spPr>
        <p:txBody>
          <a:bodyPr wrap="square">
            <a:spAutoFit/>
          </a:bodyPr>
          <a:lstStyle/>
          <a:p>
            <a:pPr marL="342900" lvl="0" indent="-342900" eaLnBrk="0" fontAlgn="base" hangingPunct="0">
              <a:spcBef>
                <a:spcPct val="20000"/>
              </a:spcBef>
              <a:spcAft>
                <a:spcPct val="0"/>
              </a:spcAft>
            </a:pPr>
            <a:r>
              <a:rPr lang="en-US" sz="3200" kern="0" dirty="0">
                <a:solidFill>
                  <a:srgbClr val="000000"/>
                </a:solidFill>
              </a:rPr>
              <a:t>Construct &gt; Line &gt; Bisect 2 Lines </a:t>
            </a:r>
            <a:endParaRPr lang="en-US" sz="2000" kern="0" dirty="0">
              <a:solidFill>
                <a:srgbClr val="00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EVE~1.SEI\AppData\Local\Temp\SNAGHTMLcec8b9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56948"/>
            <a:ext cx="7848876" cy="5267326"/>
          </a:xfrm>
          <a:prstGeom prst="rect">
            <a:avLst/>
          </a:prstGeom>
          <a:noFill/>
          <a:extLst>
            <a:ext uri="{909E8E84-426E-40DD-AFC4-6F175D3DCCD1}">
              <a14:hiddenFill xmlns:a14="http://schemas.microsoft.com/office/drawing/2010/main">
                <a:solidFill>
                  <a:srgbClr val="FFFFFF"/>
                </a:solidFill>
              </a14:hiddenFill>
            </a:ext>
          </a:extLst>
        </p:spPr>
      </p:pic>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2016.09.01</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6324600" y="2286000"/>
            <a:ext cx="4953000" cy="584775"/>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lang="en-US" sz="3200" kern="0" dirty="0">
                <a:solidFill>
                  <a:srgbClr val="000000"/>
                </a:solidFill>
              </a:rPr>
              <a:t>Mesh Callouts</a:t>
            </a:r>
            <a:endParaRPr kumimoji="0" lang="en-US" sz="2000" b="0" i="0" u="none" strike="noStrike" kern="0" cap="none" spc="0" normalizeH="0" baseline="0" noProof="0" dirty="0">
              <a:ln>
                <a:noFill/>
              </a:ln>
              <a:solidFill>
                <a:srgbClr val="000000"/>
              </a:solidFill>
              <a:effectLst/>
              <a:uLnTx/>
              <a:uFillTx/>
            </a:endParaRPr>
          </a:p>
        </p:txBody>
      </p:sp>
      <p:pic>
        <p:nvPicPr>
          <p:cNvPr id="2" name="Picture 1"/>
          <p:cNvPicPr>
            <a:picLocks noChangeAspect="1"/>
          </p:cNvPicPr>
          <p:nvPr/>
        </p:nvPicPr>
        <p:blipFill>
          <a:blip r:embed="rId4"/>
          <a:stretch>
            <a:fillRect/>
          </a:stretch>
        </p:blipFill>
        <p:spPr>
          <a:xfrm>
            <a:off x="152400" y="3882176"/>
            <a:ext cx="3536864" cy="1994118"/>
          </a:xfrm>
          <a:prstGeom prst="rect">
            <a:avLst/>
          </a:prstGeom>
        </p:spPr>
      </p:pic>
      <p:sp>
        <p:nvSpPr>
          <p:cNvPr id="4" name="Rectangle 3"/>
          <p:cNvSpPr/>
          <p:nvPr/>
        </p:nvSpPr>
        <p:spPr>
          <a:xfrm>
            <a:off x="0" y="5876294"/>
            <a:ext cx="3942105" cy="584775"/>
          </a:xfrm>
          <a:prstGeom prst="rect">
            <a:avLst/>
          </a:prstGeom>
        </p:spPr>
        <p:txBody>
          <a:bodyPr wrap="none">
            <a:spAutoFit/>
          </a:bodyPr>
          <a:lstStyle/>
          <a:p>
            <a:r>
              <a:rPr lang="en-US" sz="3200" kern="0" dirty="0">
                <a:solidFill>
                  <a:srgbClr val="000000"/>
                </a:solidFill>
              </a:rPr>
              <a:t>Cloud Report Tables</a:t>
            </a:r>
            <a:endParaRPr lang="en-US" dirty="0"/>
          </a:p>
        </p:txBody>
      </p:sp>
    </p:spTree>
    <p:extLst>
      <p:ext uri="{BB962C8B-B14F-4D97-AF65-F5344CB8AC3E}">
        <p14:creationId xmlns:p14="http://schemas.microsoft.com/office/powerpoint/2010/main" val="42306008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C000"/>
                </a:solidFill>
                <a:effectLst/>
                <a:uLnTx/>
                <a:uFillTx/>
              </a:rPr>
              <a:t>2016.09.01</a:t>
            </a: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914400"/>
            <a:ext cx="7010400" cy="2000548"/>
          </a:xfrm>
          <a:prstGeom prst="rect">
            <a:avLst/>
          </a:prstGeom>
        </p:spPr>
        <p:txBody>
          <a:bodyPr wrap="square">
            <a:spAutoFit/>
          </a:bodyPr>
          <a:lstStyle/>
          <a:p>
            <a:pPr marR="0" lvl="0" defTabSz="914400" eaLnBrk="0" fontAlgn="base" latinLnBrk="0" hangingPunct="0">
              <a:lnSpc>
                <a:spcPct val="100000"/>
              </a:lnSpc>
              <a:spcBef>
                <a:spcPct val="20000"/>
              </a:spcBef>
              <a:spcAft>
                <a:spcPct val="0"/>
              </a:spcAft>
              <a:buClrTx/>
              <a:buSzTx/>
              <a:tabLst/>
              <a:defRPr/>
            </a:pPr>
            <a:r>
              <a:rPr lang="en-US" sz="3200" kern="0" dirty="0">
                <a:solidFill>
                  <a:srgbClr val="000000"/>
                </a:solidFill>
              </a:rPr>
              <a:t>MP Updates</a:t>
            </a:r>
          </a:p>
          <a:p>
            <a:pPr marL="342900" marR="0" lvl="0" indent="-342900" defTabSz="914400" eaLnBrk="0" fontAlgn="base" latinLnBrk="0" hangingPunct="0">
              <a:lnSpc>
                <a:spcPct val="100000"/>
              </a:lnSpc>
              <a:spcBef>
                <a:spcPct val="20000"/>
              </a:spcBef>
              <a:spcAft>
                <a:spcPct val="0"/>
              </a:spcAft>
              <a:buClrTx/>
              <a:buSzTx/>
              <a:buFontTx/>
              <a:buChar char="•"/>
              <a:tabLst/>
              <a:defRPr/>
            </a:pPr>
            <a:r>
              <a:rPr lang="en-US" sz="2000" kern="0" dirty="0">
                <a:solidFill>
                  <a:srgbClr val="000000"/>
                </a:solidFill>
              </a:rPr>
              <a:t>HTML Form enhancements</a:t>
            </a:r>
          </a:p>
          <a:p>
            <a:pPr marL="342900" marR="0" lvl="0" indent="-342900" defTabSz="914400" eaLnBrk="0" fontAlgn="base" latinLnBrk="0" hangingPunct="0">
              <a:lnSpc>
                <a:spcPct val="100000"/>
              </a:lnSpc>
              <a:spcBef>
                <a:spcPct val="20000"/>
              </a:spcBef>
              <a:spcAft>
                <a:spcPct val="0"/>
              </a:spcAft>
              <a:buClrTx/>
              <a:buSzTx/>
              <a:buFontTx/>
              <a:buChar char="•"/>
              <a:tabLst/>
              <a:defRPr/>
            </a:pPr>
            <a:r>
              <a:rPr lang="en-US" sz="2000" kern="0" dirty="0">
                <a:solidFill>
                  <a:srgbClr val="000000"/>
                </a:solidFill>
              </a:rPr>
              <a:t>Notify/Notice commands are now </a:t>
            </a:r>
            <a:r>
              <a:rPr lang="en-US" sz="2000" kern="0" dirty="0" smtClean="0">
                <a:solidFill>
                  <a:srgbClr val="000000"/>
                </a:solidFill>
              </a:rPr>
              <a:t>resizable, </a:t>
            </a:r>
            <a:r>
              <a:rPr lang="en-US" sz="2000" kern="0" dirty="0">
                <a:solidFill>
                  <a:srgbClr val="000000"/>
                </a:solidFill>
              </a:rPr>
              <a:t>have scroll bars (when necessary), and maintain word wrap.</a:t>
            </a:r>
          </a:p>
          <a:p>
            <a:pPr marL="342900" marR="0" lvl="0" indent="-342900" defTabSz="91440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000000"/>
              </a:solidFill>
              <a:effectLst/>
              <a:uLnTx/>
              <a:uFillTx/>
            </a:endParaRPr>
          </a:p>
        </p:txBody>
      </p:sp>
      <p:pic>
        <p:nvPicPr>
          <p:cNvPr id="2" name="Picture 1"/>
          <p:cNvPicPr>
            <a:picLocks noChangeAspect="1"/>
          </p:cNvPicPr>
          <p:nvPr/>
        </p:nvPicPr>
        <p:blipFill>
          <a:blip r:embed="rId4"/>
          <a:stretch>
            <a:fillRect/>
          </a:stretch>
        </p:blipFill>
        <p:spPr>
          <a:xfrm>
            <a:off x="1066800" y="2590800"/>
            <a:ext cx="7162800" cy="4061052"/>
          </a:xfrm>
          <a:prstGeom prst="rect">
            <a:avLst/>
          </a:prstGeom>
        </p:spPr>
      </p:pic>
    </p:spTree>
    <p:extLst>
      <p:ext uri="{BB962C8B-B14F-4D97-AF65-F5344CB8AC3E}">
        <p14:creationId xmlns:p14="http://schemas.microsoft.com/office/powerpoint/2010/main" val="22083463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C000"/>
                </a:solidFill>
                <a:effectLst/>
                <a:uLnTx/>
                <a:uFillTx/>
              </a:rPr>
              <a:t>2017.</a:t>
            </a:r>
            <a:r>
              <a:rPr lang="en-US" sz="1800" kern="0" dirty="0">
                <a:solidFill>
                  <a:srgbClr val="FFC000"/>
                </a:solidFill>
              </a:rPr>
              <a:t>01</a:t>
            </a:r>
            <a:r>
              <a:rPr kumimoji="0" lang="en-US" sz="1800" i="0" u="none" strike="noStrike" kern="0" cap="none" spc="0" normalizeH="0" baseline="0" noProof="0" dirty="0">
                <a:ln>
                  <a:noFill/>
                </a:ln>
                <a:solidFill>
                  <a:srgbClr val="FFC000"/>
                </a:solidFill>
                <a:effectLst/>
                <a:uLnTx/>
                <a:uFillTx/>
              </a:rPr>
              <a:t>.12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5" name="Rectangle 4"/>
          <p:cNvSpPr/>
          <p:nvPr/>
        </p:nvSpPr>
        <p:spPr>
          <a:xfrm>
            <a:off x="1056459" y="2967335"/>
            <a:ext cx="7031092" cy="1323439"/>
          </a:xfrm>
          <a:prstGeom prst="rect">
            <a:avLst/>
          </a:prstGeom>
          <a:gradFill>
            <a:gsLst>
              <a:gs pos="0">
                <a:srgbClr val="FFC000"/>
              </a:gs>
              <a:gs pos="64999">
                <a:srgbClr val="F0EBD5"/>
              </a:gs>
              <a:gs pos="100000">
                <a:srgbClr val="D1C39F"/>
              </a:gs>
            </a:gsLst>
            <a:lin ang="16200000" scaled="0"/>
          </a:gradFill>
          <a:effectLst>
            <a:outerShdw blurRad="152400" dist="317500" dir="5400000" sx="90000" sy="-19000" rotWithShape="0">
              <a:prstClr val="black">
                <a:alpha val="15000"/>
              </a:prstClr>
            </a:outerShdw>
          </a:effectLst>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uLnTx/>
                <a:uFillTx/>
              </a:rPr>
              <a:t>SA 2017.01.12</a:t>
            </a:r>
          </a:p>
        </p:txBody>
      </p:sp>
    </p:spTree>
    <p:extLst>
      <p:ext uri="{BB962C8B-B14F-4D97-AF65-F5344CB8AC3E}">
        <p14:creationId xmlns:p14="http://schemas.microsoft.com/office/powerpoint/2010/main" val="39727892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2017.01.12</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GD&amp;T</a:t>
            </a:r>
          </a:p>
        </p:txBody>
      </p:sp>
      <p:pic>
        <p:nvPicPr>
          <p:cNvPr id="2" name="Picture 1">
            <a:extLst>
              <a:ext uri="{FF2B5EF4-FFF2-40B4-BE49-F238E27FC236}">
                <a16:creationId xmlns:a16="http://schemas.microsoft.com/office/drawing/2014/main" xmlns="" id="{BAC076D1-0F72-4BF3-A177-753A7E21AC78}"/>
              </a:ext>
            </a:extLst>
          </p:cNvPr>
          <p:cNvPicPr>
            <a:picLocks noChangeAspect="1"/>
          </p:cNvPicPr>
          <p:nvPr/>
        </p:nvPicPr>
        <p:blipFill>
          <a:blip r:embed="rId3"/>
          <a:stretch>
            <a:fillRect/>
          </a:stretch>
        </p:blipFill>
        <p:spPr>
          <a:xfrm>
            <a:off x="1171800" y="2306294"/>
            <a:ext cx="1800000" cy="761905"/>
          </a:xfrm>
          <a:prstGeom prst="rect">
            <a:avLst/>
          </a:prstGeom>
        </p:spPr>
      </p:pic>
      <p:pic>
        <p:nvPicPr>
          <p:cNvPr id="1026" name="Picture 2" descr="C:\Users\STEVE~1.SEI\AppData\Local\Temp\SNAGHTML17d59cb.PNG">
            <a:extLst>
              <a:ext uri="{FF2B5EF4-FFF2-40B4-BE49-F238E27FC236}">
                <a16:creationId xmlns:a16="http://schemas.microsoft.com/office/drawing/2014/main" xmlns="" id="{75968BC9-006C-42DB-AAF2-F64FE2E50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943596"/>
            <a:ext cx="4978153" cy="3487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20F0338-BC42-47F7-9BC2-328B3E6A3CC5}"/>
              </a:ext>
            </a:extLst>
          </p:cNvPr>
          <p:cNvSpPr txBox="1"/>
          <p:nvPr/>
        </p:nvSpPr>
        <p:spPr>
          <a:xfrm>
            <a:off x="476047" y="1936962"/>
            <a:ext cx="3151247" cy="369332"/>
          </a:xfrm>
          <a:prstGeom prst="rect">
            <a:avLst/>
          </a:prstGeom>
          <a:noFill/>
        </p:spPr>
        <p:txBody>
          <a:bodyPr wrap="none" rtlCol="0">
            <a:spAutoFit/>
          </a:bodyPr>
          <a:lstStyle/>
          <a:p>
            <a:r>
              <a:rPr lang="en-US" dirty="0"/>
              <a:t>True Position Report Options</a:t>
            </a:r>
          </a:p>
        </p:txBody>
      </p:sp>
      <p:pic>
        <p:nvPicPr>
          <p:cNvPr id="10" name="Picture 9">
            <a:extLst>
              <a:ext uri="{FF2B5EF4-FFF2-40B4-BE49-F238E27FC236}">
                <a16:creationId xmlns:a16="http://schemas.microsoft.com/office/drawing/2014/main" xmlns="" id="{A36CB7FC-50CE-4382-A103-CD596CBACE83}"/>
              </a:ext>
            </a:extLst>
          </p:cNvPr>
          <p:cNvPicPr>
            <a:picLocks noChangeAspect="1"/>
          </p:cNvPicPr>
          <p:nvPr/>
        </p:nvPicPr>
        <p:blipFill>
          <a:blip r:embed="rId5"/>
          <a:stretch>
            <a:fillRect/>
          </a:stretch>
        </p:blipFill>
        <p:spPr>
          <a:xfrm>
            <a:off x="85862" y="4080003"/>
            <a:ext cx="6459253" cy="2711713"/>
          </a:xfrm>
          <a:prstGeom prst="rect">
            <a:avLst/>
          </a:prstGeom>
        </p:spPr>
      </p:pic>
      <p:sp>
        <p:nvSpPr>
          <p:cNvPr id="11" name="TextBox 10">
            <a:extLst>
              <a:ext uri="{FF2B5EF4-FFF2-40B4-BE49-F238E27FC236}">
                <a16:creationId xmlns:a16="http://schemas.microsoft.com/office/drawing/2014/main" xmlns="" id="{4E848508-48F8-458B-98D0-619ADC5B86EB}"/>
              </a:ext>
            </a:extLst>
          </p:cNvPr>
          <p:cNvSpPr txBox="1"/>
          <p:nvPr/>
        </p:nvSpPr>
        <p:spPr>
          <a:xfrm>
            <a:off x="85862" y="3578272"/>
            <a:ext cx="2899255" cy="369332"/>
          </a:xfrm>
          <a:prstGeom prst="rect">
            <a:avLst/>
          </a:prstGeom>
          <a:noFill/>
        </p:spPr>
        <p:txBody>
          <a:bodyPr wrap="none" rtlCol="0">
            <a:spAutoFit/>
          </a:bodyPr>
          <a:lstStyle/>
          <a:p>
            <a:r>
              <a:rPr lang="en-US" dirty="0"/>
              <a:t>Inspection Summary Table</a:t>
            </a:r>
          </a:p>
        </p:txBody>
      </p:sp>
      <p:pic>
        <p:nvPicPr>
          <p:cNvPr id="12" name="Picture 11">
            <a:extLst>
              <a:ext uri="{FF2B5EF4-FFF2-40B4-BE49-F238E27FC236}">
                <a16:creationId xmlns:a16="http://schemas.microsoft.com/office/drawing/2014/main" xmlns="" id="{D1492066-5BF3-4C7E-9110-5C36AE667684}"/>
              </a:ext>
            </a:extLst>
          </p:cNvPr>
          <p:cNvPicPr>
            <a:picLocks noChangeAspect="1"/>
          </p:cNvPicPr>
          <p:nvPr/>
        </p:nvPicPr>
        <p:blipFill>
          <a:blip r:embed="rId6"/>
          <a:stretch>
            <a:fillRect/>
          </a:stretch>
        </p:blipFill>
        <p:spPr>
          <a:xfrm>
            <a:off x="7010400" y="5791200"/>
            <a:ext cx="1590476" cy="790476"/>
          </a:xfrm>
          <a:prstGeom prst="rect">
            <a:avLst/>
          </a:prstGeom>
        </p:spPr>
      </p:pic>
      <p:sp>
        <p:nvSpPr>
          <p:cNvPr id="13" name="TextBox 12">
            <a:extLst>
              <a:ext uri="{FF2B5EF4-FFF2-40B4-BE49-F238E27FC236}">
                <a16:creationId xmlns:a16="http://schemas.microsoft.com/office/drawing/2014/main" xmlns="" id="{4754B93C-8983-4574-92F3-A60BD85DF0AF}"/>
              </a:ext>
            </a:extLst>
          </p:cNvPr>
          <p:cNvSpPr txBox="1"/>
          <p:nvPr/>
        </p:nvSpPr>
        <p:spPr>
          <a:xfrm>
            <a:off x="6662005" y="4867870"/>
            <a:ext cx="2471638" cy="923330"/>
          </a:xfrm>
          <a:prstGeom prst="rect">
            <a:avLst/>
          </a:prstGeom>
          <a:noFill/>
        </p:spPr>
        <p:txBody>
          <a:bodyPr wrap="square" rtlCol="0">
            <a:spAutoFit/>
          </a:bodyPr>
          <a:lstStyle/>
          <a:p>
            <a:r>
              <a:rPr lang="en-US" dirty="0"/>
              <a:t>Slot Width, and open slot (midplane) as datum now supported</a:t>
            </a:r>
          </a:p>
        </p:txBody>
      </p:sp>
    </p:spTree>
    <p:extLst>
      <p:ext uri="{BB962C8B-B14F-4D97-AF65-F5344CB8AC3E}">
        <p14:creationId xmlns:p14="http://schemas.microsoft.com/office/powerpoint/2010/main" val="39382400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C89F78-C860-44AC-AD9C-325B72AC2763}"/>
              </a:ext>
            </a:extLst>
          </p:cNvPr>
          <p:cNvPicPr>
            <a:picLocks noChangeAspect="1"/>
          </p:cNvPicPr>
          <p:nvPr/>
        </p:nvPicPr>
        <p:blipFill>
          <a:blip r:embed="rId2"/>
          <a:stretch>
            <a:fillRect/>
          </a:stretch>
        </p:blipFill>
        <p:spPr>
          <a:xfrm>
            <a:off x="2590800" y="1905000"/>
            <a:ext cx="6071666" cy="4697735"/>
          </a:xfrm>
          <a:prstGeom prst="rect">
            <a:avLst/>
          </a:prstGeom>
        </p:spPr>
      </p:pic>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2017.01.12</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5562600" cy="1015663"/>
          </a:xfrm>
          <a:prstGeom prst="rect">
            <a:avLst/>
          </a:prstGeom>
        </p:spPr>
        <p:txBody>
          <a:bodyPr wrap="square">
            <a:spAutoFit/>
          </a:bodyPr>
          <a:lstStyle/>
          <a:p>
            <a:pPr lvl="0" eaLnBrk="0" fontAlgn="base" hangingPunct="0">
              <a:spcBef>
                <a:spcPct val="20000"/>
              </a:spcBef>
              <a:spcAft>
                <a:spcPct val="0"/>
              </a:spcAft>
            </a:pPr>
            <a:r>
              <a:rPr lang="en-US" sz="2000" kern="0" dirty="0">
                <a:solidFill>
                  <a:srgbClr val="000000"/>
                </a:solidFill>
              </a:rPr>
              <a:t>Extended True Position Report includes evaluated tolerance zone and vector deltas at the solved points</a:t>
            </a:r>
          </a:p>
        </p:txBody>
      </p:sp>
    </p:spTree>
    <p:extLst>
      <p:ext uri="{BB962C8B-B14F-4D97-AF65-F5344CB8AC3E}">
        <p14:creationId xmlns:p14="http://schemas.microsoft.com/office/powerpoint/2010/main" val="41673927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2017.01.12</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59436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More GD&amp;T Enhancements</a:t>
            </a:r>
            <a:endParaRPr lang="en-US" sz="2000" kern="0" dirty="0">
              <a:solidFill>
                <a:srgbClr val="000000"/>
              </a:solidFill>
            </a:endParaRPr>
          </a:p>
        </p:txBody>
      </p:sp>
      <p:sp>
        <p:nvSpPr>
          <p:cNvPr id="2" name="TextBox 1">
            <a:extLst>
              <a:ext uri="{FF2B5EF4-FFF2-40B4-BE49-F238E27FC236}">
                <a16:creationId xmlns:a16="http://schemas.microsoft.com/office/drawing/2014/main" xmlns="" id="{012F2FA2-E891-43F6-BF4F-F32906D4EE92}"/>
              </a:ext>
            </a:extLst>
          </p:cNvPr>
          <p:cNvSpPr txBox="1"/>
          <p:nvPr/>
        </p:nvSpPr>
        <p:spPr>
          <a:xfrm>
            <a:off x="381000" y="1651575"/>
            <a:ext cx="85344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Prompt for automatic creation of diameter checks for TP checks with material modifiers</a:t>
            </a:r>
          </a:p>
          <a:p>
            <a:pPr marL="285750" indent="-285750">
              <a:buFont typeface="Arial" panose="020B0604020202020204" pitchFamily="34" charset="0"/>
              <a:buChar char="•"/>
            </a:pPr>
            <a:r>
              <a:rPr lang="en-US" dirty="0"/>
              <a:t>R-Click option to annotate multiple TP features </a:t>
            </a:r>
          </a:p>
        </p:txBody>
      </p:sp>
      <p:pic>
        <p:nvPicPr>
          <p:cNvPr id="8" name="Picture 7">
            <a:extLst>
              <a:ext uri="{FF2B5EF4-FFF2-40B4-BE49-F238E27FC236}">
                <a16:creationId xmlns:a16="http://schemas.microsoft.com/office/drawing/2014/main" xmlns="" id="{0D8F1652-7122-45B6-BF85-7A1BF0E44D98}"/>
              </a:ext>
            </a:extLst>
          </p:cNvPr>
          <p:cNvPicPr>
            <a:picLocks noChangeAspect="1"/>
          </p:cNvPicPr>
          <p:nvPr/>
        </p:nvPicPr>
        <p:blipFill>
          <a:blip r:embed="rId3"/>
          <a:stretch>
            <a:fillRect/>
          </a:stretch>
        </p:blipFill>
        <p:spPr>
          <a:xfrm>
            <a:off x="6076025" y="1981200"/>
            <a:ext cx="2657143" cy="1057143"/>
          </a:xfrm>
          <a:prstGeom prst="rect">
            <a:avLst/>
          </a:prstGeom>
        </p:spPr>
      </p:pic>
      <p:sp>
        <p:nvSpPr>
          <p:cNvPr id="5" name="TextBox 4">
            <a:extLst>
              <a:ext uri="{FF2B5EF4-FFF2-40B4-BE49-F238E27FC236}">
                <a16:creationId xmlns:a16="http://schemas.microsoft.com/office/drawing/2014/main" xmlns="" id="{4FCD4651-FF82-4F27-B3B8-03C9A048C4EE}"/>
              </a:ext>
            </a:extLst>
          </p:cNvPr>
          <p:cNvSpPr txBox="1"/>
          <p:nvPr/>
        </p:nvSpPr>
        <p:spPr>
          <a:xfrm>
            <a:off x="381000" y="2574905"/>
            <a:ext cx="51816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Single </a:t>
            </a:r>
            <a:r>
              <a:rPr lang="en-US" dirty="0" smtClean="0"/>
              <a:t>point </a:t>
            </a:r>
            <a:r>
              <a:rPr lang="en-US" dirty="0"/>
              <a:t>measurement mode for True Position checks of circles and lines</a:t>
            </a:r>
          </a:p>
          <a:p>
            <a:pPr marL="285750" indent="-285750">
              <a:buFont typeface="Arial" panose="020B0604020202020204" pitchFamily="34" charset="0"/>
              <a:buChar char="•"/>
            </a:pPr>
            <a:r>
              <a:rPr lang="en-US" dirty="0"/>
              <a:t>New option to either evaluate True Position checks at the measured extents, or extrapolate to the length of the nominal feature</a:t>
            </a:r>
          </a:p>
          <a:p>
            <a:pPr marL="285750" indent="-285750">
              <a:buFont typeface="Arial" panose="020B0604020202020204" pitchFamily="34" charset="0"/>
              <a:buChar char="•"/>
            </a:pPr>
            <a:r>
              <a:rPr lang="en-US" dirty="0"/>
              <a:t>Number of reported cross </a:t>
            </a:r>
            <a:r>
              <a:rPr lang="en-US" dirty="0" smtClean="0"/>
              <a:t>sections </a:t>
            </a:r>
            <a:r>
              <a:rPr lang="en-US" dirty="0"/>
              <a:t>for line </a:t>
            </a:r>
            <a:r>
              <a:rPr lang="en-US" dirty="0" smtClean="0"/>
              <a:t>profile is </a:t>
            </a:r>
            <a:r>
              <a:rPr lang="en-US" dirty="0"/>
              <a:t>now correct</a:t>
            </a:r>
          </a:p>
          <a:p>
            <a:pPr marL="285750" indent="-285750">
              <a:buFont typeface="Arial" panose="020B0604020202020204" pitchFamily="34" charset="0"/>
              <a:buChar char="•"/>
            </a:pPr>
            <a:r>
              <a:rPr lang="en-US" dirty="0"/>
              <a:t>Screen oriented annotations</a:t>
            </a:r>
          </a:p>
        </p:txBody>
      </p:sp>
      <p:pic>
        <p:nvPicPr>
          <p:cNvPr id="7" name="Picture 6">
            <a:extLst>
              <a:ext uri="{FF2B5EF4-FFF2-40B4-BE49-F238E27FC236}">
                <a16:creationId xmlns:a16="http://schemas.microsoft.com/office/drawing/2014/main" xmlns="" id="{E6AC5F4B-386C-48A2-9345-97F30C159A6E}"/>
              </a:ext>
            </a:extLst>
          </p:cNvPr>
          <p:cNvPicPr>
            <a:picLocks noChangeAspect="1"/>
          </p:cNvPicPr>
          <p:nvPr/>
        </p:nvPicPr>
        <p:blipFill>
          <a:blip r:embed="rId4"/>
          <a:stretch>
            <a:fillRect/>
          </a:stretch>
        </p:blipFill>
        <p:spPr>
          <a:xfrm>
            <a:off x="5276556" y="3159680"/>
            <a:ext cx="3456612" cy="3533271"/>
          </a:xfrm>
          <a:prstGeom prst="rect">
            <a:avLst/>
          </a:prstGeom>
        </p:spPr>
      </p:pic>
    </p:spTree>
    <p:extLst>
      <p:ext uri="{BB962C8B-B14F-4D97-AF65-F5344CB8AC3E}">
        <p14:creationId xmlns:p14="http://schemas.microsoft.com/office/powerpoint/2010/main" val="29336981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2017.01.12</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62484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Dynamic Bisection/Intersection</a:t>
            </a:r>
            <a:endParaRPr lang="en-US" sz="2000" kern="0" dirty="0">
              <a:solidFill>
                <a:srgbClr val="000000"/>
              </a:solidFill>
            </a:endParaRPr>
          </a:p>
        </p:txBody>
      </p:sp>
      <p:pic>
        <p:nvPicPr>
          <p:cNvPr id="3" name="Picture 2">
            <a:extLst>
              <a:ext uri="{FF2B5EF4-FFF2-40B4-BE49-F238E27FC236}">
                <a16:creationId xmlns:a16="http://schemas.microsoft.com/office/drawing/2014/main" xmlns="" id="{15E90612-919F-4090-8D03-06E29716452A}"/>
              </a:ext>
            </a:extLst>
          </p:cNvPr>
          <p:cNvPicPr>
            <a:picLocks noChangeAspect="1"/>
          </p:cNvPicPr>
          <p:nvPr/>
        </p:nvPicPr>
        <p:blipFill>
          <a:blip r:embed="rId3"/>
          <a:stretch>
            <a:fillRect/>
          </a:stretch>
        </p:blipFill>
        <p:spPr>
          <a:xfrm>
            <a:off x="990600" y="1752600"/>
            <a:ext cx="6687911" cy="4953000"/>
          </a:xfrm>
          <a:prstGeom prst="rect">
            <a:avLst/>
          </a:prstGeom>
        </p:spPr>
      </p:pic>
    </p:spTree>
    <p:extLst>
      <p:ext uri="{BB962C8B-B14F-4D97-AF65-F5344CB8AC3E}">
        <p14:creationId xmlns:p14="http://schemas.microsoft.com/office/powerpoint/2010/main" val="14640175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2017.01.12</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7848600" cy="1077218"/>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Angular and Linear Dimensions with </a:t>
            </a:r>
            <a:r>
              <a:rPr lang="en-US" sz="3200" kern="0" dirty="0">
                <a:solidFill>
                  <a:srgbClr val="000000"/>
                </a:solidFill>
              </a:rPr>
              <a:t>O</a:t>
            </a:r>
            <a:r>
              <a:rPr lang="en-US" sz="3200" kern="0" dirty="0" smtClean="0">
                <a:solidFill>
                  <a:srgbClr val="000000"/>
                </a:solidFill>
              </a:rPr>
              <a:t>ptional </a:t>
            </a:r>
            <a:r>
              <a:rPr lang="en-US" sz="3200" kern="0" dirty="0">
                <a:solidFill>
                  <a:srgbClr val="000000"/>
                </a:solidFill>
              </a:rPr>
              <a:t>Nominal </a:t>
            </a:r>
            <a:r>
              <a:rPr lang="en-US" sz="3200" kern="0" dirty="0" smtClean="0">
                <a:solidFill>
                  <a:srgbClr val="000000"/>
                </a:solidFill>
              </a:rPr>
              <a:t>Value </a:t>
            </a:r>
            <a:r>
              <a:rPr lang="en-US" sz="3200" kern="0" dirty="0">
                <a:solidFill>
                  <a:srgbClr val="000000"/>
                </a:solidFill>
              </a:rPr>
              <a:t>and Tolerance</a:t>
            </a:r>
            <a:endParaRPr lang="en-US" sz="2000" kern="0" dirty="0">
              <a:solidFill>
                <a:srgbClr val="000000"/>
              </a:solidFill>
            </a:endParaRPr>
          </a:p>
        </p:txBody>
      </p:sp>
      <p:pic>
        <p:nvPicPr>
          <p:cNvPr id="2" name="Picture 1">
            <a:extLst>
              <a:ext uri="{FF2B5EF4-FFF2-40B4-BE49-F238E27FC236}">
                <a16:creationId xmlns:a16="http://schemas.microsoft.com/office/drawing/2014/main" xmlns="" id="{16911DF2-35FA-4CA8-90EF-D57770E20BE4}"/>
              </a:ext>
            </a:extLst>
          </p:cNvPr>
          <p:cNvPicPr>
            <a:picLocks noChangeAspect="1"/>
          </p:cNvPicPr>
          <p:nvPr/>
        </p:nvPicPr>
        <p:blipFill>
          <a:blip r:embed="rId3"/>
          <a:stretch>
            <a:fillRect/>
          </a:stretch>
        </p:blipFill>
        <p:spPr>
          <a:xfrm>
            <a:off x="613619" y="2286000"/>
            <a:ext cx="7511668" cy="4357825"/>
          </a:xfrm>
          <a:prstGeom prst="rect">
            <a:avLst/>
          </a:prstGeom>
        </p:spPr>
      </p:pic>
    </p:spTree>
    <p:extLst>
      <p:ext uri="{BB962C8B-B14F-4D97-AF65-F5344CB8AC3E}">
        <p14:creationId xmlns:p14="http://schemas.microsoft.com/office/powerpoint/2010/main" val="28582755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STEVE~1.SEI\AppData\Local\Temp\SNAGHTML1c2805e.PNG">
            <a:extLst>
              <a:ext uri="{FF2B5EF4-FFF2-40B4-BE49-F238E27FC236}">
                <a16:creationId xmlns:a16="http://schemas.microsoft.com/office/drawing/2014/main" xmlns="" id="{CAAF18A6-3685-4132-904B-2A5509EC8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00" y="1600201"/>
            <a:ext cx="8940283" cy="4876800"/>
          </a:xfrm>
          <a:prstGeom prst="rect">
            <a:avLst/>
          </a:prstGeom>
          <a:noFill/>
          <a:extLst>
            <a:ext uri="{909E8E84-426E-40DD-AFC4-6F175D3DCCD1}">
              <a14:hiddenFill xmlns:a14="http://schemas.microsoft.com/office/drawing/2010/main">
                <a:solidFill>
                  <a:srgbClr val="FFFFFF"/>
                </a:solidFill>
              </a14:hiddenFill>
            </a:ext>
          </a:extLst>
        </p:spPr>
      </p:pic>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2017.01.12</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7239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Cloud/Mesh/CAD Alignment</a:t>
            </a:r>
            <a:endParaRPr lang="en-US" sz="2000" kern="0" dirty="0">
              <a:solidFill>
                <a:srgbClr val="000000"/>
              </a:solidFill>
            </a:endParaRPr>
          </a:p>
        </p:txBody>
      </p:sp>
      <p:sp>
        <p:nvSpPr>
          <p:cNvPr id="2" name="TextBox 1">
            <a:extLst>
              <a:ext uri="{FF2B5EF4-FFF2-40B4-BE49-F238E27FC236}">
                <a16:creationId xmlns:a16="http://schemas.microsoft.com/office/drawing/2014/main" xmlns="" id="{2887BCA3-7194-46F5-8C2A-06D98669F294}"/>
              </a:ext>
            </a:extLst>
          </p:cNvPr>
          <p:cNvSpPr txBox="1"/>
          <p:nvPr/>
        </p:nvSpPr>
        <p:spPr>
          <a:xfrm>
            <a:off x="18495" y="4724400"/>
            <a:ext cx="39243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Right Click on Cloud or Mesh</a:t>
            </a:r>
          </a:p>
          <a:p>
            <a:pPr marL="285750" indent="-285750">
              <a:buFont typeface="Arial" panose="020B0604020202020204" pitchFamily="34" charset="0"/>
              <a:buChar char="•"/>
            </a:pPr>
            <a:r>
              <a:rPr lang="en-US" dirty="0"/>
              <a:t>Align N-Points to Objects</a:t>
            </a:r>
          </a:p>
          <a:p>
            <a:pPr marL="742950" lvl="1" indent="-285750">
              <a:buFont typeface="Arial" panose="020B0604020202020204" pitchFamily="34" charset="0"/>
              <a:buChar char="•"/>
            </a:pPr>
            <a:r>
              <a:rPr lang="en-US" dirty="0"/>
              <a:t>Cloud to Cloud</a:t>
            </a:r>
          </a:p>
          <a:p>
            <a:pPr marL="742950" lvl="1" indent="-285750">
              <a:buFont typeface="Arial" panose="020B0604020202020204" pitchFamily="34" charset="0"/>
              <a:buChar char="•"/>
            </a:pPr>
            <a:r>
              <a:rPr lang="en-US" dirty="0"/>
              <a:t>Cloud to Mesh</a:t>
            </a:r>
          </a:p>
          <a:p>
            <a:pPr marL="742950" lvl="1" indent="-285750">
              <a:buFont typeface="Arial" panose="020B0604020202020204" pitchFamily="34" charset="0"/>
              <a:buChar char="•"/>
            </a:pPr>
            <a:r>
              <a:rPr lang="en-US" dirty="0"/>
              <a:t>Mesh to Mesh</a:t>
            </a:r>
          </a:p>
          <a:p>
            <a:pPr marL="742950" lvl="1" indent="-285750">
              <a:buFont typeface="Arial" panose="020B0604020202020204" pitchFamily="34" charset="0"/>
              <a:buChar char="•"/>
            </a:pPr>
            <a:r>
              <a:rPr lang="en-US" dirty="0"/>
              <a:t>Cloud to CAD</a:t>
            </a:r>
          </a:p>
          <a:p>
            <a:pPr marL="742950" lvl="1" indent="-285750">
              <a:buFont typeface="Arial" panose="020B0604020202020204" pitchFamily="34" charset="0"/>
              <a:buChar char="•"/>
            </a:pPr>
            <a:r>
              <a:rPr lang="en-US" dirty="0"/>
              <a:t>Mesh to CAD</a:t>
            </a:r>
          </a:p>
        </p:txBody>
      </p:sp>
    </p:spTree>
    <p:extLst>
      <p:ext uri="{BB962C8B-B14F-4D97-AF65-F5344CB8AC3E}">
        <p14:creationId xmlns:p14="http://schemas.microsoft.com/office/powerpoint/2010/main" val="41176855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2017.01.12</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Relationship Callouts</a:t>
            </a:r>
            <a:endParaRPr lang="en-US" sz="2000" kern="0" dirty="0">
              <a:solidFill>
                <a:srgbClr val="000000"/>
              </a:solidFill>
            </a:endParaRPr>
          </a:p>
        </p:txBody>
      </p:sp>
      <p:pic>
        <p:nvPicPr>
          <p:cNvPr id="2" name="Picture 1">
            <a:extLst>
              <a:ext uri="{FF2B5EF4-FFF2-40B4-BE49-F238E27FC236}">
                <a16:creationId xmlns:a16="http://schemas.microsoft.com/office/drawing/2014/main" xmlns="" id="{8EB87418-5C0A-4DC6-B3ED-8E0098339D4E}"/>
              </a:ext>
            </a:extLst>
          </p:cNvPr>
          <p:cNvPicPr>
            <a:picLocks noChangeAspect="1"/>
          </p:cNvPicPr>
          <p:nvPr/>
        </p:nvPicPr>
        <p:blipFill>
          <a:blip r:embed="rId3"/>
          <a:stretch>
            <a:fillRect/>
          </a:stretch>
        </p:blipFill>
        <p:spPr>
          <a:xfrm>
            <a:off x="4800600" y="1637519"/>
            <a:ext cx="4123809" cy="4780952"/>
          </a:xfrm>
          <a:prstGeom prst="rect">
            <a:avLst/>
          </a:prstGeom>
        </p:spPr>
      </p:pic>
      <p:sp>
        <p:nvSpPr>
          <p:cNvPr id="3" name="TextBox 2">
            <a:extLst>
              <a:ext uri="{FF2B5EF4-FFF2-40B4-BE49-F238E27FC236}">
                <a16:creationId xmlns:a16="http://schemas.microsoft.com/office/drawing/2014/main" xmlns="" id="{F23C18E6-87BB-42D0-9A2F-EFA9DC649C5B}"/>
              </a:ext>
            </a:extLst>
          </p:cNvPr>
          <p:cNvSpPr txBox="1"/>
          <p:nvPr/>
        </p:nvSpPr>
        <p:spPr>
          <a:xfrm>
            <a:off x="304800" y="2032575"/>
            <a:ext cx="44958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Multi-select relationships to create callouts simultaneously</a:t>
            </a:r>
          </a:p>
          <a:p>
            <a:pPr marL="285750" indent="-285750">
              <a:buFont typeface="Arial" panose="020B0604020202020204" pitchFamily="34" charset="0"/>
              <a:buChar char="•"/>
            </a:pPr>
            <a:r>
              <a:rPr lang="en-US" dirty="0"/>
              <a:t>Simultaneously edit properties of multiple Relationship callouts</a:t>
            </a:r>
          </a:p>
          <a:p>
            <a:pPr marL="285750" indent="-285750">
              <a:buFont typeface="Arial" panose="020B0604020202020204" pitchFamily="34" charset="0"/>
              <a:buChar char="•"/>
            </a:pPr>
            <a:r>
              <a:rPr lang="en-US" dirty="0"/>
              <a:t>Apply to selected Relationships (of same type)</a:t>
            </a:r>
          </a:p>
          <a:p>
            <a:pPr marL="285750" indent="-285750">
              <a:buFont typeface="Arial" panose="020B0604020202020204" pitchFamily="34" charset="0"/>
              <a:buChar char="•"/>
            </a:pPr>
            <a:r>
              <a:rPr lang="en-US" dirty="0"/>
              <a:t>Set as Default</a:t>
            </a:r>
          </a:p>
          <a:p>
            <a:pPr marL="285750" indent="-285750">
              <a:buFont typeface="Arial" panose="020B0604020202020204" pitchFamily="34" charset="0"/>
              <a:buChar char="•"/>
            </a:pPr>
            <a:r>
              <a:rPr lang="en-US" dirty="0"/>
              <a:t>Show Title Only (new option)</a:t>
            </a:r>
          </a:p>
        </p:txBody>
      </p:sp>
    </p:spTree>
    <p:extLst>
      <p:ext uri="{BB962C8B-B14F-4D97-AF65-F5344CB8AC3E}">
        <p14:creationId xmlns:p14="http://schemas.microsoft.com/office/powerpoint/2010/main" val="916680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2015.11.06</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1905000" y="914400"/>
            <a:ext cx="4953000" cy="584775"/>
          </a:xfrm>
          <a:prstGeom prst="rect">
            <a:avLst/>
          </a:prstGeom>
        </p:spPr>
        <p:txBody>
          <a:bodyPr wrap="square">
            <a:spAutoFit/>
          </a:bodyPr>
          <a:lstStyle/>
          <a:p>
            <a:pPr marL="342900" lvl="0" indent="-342900" eaLnBrk="0" fontAlgn="base" hangingPunct="0">
              <a:spcBef>
                <a:spcPct val="20000"/>
              </a:spcBef>
              <a:spcAft>
                <a:spcPct val="0"/>
              </a:spcAft>
            </a:pPr>
            <a:r>
              <a:rPr lang="en-US" sz="3200" kern="0" dirty="0">
                <a:solidFill>
                  <a:srgbClr val="000000"/>
                </a:solidFill>
              </a:rPr>
              <a:t>Object Callout Properties</a:t>
            </a:r>
            <a:endParaRPr lang="en-US" sz="2000" kern="0" dirty="0">
              <a:solidFill>
                <a:srgbClr val="000000"/>
              </a:solidFill>
            </a:endParaRPr>
          </a:p>
        </p:txBody>
      </p:sp>
      <p:pic>
        <p:nvPicPr>
          <p:cNvPr id="17410" name="Picture 2" descr="C:\Users\STEVE~1.SEI\AppData\Local\Temp\SNAGHTML238c28.PNG"/>
          <p:cNvPicPr>
            <a:picLocks noChangeAspect="1" noChangeArrowheads="1"/>
          </p:cNvPicPr>
          <p:nvPr/>
        </p:nvPicPr>
        <p:blipFill>
          <a:blip r:embed="rId4" cstate="print"/>
          <a:srcRect/>
          <a:stretch>
            <a:fillRect/>
          </a:stretch>
        </p:blipFill>
        <p:spPr bwMode="auto">
          <a:xfrm>
            <a:off x="152400" y="1676400"/>
            <a:ext cx="3914775" cy="2943225"/>
          </a:xfrm>
          <a:prstGeom prst="rect">
            <a:avLst/>
          </a:prstGeom>
          <a:noFill/>
        </p:spPr>
      </p:pic>
      <p:pic>
        <p:nvPicPr>
          <p:cNvPr id="17412" name="Picture 4" descr="C:\Users\STEVE~1.SEI\AppData\Local\Temp\SNAGHTML25b2ac.PNG"/>
          <p:cNvPicPr>
            <a:picLocks noChangeAspect="1" noChangeArrowheads="1"/>
          </p:cNvPicPr>
          <p:nvPr/>
        </p:nvPicPr>
        <p:blipFill>
          <a:blip r:embed="rId5" cstate="print"/>
          <a:srcRect/>
          <a:stretch>
            <a:fillRect/>
          </a:stretch>
        </p:blipFill>
        <p:spPr bwMode="auto">
          <a:xfrm>
            <a:off x="5229225" y="1676400"/>
            <a:ext cx="3914775" cy="2943225"/>
          </a:xfrm>
          <a:prstGeom prst="rect">
            <a:avLst/>
          </a:prstGeom>
          <a:noFill/>
        </p:spPr>
      </p:pic>
      <p:pic>
        <p:nvPicPr>
          <p:cNvPr id="17414" name="Picture 6" descr="C:\Users\STEVE~1.SEI\AppData\Local\Temp\SNAGHTML263c83.PNG"/>
          <p:cNvPicPr>
            <a:picLocks noChangeAspect="1" noChangeArrowheads="1"/>
          </p:cNvPicPr>
          <p:nvPr/>
        </p:nvPicPr>
        <p:blipFill>
          <a:blip r:embed="rId6" cstate="print"/>
          <a:srcRect/>
          <a:stretch>
            <a:fillRect/>
          </a:stretch>
        </p:blipFill>
        <p:spPr bwMode="auto">
          <a:xfrm>
            <a:off x="2895600" y="3657600"/>
            <a:ext cx="3914775" cy="294322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2017.01.12</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4771" y="762000"/>
            <a:ext cx="4953000" cy="3539430"/>
          </a:xfrm>
          <a:prstGeom prst="rect">
            <a:avLst/>
          </a:prstGeom>
        </p:spPr>
        <p:txBody>
          <a:bodyPr wrap="square">
            <a:spAutoFit/>
          </a:bodyPr>
          <a:lstStyle/>
          <a:p>
            <a:pPr marL="342900" lvl="0" indent="-342900" eaLnBrk="0" fontAlgn="base" hangingPunct="0">
              <a:spcBef>
                <a:spcPct val="20000"/>
              </a:spcBef>
              <a:spcAft>
                <a:spcPct val="0"/>
              </a:spcAft>
              <a:buFontTx/>
              <a:buChar char="•"/>
            </a:pPr>
            <a:r>
              <a:rPr lang="en-US" sz="3200" kern="0" dirty="0">
                <a:solidFill>
                  <a:srgbClr val="000000"/>
                </a:solidFill>
              </a:rPr>
              <a:t>Direct CAD Access for</a:t>
            </a:r>
          </a:p>
          <a:p>
            <a:pPr marL="800100" lvl="1" indent="-342900" eaLnBrk="0" fontAlgn="base" hangingPunct="0">
              <a:spcBef>
                <a:spcPct val="20000"/>
              </a:spcBef>
              <a:spcAft>
                <a:spcPct val="0"/>
              </a:spcAft>
              <a:buFontTx/>
              <a:buChar char="•"/>
            </a:pPr>
            <a:r>
              <a:rPr lang="en-US" sz="2000" kern="0" dirty="0">
                <a:solidFill>
                  <a:srgbClr val="000000"/>
                </a:solidFill>
              </a:rPr>
              <a:t>ACIS v26.0</a:t>
            </a:r>
          </a:p>
          <a:p>
            <a:pPr marL="800100" lvl="1" indent="-342900" eaLnBrk="0" fontAlgn="base" hangingPunct="0">
              <a:spcBef>
                <a:spcPct val="20000"/>
              </a:spcBef>
              <a:spcAft>
                <a:spcPct val="0"/>
              </a:spcAft>
              <a:buFontTx/>
              <a:buChar char="•"/>
            </a:pPr>
            <a:r>
              <a:rPr lang="en-US" sz="2000" kern="0" dirty="0">
                <a:solidFill>
                  <a:srgbClr val="000000"/>
                </a:solidFill>
              </a:rPr>
              <a:t>Autodesk Inventor 2017</a:t>
            </a:r>
          </a:p>
          <a:p>
            <a:pPr marL="800100" lvl="1" indent="-342900" eaLnBrk="0" fontAlgn="base" hangingPunct="0">
              <a:spcBef>
                <a:spcPct val="20000"/>
              </a:spcBef>
              <a:spcAft>
                <a:spcPct val="0"/>
              </a:spcAft>
              <a:buFontTx/>
              <a:buChar char="•"/>
            </a:pPr>
            <a:r>
              <a:rPr lang="en-US" sz="2000" kern="0" dirty="0">
                <a:solidFill>
                  <a:srgbClr val="000000"/>
                </a:solidFill>
              </a:rPr>
              <a:t>CATIA V6 V5-6 R2016 (R26)</a:t>
            </a:r>
          </a:p>
          <a:p>
            <a:pPr marL="800100" lvl="1" indent="-342900" eaLnBrk="0" fontAlgn="base" hangingPunct="0">
              <a:spcBef>
                <a:spcPct val="20000"/>
              </a:spcBef>
              <a:spcAft>
                <a:spcPct val="0"/>
              </a:spcAft>
              <a:buFontTx/>
              <a:buChar char="•"/>
            </a:pPr>
            <a:r>
              <a:rPr lang="en-US" sz="2000" kern="0" dirty="0">
                <a:solidFill>
                  <a:srgbClr val="000000"/>
                </a:solidFill>
              </a:rPr>
              <a:t>CATIA V6 2013x</a:t>
            </a:r>
          </a:p>
          <a:p>
            <a:pPr marL="800100" lvl="1" indent="-342900" eaLnBrk="0" fontAlgn="base" hangingPunct="0">
              <a:spcBef>
                <a:spcPct val="20000"/>
              </a:spcBef>
              <a:spcAft>
                <a:spcPct val="0"/>
              </a:spcAft>
              <a:buFontTx/>
              <a:buChar char="•"/>
            </a:pPr>
            <a:r>
              <a:rPr lang="en-US" sz="2000" kern="0" dirty="0" err="1">
                <a:solidFill>
                  <a:srgbClr val="000000"/>
                </a:solidFill>
              </a:rPr>
              <a:t>Creo</a:t>
            </a:r>
            <a:r>
              <a:rPr lang="en-US" sz="2000" kern="0" dirty="0">
                <a:solidFill>
                  <a:srgbClr val="000000"/>
                </a:solidFill>
              </a:rPr>
              <a:t> 3.0</a:t>
            </a:r>
          </a:p>
          <a:p>
            <a:pPr marL="800100" lvl="1" indent="-342900" eaLnBrk="0" fontAlgn="base" hangingPunct="0">
              <a:spcBef>
                <a:spcPct val="20000"/>
              </a:spcBef>
              <a:spcAft>
                <a:spcPct val="0"/>
              </a:spcAft>
              <a:buFontTx/>
              <a:buChar char="•"/>
            </a:pPr>
            <a:r>
              <a:rPr lang="en-US" sz="2000" kern="0" dirty="0">
                <a:solidFill>
                  <a:srgbClr val="000000"/>
                </a:solidFill>
              </a:rPr>
              <a:t>Pro/E 19.0</a:t>
            </a:r>
          </a:p>
          <a:p>
            <a:pPr marL="800100" lvl="1" indent="-342900" eaLnBrk="0" fontAlgn="base" hangingPunct="0">
              <a:spcBef>
                <a:spcPct val="20000"/>
              </a:spcBef>
              <a:spcAft>
                <a:spcPct val="0"/>
              </a:spcAft>
              <a:buFontTx/>
              <a:buChar char="•"/>
            </a:pPr>
            <a:r>
              <a:rPr lang="en-US" sz="2000" kern="0" dirty="0">
                <a:solidFill>
                  <a:srgbClr val="000000"/>
                </a:solidFill>
              </a:rPr>
              <a:t>Parasolid v28.1</a:t>
            </a:r>
          </a:p>
          <a:p>
            <a:pPr marL="800100" lvl="1" indent="-342900" eaLnBrk="0" fontAlgn="base" hangingPunct="0">
              <a:spcBef>
                <a:spcPct val="20000"/>
              </a:spcBef>
              <a:spcAft>
                <a:spcPct val="0"/>
              </a:spcAft>
              <a:buFontTx/>
              <a:buChar char="•"/>
            </a:pPr>
            <a:r>
              <a:rPr lang="en-US" sz="2000" kern="0" dirty="0">
                <a:solidFill>
                  <a:srgbClr val="000000"/>
                </a:solidFill>
              </a:rPr>
              <a:t>SolidWorks from 97 up to 2016</a:t>
            </a:r>
          </a:p>
        </p:txBody>
      </p:sp>
      <p:sp>
        <p:nvSpPr>
          <p:cNvPr id="5" name="Rectangle 4">
            <a:extLst>
              <a:ext uri="{FF2B5EF4-FFF2-40B4-BE49-F238E27FC236}">
                <a16:creationId xmlns:a16="http://schemas.microsoft.com/office/drawing/2014/main" xmlns="" id="{998FD89E-36E3-421C-98C3-E682E98D7619}"/>
              </a:ext>
            </a:extLst>
          </p:cNvPr>
          <p:cNvSpPr/>
          <p:nvPr/>
        </p:nvSpPr>
        <p:spPr>
          <a:xfrm>
            <a:off x="2133600" y="5120487"/>
            <a:ext cx="7300404" cy="1631216"/>
          </a:xfrm>
          <a:prstGeom prst="rect">
            <a:avLst/>
          </a:prstGeom>
        </p:spPr>
        <p:txBody>
          <a:bodyPr wrap="square">
            <a:spAutoFit/>
          </a:bodyPr>
          <a:lstStyle/>
          <a:p>
            <a:pPr marL="342900" lvl="0" indent="-342900" eaLnBrk="0" fontAlgn="base" hangingPunct="0">
              <a:spcBef>
                <a:spcPct val="20000"/>
              </a:spcBef>
              <a:spcAft>
                <a:spcPct val="0"/>
              </a:spcAft>
              <a:buFontTx/>
              <a:buChar char="•"/>
            </a:pPr>
            <a:r>
              <a:rPr lang="en-US" sz="3200" kern="0" dirty="0">
                <a:solidFill>
                  <a:srgbClr val="000000"/>
                </a:solidFill>
              </a:rPr>
              <a:t>Cloud Graphics Display ~30x faster!</a:t>
            </a:r>
          </a:p>
          <a:p>
            <a:pPr marL="800100" lvl="1" indent="-342900" eaLnBrk="0" fontAlgn="base" hangingPunct="0">
              <a:spcBef>
                <a:spcPct val="20000"/>
              </a:spcBef>
              <a:spcAft>
                <a:spcPct val="0"/>
              </a:spcAft>
              <a:buFontTx/>
              <a:buChar char="•"/>
            </a:pPr>
            <a:r>
              <a:rPr lang="en-US" sz="2000" kern="0" dirty="0">
                <a:solidFill>
                  <a:srgbClr val="000000"/>
                </a:solidFill>
              </a:rPr>
              <a:t>Drag instrument graphically also faster when large cloud is associated to the instrument</a:t>
            </a:r>
          </a:p>
          <a:p>
            <a:pPr marL="800100" lvl="1" indent="-342900" eaLnBrk="0" fontAlgn="base" hangingPunct="0">
              <a:spcBef>
                <a:spcPct val="20000"/>
              </a:spcBef>
              <a:spcAft>
                <a:spcPct val="0"/>
              </a:spcAft>
              <a:buFontTx/>
              <a:buChar char="•"/>
            </a:pPr>
            <a:r>
              <a:rPr lang="en-US" sz="2000" kern="0" dirty="0">
                <a:solidFill>
                  <a:srgbClr val="000000"/>
                </a:solidFill>
              </a:rPr>
              <a:t>Cloud Bounding Box for troubleshooting</a:t>
            </a:r>
          </a:p>
        </p:txBody>
      </p:sp>
      <p:pic>
        <p:nvPicPr>
          <p:cNvPr id="4098" name="Picture 2" descr="C:\Users\STEVE~1.SEI\AppData\Local\Temp\SNAGHTML1d0c2f1.PNG">
            <a:extLst>
              <a:ext uri="{FF2B5EF4-FFF2-40B4-BE49-F238E27FC236}">
                <a16:creationId xmlns:a16="http://schemas.microsoft.com/office/drawing/2014/main" xmlns="" id="{486D6F6C-2799-47A1-A9CD-160EE1E8E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14401"/>
            <a:ext cx="4572000" cy="28449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D2A73A0-4806-404B-B3B2-B22BBDB8620E}"/>
              </a:ext>
            </a:extLst>
          </p:cNvPr>
          <p:cNvPicPr>
            <a:picLocks noChangeAspect="1"/>
          </p:cNvPicPr>
          <p:nvPr/>
        </p:nvPicPr>
        <p:blipFill>
          <a:blip r:embed="rId4"/>
          <a:stretch>
            <a:fillRect/>
          </a:stretch>
        </p:blipFill>
        <p:spPr>
          <a:xfrm>
            <a:off x="5257800" y="4301430"/>
            <a:ext cx="3257143" cy="742857"/>
          </a:xfrm>
          <a:prstGeom prst="rect">
            <a:avLst/>
          </a:prstGeom>
        </p:spPr>
      </p:pic>
    </p:spTree>
    <p:extLst>
      <p:ext uri="{BB962C8B-B14F-4D97-AF65-F5344CB8AC3E}">
        <p14:creationId xmlns:p14="http://schemas.microsoft.com/office/powerpoint/2010/main" val="19256330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2017.01.12</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6629400" cy="2800767"/>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Instrument Updates</a:t>
            </a:r>
          </a:p>
          <a:p>
            <a:pPr marL="342900" lvl="0" indent="-342900" eaLnBrk="0" fontAlgn="base" hangingPunct="0">
              <a:spcBef>
                <a:spcPct val="20000"/>
              </a:spcBef>
              <a:spcAft>
                <a:spcPct val="0"/>
              </a:spcAft>
              <a:buFont typeface="Arial" panose="020B0604020202020204" pitchFamily="34" charset="0"/>
              <a:buChar char="•"/>
            </a:pPr>
            <a:r>
              <a:rPr lang="en-US" kern="0" dirty="0">
                <a:solidFill>
                  <a:srgbClr val="000000"/>
                </a:solidFill>
              </a:rPr>
              <a:t>New Instrument – </a:t>
            </a:r>
            <a:r>
              <a:rPr lang="en-US" kern="0" dirty="0" err="1">
                <a:solidFill>
                  <a:srgbClr val="000000"/>
                </a:solidFill>
              </a:rPr>
              <a:t>Creaform</a:t>
            </a:r>
            <a:r>
              <a:rPr lang="en-US" kern="0" dirty="0">
                <a:solidFill>
                  <a:srgbClr val="000000"/>
                </a:solidFill>
              </a:rPr>
              <a:t> </a:t>
            </a:r>
            <a:r>
              <a:rPr lang="en-US" kern="0" dirty="0" err="1">
                <a:solidFill>
                  <a:srgbClr val="000000"/>
                </a:solidFill>
              </a:rPr>
              <a:t>Vxelements</a:t>
            </a:r>
            <a:r>
              <a:rPr lang="en-US" kern="0" dirty="0">
                <a:solidFill>
                  <a:srgbClr val="000000"/>
                </a:solidFill>
              </a:rPr>
              <a:t> </a:t>
            </a:r>
            <a:r>
              <a:rPr lang="en-US" kern="0" dirty="0" err="1">
                <a:solidFill>
                  <a:srgbClr val="000000"/>
                </a:solidFill>
              </a:rPr>
              <a:t>MetraScan</a:t>
            </a:r>
            <a:r>
              <a:rPr lang="en-US" kern="0" dirty="0">
                <a:solidFill>
                  <a:srgbClr val="000000"/>
                </a:solidFill>
              </a:rPr>
              <a:t> 3D and </a:t>
            </a:r>
            <a:r>
              <a:rPr lang="en-US" kern="0" dirty="0" err="1">
                <a:solidFill>
                  <a:srgbClr val="000000"/>
                </a:solidFill>
              </a:rPr>
              <a:t>HandyProbe</a:t>
            </a:r>
            <a:r>
              <a:rPr lang="en-US" kern="0" dirty="0">
                <a:solidFill>
                  <a:srgbClr val="000000"/>
                </a:solidFill>
              </a:rPr>
              <a:t> Next</a:t>
            </a:r>
          </a:p>
          <a:p>
            <a:pPr marL="342900" lvl="0" indent="-342900" eaLnBrk="0" fontAlgn="base" hangingPunct="0">
              <a:spcBef>
                <a:spcPct val="20000"/>
              </a:spcBef>
              <a:spcAft>
                <a:spcPct val="0"/>
              </a:spcAft>
              <a:buFont typeface="Arial" panose="020B0604020202020204" pitchFamily="34" charset="0"/>
              <a:buChar char="•"/>
            </a:pPr>
            <a:r>
              <a:rPr lang="en-US" kern="0" dirty="0">
                <a:solidFill>
                  <a:srgbClr val="000000"/>
                </a:solidFill>
              </a:rPr>
              <a:t>Updates to Leica Nova </a:t>
            </a:r>
            <a:r>
              <a:rPr lang="en-US" kern="0" dirty="0" err="1" smtClean="0">
                <a:solidFill>
                  <a:srgbClr val="000000"/>
                </a:solidFill>
              </a:rPr>
              <a:t>MultiStation</a:t>
            </a:r>
            <a:r>
              <a:rPr lang="en-US" kern="0" dirty="0" smtClean="0">
                <a:solidFill>
                  <a:srgbClr val="000000"/>
                </a:solidFill>
              </a:rPr>
              <a:t> (MS50, MS60)</a:t>
            </a:r>
            <a:endParaRPr lang="en-US" kern="0" dirty="0">
              <a:solidFill>
                <a:srgbClr val="000000"/>
              </a:solidFill>
            </a:endParaRPr>
          </a:p>
          <a:p>
            <a:pPr marL="800100" lvl="1" indent="-342900" eaLnBrk="0" fontAlgn="base" hangingPunct="0">
              <a:spcBef>
                <a:spcPct val="20000"/>
              </a:spcBef>
              <a:spcAft>
                <a:spcPct val="0"/>
              </a:spcAft>
              <a:buFont typeface="Arial" panose="020B0604020202020204" pitchFamily="34" charset="0"/>
              <a:buChar char="•"/>
            </a:pPr>
            <a:r>
              <a:rPr lang="en-US" kern="0" dirty="0">
                <a:solidFill>
                  <a:srgbClr val="000000"/>
                </a:solidFill>
              </a:rPr>
              <a:t>Scan region defined from 2 points and a distance (or perimeter)</a:t>
            </a:r>
          </a:p>
          <a:p>
            <a:pPr marL="800100" lvl="1" indent="-342900" eaLnBrk="0" fontAlgn="base" hangingPunct="0">
              <a:spcBef>
                <a:spcPct val="20000"/>
              </a:spcBef>
              <a:spcAft>
                <a:spcPct val="0"/>
              </a:spcAft>
              <a:buFont typeface="Arial" panose="020B0604020202020204" pitchFamily="34" charset="0"/>
              <a:buChar char="•"/>
            </a:pPr>
            <a:r>
              <a:rPr lang="en-US" kern="0" dirty="0">
                <a:solidFill>
                  <a:srgbClr val="000000"/>
                </a:solidFill>
              </a:rPr>
              <a:t>Min/max distance filter for scan points</a:t>
            </a:r>
          </a:p>
          <a:p>
            <a:pPr marL="342900" indent="-342900" eaLnBrk="0" fontAlgn="base" hangingPunct="0">
              <a:spcBef>
                <a:spcPct val="20000"/>
              </a:spcBef>
              <a:spcAft>
                <a:spcPct val="0"/>
              </a:spcAft>
              <a:buFont typeface="Arial" panose="020B0604020202020204" pitchFamily="34" charset="0"/>
              <a:buChar char="•"/>
            </a:pPr>
            <a:r>
              <a:rPr lang="en-US" kern="0" dirty="0">
                <a:solidFill>
                  <a:srgbClr val="000000"/>
                </a:solidFill>
              </a:rPr>
              <a:t>GSI </a:t>
            </a:r>
            <a:r>
              <a:rPr lang="en-US" kern="0" dirty="0" err="1">
                <a:solidFill>
                  <a:srgbClr val="000000"/>
                </a:solidFill>
              </a:rPr>
              <a:t>Vstars</a:t>
            </a:r>
            <a:r>
              <a:rPr lang="en-US" kern="0" dirty="0">
                <a:solidFill>
                  <a:srgbClr val="000000"/>
                </a:solidFill>
              </a:rPr>
              <a:t> – Dream 6D targets supported</a:t>
            </a:r>
          </a:p>
        </p:txBody>
      </p:sp>
      <p:pic>
        <p:nvPicPr>
          <p:cNvPr id="5122" name="Picture 2" descr="C:\Users\STEVE~1.SEI\AppData\Local\Temp\SNAGHTML1d75ee6.PNG">
            <a:extLst>
              <a:ext uri="{FF2B5EF4-FFF2-40B4-BE49-F238E27FC236}">
                <a16:creationId xmlns:a16="http://schemas.microsoft.com/office/drawing/2014/main" xmlns="" id="{20559961-BD93-4694-AA93-0D4352603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371600"/>
            <a:ext cx="14478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FEF6E9F-7E8F-4BDC-9F79-482FC37D8559}"/>
              </a:ext>
            </a:extLst>
          </p:cNvPr>
          <p:cNvPicPr>
            <a:picLocks noChangeAspect="1"/>
          </p:cNvPicPr>
          <p:nvPr/>
        </p:nvPicPr>
        <p:blipFill>
          <a:blip r:embed="rId4"/>
          <a:stretch>
            <a:fillRect/>
          </a:stretch>
        </p:blipFill>
        <p:spPr>
          <a:xfrm>
            <a:off x="3962400" y="4248567"/>
            <a:ext cx="4210575" cy="2381153"/>
          </a:xfrm>
          <a:prstGeom prst="rect">
            <a:avLst/>
          </a:prstGeom>
        </p:spPr>
      </p:pic>
      <p:pic>
        <p:nvPicPr>
          <p:cNvPr id="1026" name="Picture 2" descr="C:\Users\STEVE~1.SEI\AppData\Local\Temp\SNAGHTML1e9aad6d.PNG">
            <a:extLst>
              <a:ext uri="{FF2B5EF4-FFF2-40B4-BE49-F238E27FC236}">
                <a16:creationId xmlns:a16="http://schemas.microsoft.com/office/drawing/2014/main" xmlns="" id="{17869F55-A52C-45E0-B619-9D09EB0252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114800"/>
            <a:ext cx="1552575"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3186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C000"/>
                </a:solidFill>
                <a:effectLst/>
                <a:uLnTx/>
                <a:uFillTx/>
              </a:rPr>
              <a:t>2017.02.09</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5" name="Rectangle 4"/>
          <p:cNvSpPr/>
          <p:nvPr/>
        </p:nvSpPr>
        <p:spPr>
          <a:xfrm>
            <a:off x="1056459" y="2967335"/>
            <a:ext cx="7031092" cy="1323439"/>
          </a:xfrm>
          <a:prstGeom prst="rect">
            <a:avLst/>
          </a:prstGeom>
          <a:gradFill>
            <a:gsLst>
              <a:gs pos="0">
                <a:srgbClr val="FFC000"/>
              </a:gs>
              <a:gs pos="64999">
                <a:srgbClr val="F0EBD5"/>
              </a:gs>
              <a:gs pos="100000">
                <a:srgbClr val="D1C39F"/>
              </a:gs>
            </a:gsLst>
            <a:lin ang="16200000" scaled="0"/>
          </a:gradFill>
          <a:effectLst>
            <a:outerShdw blurRad="152400" dist="317500" dir="5400000" sx="90000" sy="-19000" rotWithShape="0">
              <a:prstClr val="black">
                <a:alpha val="15000"/>
              </a:prstClr>
            </a:outerShdw>
          </a:effectLst>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uLnTx/>
                <a:uFillTx/>
              </a:rPr>
              <a:t>SA 2017.02.09</a:t>
            </a:r>
          </a:p>
        </p:txBody>
      </p:sp>
    </p:spTree>
    <p:extLst>
      <p:ext uri="{BB962C8B-B14F-4D97-AF65-F5344CB8AC3E}">
        <p14:creationId xmlns:p14="http://schemas.microsoft.com/office/powerpoint/2010/main" val="6092228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2017.02.09</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New Instrument</a:t>
            </a:r>
          </a:p>
        </p:txBody>
      </p:sp>
      <p:sp>
        <p:nvSpPr>
          <p:cNvPr id="2" name="TextBox 1">
            <a:extLst>
              <a:ext uri="{FF2B5EF4-FFF2-40B4-BE49-F238E27FC236}">
                <a16:creationId xmlns:a16="http://schemas.microsoft.com/office/drawing/2014/main" xmlns="" id="{3DDA0E57-8887-4DCD-8ED3-53BD30C31E85}"/>
              </a:ext>
            </a:extLst>
          </p:cNvPr>
          <p:cNvSpPr txBox="1"/>
          <p:nvPr/>
        </p:nvSpPr>
        <p:spPr>
          <a:xfrm>
            <a:off x="1293584" y="1847909"/>
            <a:ext cx="3356432" cy="369332"/>
          </a:xfrm>
          <a:prstGeom prst="rect">
            <a:avLst/>
          </a:prstGeom>
          <a:noFill/>
        </p:spPr>
        <p:txBody>
          <a:bodyPr wrap="none" rtlCol="0">
            <a:spAutoFit/>
          </a:bodyPr>
          <a:lstStyle/>
          <a:p>
            <a:r>
              <a:rPr lang="en-US" dirty="0"/>
              <a:t>Faro Vantage S and Vantage E</a:t>
            </a:r>
          </a:p>
        </p:txBody>
      </p:sp>
      <p:pic>
        <p:nvPicPr>
          <p:cNvPr id="1026" name="Picture 2" descr="C:\Users\STEVE~1.SEI\AppData\Local\Temp\SNAGHTMLfc67323.PNG">
            <a:extLst>
              <a:ext uri="{FF2B5EF4-FFF2-40B4-BE49-F238E27FC236}">
                <a16:creationId xmlns:a16="http://schemas.microsoft.com/office/drawing/2014/main" xmlns="" id="{E4E396DE-C718-45D9-A72E-C7F97DC6E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071979"/>
            <a:ext cx="4479266"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9456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2017.02.09</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460299" y="1193512"/>
            <a:ext cx="5683701" cy="1077218"/>
          </a:xfrm>
          <a:prstGeom prst="rect">
            <a:avLst/>
          </a:prstGeom>
        </p:spPr>
        <p:txBody>
          <a:bodyPr wrap="square">
            <a:spAutoFit/>
          </a:bodyPr>
          <a:lstStyle/>
          <a:p>
            <a:pPr lvl="0" eaLnBrk="0" fontAlgn="base" hangingPunct="0">
              <a:spcBef>
                <a:spcPct val="20000"/>
              </a:spcBef>
              <a:spcAft>
                <a:spcPct val="0"/>
              </a:spcAft>
            </a:pPr>
            <a:r>
              <a:rPr lang="en-US" sz="3200" kern="0" dirty="0" err="1">
                <a:solidFill>
                  <a:srgbClr val="000000"/>
                </a:solidFill>
              </a:rPr>
              <a:t>Aicon</a:t>
            </a:r>
            <a:r>
              <a:rPr lang="en-US" sz="3200" kern="0" dirty="0">
                <a:solidFill>
                  <a:srgbClr val="000000"/>
                </a:solidFill>
              </a:rPr>
              <a:t> </a:t>
            </a:r>
            <a:r>
              <a:rPr lang="en-US" sz="3200" kern="0" dirty="0" err="1">
                <a:solidFill>
                  <a:srgbClr val="000000"/>
                </a:solidFill>
              </a:rPr>
              <a:t>MoveInspect</a:t>
            </a:r>
            <a:r>
              <a:rPr lang="en-US" sz="3200" kern="0" dirty="0">
                <a:solidFill>
                  <a:srgbClr val="000000"/>
                </a:solidFill>
              </a:rPr>
              <a:t> Enhancements</a:t>
            </a:r>
            <a:endParaRPr lang="en-US" sz="2000" kern="0" dirty="0">
              <a:solidFill>
                <a:srgbClr val="000000"/>
              </a:solidFill>
            </a:endParaRPr>
          </a:p>
        </p:txBody>
      </p:sp>
      <p:sp>
        <p:nvSpPr>
          <p:cNvPr id="2" name="TextBox 1">
            <a:extLst>
              <a:ext uri="{FF2B5EF4-FFF2-40B4-BE49-F238E27FC236}">
                <a16:creationId xmlns:a16="http://schemas.microsoft.com/office/drawing/2014/main" xmlns="" id="{561905FB-A2AC-4490-8AC7-E02D53444FB1}"/>
              </a:ext>
            </a:extLst>
          </p:cNvPr>
          <p:cNvSpPr txBox="1"/>
          <p:nvPr/>
        </p:nvSpPr>
        <p:spPr>
          <a:xfrm>
            <a:off x="3581400" y="3819905"/>
            <a:ext cx="51054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Define new reference sets within SA</a:t>
            </a:r>
          </a:p>
          <a:p>
            <a:pPr marL="285750" indent="-285750">
              <a:buFont typeface="Arial" panose="020B0604020202020204" pitchFamily="34" charset="0"/>
              <a:buChar char="•"/>
            </a:pPr>
            <a:r>
              <a:rPr lang="en-US" dirty="0"/>
              <a:t>Switch among active available reference systems</a:t>
            </a:r>
          </a:p>
        </p:txBody>
      </p:sp>
      <p:pic>
        <p:nvPicPr>
          <p:cNvPr id="4" name="Picture 3">
            <a:extLst>
              <a:ext uri="{FF2B5EF4-FFF2-40B4-BE49-F238E27FC236}">
                <a16:creationId xmlns:a16="http://schemas.microsoft.com/office/drawing/2014/main" xmlns="" id="{8265931E-38BB-4DE4-B2BF-B96FAE6315A1}"/>
              </a:ext>
            </a:extLst>
          </p:cNvPr>
          <p:cNvPicPr>
            <a:picLocks noChangeAspect="1"/>
          </p:cNvPicPr>
          <p:nvPr/>
        </p:nvPicPr>
        <p:blipFill>
          <a:blip r:embed="rId3"/>
          <a:stretch>
            <a:fillRect/>
          </a:stretch>
        </p:blipFill>
        <p:spPr>
          <a:xfrm>
            <a:off x="76200" y="781810"/>
            <a:ext cx="3361905" cy="6076190"/>
          </a:xfrm>
          <a:prstGeom prst="rect">
            <a:avLst/>
          </a:prstGeom>
        </p:spPr>
      </p:pic>
    </p:spTree>
    <p:extLst>
      <p:ext uri="{BB962C8B-B14F-4D97-AF65-F5344CB8AC3E}">
        <p14:creationId xmlns:p14="http://schemas.microsoft.com/office/powerpoint/2010/main" val="4364783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2017.02.09</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73914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Refined feature measurement counts</a:t>
            </a:r>
            <a:endParaRPr lang="en-US" sz="2000" kern="0" dirty="0">
              <a:solidFill>
                <a:srgbClr val="000000"/>
              </a:solidFill>
            </a:endParaRPr>
          </a:p>
        </p:txBody>
      </p:sp>
      <p:pic>
        <p:nvPicPr>
          <p:cNvPr id="2" name="Picture 1">
            <a:extLst>
              <a:ext uri="{FF2B5EF4-FFF2-40B4-BE49-F238E27FC236}">
                <a16:creationId xmlns:a16="http://schemas.microsoft.com/office/drawing/2014/main" xmlns="" id="{10C11B3A-2C7D-404D-B2D9-0CE70EC9872B}"/>
              </a:ext>
            </a:extLst>
          </p:cNvPr>
          <p:cNvPicPr>
            <a:picLocks noChangeAspect="1"/>
          </p:cNvPicPr>
          <p:nvPr/>
        </p:nvPicPr>
        <p:blipFill>
          <a:blip r:embed="rId3"/>
          <a:stretch>
            <a:fillRect/>
          </a:stretch>
        </p:blipFill>
        <p:spPr>
          <a:xfrm>
            <a:off x="5257800" y="1752600"/>
            <a:ext cx="2866667" cy="4885714"/>
          </a:xfrm>
          <a:prstGeom prst="rect">
            <a:avLst/>
          </a:prstGeom>
        </p:spPr>
      </p:pic>
      <p:sp>
        <p:nvSpPr>
          <p:cNvPr id="3" name="TextBox 2">
            <a:extLst>
              <a:ext uri="{FF2B5EF4-FFF2-40B4-BE49-F238E27FC236}">
                <a16:creationId xmlns:a16="http://schemas.microsoft.com/office/drawing/2014/main" xmlns="" id="{DC79F7DF-8449-436A-8FE0-4600EF154569}"/>
              </a:ext>
            </a:extLst>
          </p:cNvPr>
          <p:cNvSpPr txBox="1"/>
          <p:nvPr/>
        </p:nvSpPr>
        <p:spPr>
          <a:xfrm>
            <a:off x="281496" y="3200400"/>
            <a:ext cx="4595304" cy="646331"/>
          </a:xfrm>
          <a:prstGeom prst="rect">
            <a:avLst/>
          </a:prstGeom>
          <a:noFill/>
        </p:spPr>
        <p:txBody>
          <a:bodyPr wrap="square" rtlCol="0">
            <a:spAutoFit/>
          </a:bodyPr>
          <a:lstStyle/>
          <a:p>
            <a:r>
              <a:rPr lang="en-US" dirty="0"/>
              <a:t>Now you can define only the pertinent geometry types</a:t>
            </a:r>
          </a:p>
        </p:txBody>
      </p:sp>
    </p:spTree>
    <p:extLst>
      <p:ext uri="{BB962C8B-B14F-4D97-AF65-F5344CB8AC3E}">
        <p14:creationId xmlns:p14="http://schemas.microsoft.com/office/powerpoint/2010/main" val="22358332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2017.02.09</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73152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Construct &gt; Points &gt; Layout &gt; Ellipse</a:t>
            </a:r>
            <a:endParaRPr lang="en-US" sz="2000" kern="0" dirty="0">
              <a:solidFill>
                <a:srgbClr val="000000"/>
              </a:solidFill>
            </a:endParaRPr>
          </a:p>
        </p:txBody>
      </p:sp>
      <p:pic>
        <p:nvPicPr>
          <p:cNvPr id="4" name="Picture 3">
            <a:extLst>
              <a:ext uri="{FF2B5EF4-FFF2-40B4-BE49-F238E27FC236}">
                <a16:creationId xmlns:a16="http://schemas.microsoft.com/office/drawing/2014/main" xmlns="" id="{17ADFFFF-72AB-4EEB-8FF1-B7DB528D33DE}"/>
              </a:ext>
            </a:extLst>
          </p:cNvPr>
          <p:cNvPicPr>
            <a:picLocks noChangeAspect="1"/>
          </p:cNvPicPr>
          <p:nvPr/>
        </p:nvPicPr>
        <p:blipFill>
          <a:blip r:embed="rId3"/>
          <a:stretch>
            <a:fillRect/>
          </a:stretch>
        </p:blipFill>
        <p:spPr>
          <a:xfrm>
            <a:off x="6248400" y="1905000"/>
            <a:ext cx="2647619" cy="4742857"/>
          </a:xfrm>
          <a:prstGeom prst="rect">
            <a:avLst/>
          </a:prstGeom>
        </p:spPr>
      </p:pic>
      <p:pic>
        <p:nvPicPr>
          <p:cNvPr id="1026" name="Picture 2" descr="C:\Users\STEVE~1.SEI\AppData\Local\Temp\SNAGHTML1e936441.PNG">
            <a:extLst>
              <a:ext uri="{FF2B5EF4-FFF2-40B4-BE49-F238E27FC236}">
                <a16:creationId xmlns:a16="http://schemas.microsoft.com/office/drawing/2014/main" xmlns="" id="{29D11F61-B1D6-43D6-96EC-FBC36D885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09603"/>
            <a:ext cx="5807467"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757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C000"/>
                </a:solidFill>
                <a:effectLst/>
                <a:uLnTx/>
                <a:uFillTx/>
              </a:rPr>
              <a:t>What's New in SA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FC000"/>
                </a:solidFill>
                <a:effectLst/>
                <a:uLnTx/>
                <a:uFillTx/>
              </a:rPr>
              <a:t>2017.</a:t>
            </a:r>
            <a:r>
              <a:rPr lang="en-US" sz="1800" kern="0" dirty="0">
                <a:solidFill>
                  <a:srgbClr val="FFC000"/>
                </a:solidFill>
              </a:rPr>
              <a:t>08</a:t>
            </a:r>
            <a:r>
              <a:rPr kumimoji="0" lang="en-US" sz="1800" i="0" u="none" strike="noStrike" kern="0" cap="none" spc="0" normalizeH="0" baseline="0" noProof="0" dirty="0">
                <a:ln>
                  <a:noFill/>
                </a:ln>
                <a:solidFill>
                  <a:srgbClr val="FFC000"/>
                </a:solidFill>
                <a:effectLst/>
                <a:uLnTx/>
                <a:uFillTx/>
              </a:rPr>
              <a:t>.11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000"/>
              </a:solidFill>
              <a:effectLst/>
              <a:uLnTx/>
              <a:uFillTx/>
            </a:endParaRP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5" name="Rectangle 4"/>
          <p:cNvSpPr/>
          <p:nvPr/>
        </p:nvSpPr>
        <p:spPr>
          <a:xfrm>
            <a:off x="1056459" y="2967335"/>
            <a:ext cx="7031092" cy="1323439"/>
          </a:xfrm>
          <a:prstGeom prst="rect">
            <a:avLst/>
          </a:prstGeom>
          <a:gradFill>
            <a:gsLst>
              <a:gs pos="0">
                <a:srgbClr val="FFC000"/>
              </a:gs>
              <a:gs pos="64999">
                <a:srgbClr val="F0EBD5"/>
              </a:gs>
              <a:gs pos="100000">
                <a:srgbClr val="D1C39F"/>
              </a:gs>
            </a:gsLst>
            <a:lin ang="16200000" scaled="0"/>
          </a:gradFill>
          <a:effectLst>
            <a:outerShdw blurRad="152400" dist="317500" dir="5400000" sx="90000" sy="-19000" rotWithShape="0">
              <a:prstClr val="black">
                <a:alpha val="15000"/>
              </a:prstClr>
            </a:outerShdw>
          </a:effectLst>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uLnTx/>
                <a:uFillTx/>
              </a:rPr>
              <a:t>SA 2017.</a:t>
            </a:r>
            <a:r>
              <a:rPr lang="en-US" sz="8000" b="1" kern="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08</a:t>
            </a:r>
            <a:r>
              <a:rPr kumimoji="0" lang="en-US" sz="8000" b="1" i="0" u="none" strike="noStrike" kern="0" cap="none" spc="0" normalizeH="0" baseline="0" noProof="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uLnTx/>
                <a:uFillTx/>
              </a:rPr>
              <a:t>.11</a:t>
            </a:r>
          </a:p>
        </p:txBody>
      </p:sp>
    </p:spTree>
    <p:extLst>
      <p:ext uri="{BB962C8B-B14F-4D97-AF65-F5344CB8AC3E}">
        <p14:creationId xmlns:p14="http://schemas.microsoft.com/office/powerpoint/2010/main" val="18967114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Toolbar Additions</a:t>
            </a:r>
            <a:endParaRPr lang="en-US" sz="2000" kern="0" dirty="0">
              <a:solidFill>
                <a:srgbClr val="000000"/>
              </a:solidFill>
            </a:endParaRPr>
          </a:p>
        </p:txBody>
      </p:sp>
      <p:pic>
        <p:nvPicPr>
          <p:cNvPr id="2" name="Picture 1">
            <a:extLst>
              <a:ext uri="{FF2B5EF4-FFF2-40B4-BE49-F238E27FC236}">
                <a16:creationId xmlns:a16="http://schemas.microsoft.com/office/drawing/2014/main" xmlns="" id="{CDFFE187-DE60-4729-8F66-91D600CAFDC9}"/>
              </a:ext>
            </a:extLst>
          </p:cNvPr>
          <p:cNvPicPr>
            <a:picLocks noChangeAspect="1"/>
          </p:cNvPicPr>
          <p:nvPr/>
        </p:nvPicPr>
        <p:blipFill>
          <a:blip r:embed="rId3"/>
          <a:stretch>
            <a:fillRect/>
          </a:stretch>
        </p:blipFill>
        <p:spPr>
          <a:xfrm>
            <a:off x="1371600" y="1689305"/>
            <a:ext cx="5409420" cy="786825"/>
          </a:xfrm>
          <a:prstGeom prst="rect">
            <a:avLst/>
          </a:prstGeom>
        </p:spPr>
      </p:pic>
      <p:pic>
        <p:nvPicPr>
          <p:cNvPr id="3" name="Picture 2">
            <a:extLst>
              <a:ext uri="{FF2B5EF4-FFF2-40B4-BE49-F238E27FC236}">
                <a16:creationId xmlns:a16="http://schemas.microsoft.com/office/drawing/2014/main" xmlns="" id="{470F48A5-FE5D-40B1-88BB-BF23AE43DDE6}"/>
              </a:ext>
            </a:extLst>
          </p:cNvPr>
          <p:cNvPicPr>
            <a:picLocks noChangeAspect="1"/>
          </p:cNvPicPr>
          <p:nvPr/>
        </p:nvPicPr>
        <p:blipFill>
          <a:blip r:embed="rId4"/>
          <a:stretch>
            <a:fillRect/>
          </a:stretch>
        </p:blipFill>
        <p:spPr>
          <a:xfrm>
            <a:off x="5105400" y="4261909"/>
            <a:ext cx="2862804" cy="1605491"/>
          </a:xfrm>
          <a:prstGeom prst="rect">
            <a:avLst/>
          </a:prstGeom>
        </p:spPr>
      </p:pic>
      <p:sp>
        <p:nvSpPr>
          <p:cNvPr id="4" name="TextBox 3">
            <a:extLst>
              <a:ext uri="{FF2B5EF4-FFF2-40B4-BE49-F238E27FC236}">
                <a16:creationId xmlns:a16="http://schemas.microsoft.com/office/drawing/2014/main" xmlns="" id="{CCD94872-2FFE-4C66-BF99-FD1FD61ACA93}"/>
              </a:ext>
            </a:extLst>
          </p:cNvPr>
          <p:cNvSpPr txBox="1"/>
          <p:nvPr/>
        </p:nvSpPr>
        <p:spPr>
          <a:xfrm>
            <a:off x="4884694" y="3845839"/>
            <a:ext cx="3070136" cy="369332"/>
          </a:xfrm>
          <a:prstGeom prst="rect">
            <a:avLst/>
          </a:prstGeom>
          <a:noFill/>
        </p:spPr>
        <p:txBody>
          <a:bodyPr wrap="none" rtlCol="0">
            <a:spAutoFit/>
          </a:bodyPr>
          <a:lstStyle/>
          <a:p>
            <a:r>
              <a:rPr lang="en-US" dirty="0"/>
              <a:t>Tablet-friendly mouse toggle</a:t>
            </a:r>
          </a:p>
        </p:txBody>
      </p:sp>
      <p:sp>
        <p:nvSpPr>
          <p:cNvPr id="5" name="TextBox 4">
            <a:extLst>
              <a:ext uri="{FF2B5EF4-FFF2-40B4-BE49-F238E27FC236}">
                <a16:creationId xmlns:a16="http://schemas.microsoft.com/office/drawing/2014/main" xmlns="" id="{30E670CA-9AA3-4112-A6EA-EAFD5EEC1692}"/>
              </a:ext>
            </a:extLst>
          </p:cNvPr>
          <p:cNvSpPr txBox="1"/>
          <p:nvPr/>
        </p:nvSpPr>
        <p:spPr>
          <a:xfrm>
            <a:off x="304800" y="3475936"/>
            <a:ext cx="4267200" cy="646331"/>
          </a:xfrm>
          <a:prstGeom prst="rect">
            <a:avLst/>
          </a:prstGeom>
          <a:noFill/>
        </p:spPr>
        <p:txBody>
          <a:bodyPr wrap="square" rtlCol="0">
            <a:spAutoFit/>
          </a:bodyPr>
          <a:lstStyle/>
          <a:p>
            <a:r>
              <a:rPr lang="en-US" dirty="0"/>
              <a:t>Instrument View (follows probe/SMR, makes instrument transparent)</a:t>
            </a:r>
          </a:p>
        </p:txBody>
      </p:sp>
      <p:cxnSp>
        <p:nvCxnSpPr>
          <p:cNvPr id="8" name="Straight Arrow Connector 7">
            <a:extLst>
              <a:ext uri="{FF2B5EF4-FFF2-40B4-BE49-F238E27FC236}">
                <a16:creationId xmlns:a16="http://schemas.microsoft.com/office/drawing/2014/main" xmlns="" id="{DC1995C5-1A5F-4B2D-9429-97F76AA67F85}"/>
              </a:ext>
            </a:extLst>
          </p:cNvPr>
          <p:cNvCxnSpPr/>
          <p:nvPr/>
        </p:nvCxnSpPr>
        <p:spPr>
          <a:xfrm flipH="1">
            <a:off x="2286000" y="2331456"/>
            <a:ext cx="685800" cy="1143000"/>
          </a:xfrm>
          <a:prstGeom prst="straightConnector1">
            <a:avLst/>
          </a:prstGeom>
          <a:ln w="57150" cap="flat" cmpd="sng" algn="ctr">
            <a:solidFill>
              <a:schemeClr val="accent2"/>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xmlns="" id="{A160CAF1-E9E1-46B2-AA1D-9B4F13366B8E}"/>
              </a:ext>
            </a:extLst>
          </p:cNvPr>
          <p:cNvCxnSpPr>
            <a:cxnSpLocks/>
          </p:cNvCxnSpPr>
          <p:nvPr/>
        </p:nvCxnSpPr>
        <p:spPr>
          <a:xfrm>
            <a:off x="4648200" y="2286000"/>
            <a:ext cx="1371600" cy="1513101"/>
          </a:xfrm>
          <a:prstGeom prst="straightConnector1">
            <a:avLst/>
          </a:prstGeom>
          <a:ln w="57150" cap="flat" cmpd="sng" algn="ctr">
            <a:solidFill>
              <a:schemeClr val="accent2"/>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xmlns="" id="{85DC0067-2309-4283-8091-872FE503B328}"/>
              </a:ext>
            </a:extLst>
          </p:cNvPr>
          <p:cNvSpPr txBox="1"/>
          <p:nvPr/>
        </p:nvSpPr>
        <p:spPr>
          <a:xfrm>
            <a:off x="990601" y="5105400"/>
            <a:ext cx="3124200" cy="646331"/>
          </a:xfrm>
          <a:prstGeom prst="rect">
            <a:avLst/>
          </a:prstGeom>
          <a:noFill/>
        </p:spPr>
        <p:txBody>
          <a:bodyPr wrap="square" rtlCol="0">
            <a:spAutoFit/>
          </a:bodyPr>
          <a:lstStyle/>
          <a:p>
            <a:r>
              <a:rPr lang="en-US" i="1" dirty="0"/>
              <a:t>Middle Mouse button now pans the graphical view</a:t>
            </a:r>
          </a:p>
        </p:txBody>
      </p:sp>
    </p:spTree>
    <p:extLst>
      <p:ext uri="{BB962C8B-B14F-4D97-AF65-F5344CB8AC3E}">
        <p14:creationId xmlns:p14="http://schemas.microsoft.com/office/powerpoint/2010/main" val="9390912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VE~1.SEI\AppData\Local\Temp\SNAGHTML109a75bc.PNG">
            <a:extLst>
              <a:ext uri="{FF2B5EF4-FFF2-40B4-BE49-F238E27FC236}">
                <a16:creationId xmlns:a16="http://schemas.microsoft.com/office/drawing/2014/main" xmlns="" id="{42FC16F2-FBB0-4B5D-B862-1A2BD0505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9144000" cy="5381625"/>
          </a:xfrm>
          <a:prstGeom prst="rect">
            <a:avLst/>
          </a:prstGeom>
          <a:noFill/>
          <a:extLst>
            <a:ext uri="{909E8E84-426E-40DD-AFC4-6F175D3DCCD1}">
              <a14:hiddenFill xmlns:a14="http://schemas.microsoft.com/office/drawing/2010/main">
                <a:solidFill>
                  <a:srgbClr val="FFFFFF"/>
                </a:solidFill>
              </a14:hiddenFill>
            </a:ext>
          </a:extLst>
        </p:spPr>
      </p:pic>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66294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Mesh from large volume scanners</a:t>
            </a:r>
            <a:endParaRPr lang="en-US" sz="2000" kern="0" dirty="0">
              <a:solidFill>
                <a:srgbClr val="000000"/>
              </a:solidFill>
            </a:endParaRPr>
          </a:p>
        </p:txBody>
      </p:sp>
      <p:pic>
        <p:nvPicPr>
          <p:cNvPr id="2" name="Picture 1">
            <a:extLst>
              <a:ext uri="{FF2B5EF4-FFF2-40B4-BE49-F238E27FC236}">
                <a16:creationId xmlns:a16="http://schemas.microsoft.com/office/drawing/2014/main" xmlns="" id="{26434CAA-09EC-4D1C-A0E2-1073E7315148}"/>
              </a:ext>
            </a:extLst>
          </p:cNvPr>
          <p:cNvPicPr>
            <a:picLocks noChangeAspect="1"/>
          </p:cNvPicPr>
          <p:nvPr/>
        </p:nvPicPr>
        <p:blipFill>
          <a:blip r:embed="rId5"/>
          <a:stretch>
            <a:fillRect/>
          </a:stretch>
        </p:blipFill>
        <p:spPr>
          <a:xfrm>
            <a:off x="152400" y="1663412"/>
            <a:ext cx="3076190" cy="2428571"/>
          </a:xfrm>
          <a:prstGeom prst="rect">
            <a:avLst/>
          </a:prstGeom>
        </p:spPr>
      </p:pic>
    </p:spTree>
    <p:extLst>
      <p:ext uri="{BB962C8B-B14F-4D97-AF65-F5344CB8AC3E}">
        <p14:creationId xmlns:p14="http://schemas.microsoft.com/office/powerpoint/2010/main" val="212541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2015.11.06</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6019800" cy="584775"/>
          </a:xfrm>
          <a:prstGeom prst="rect">
            <a:avLst/>
          </a:prstGeom>
        </p:spPr>
        <p:txBody>
          <a:bodyPr wrap="square">
            <a:spAutoFit/>
          </a:bodyPr>
          <a:lstStyle/>
          <a:p>
            <a:pPr marL="342900" lvl="0" indent="-342900" eaLnBrk="0" fontAlgn="base" hangingPunct="0">
              <a:spcBef>
                <a:spcPct val="20000"/>
              </a:spcBef>
              <a:spcAft>
                <a:spcPct val="0"/>
              </a:spcAft>
            </a:pPr>
            <a:r>
              <a:rPr lang="en-US" sz="3200" kern="0" dirty="0">
                <a:solidFill>
                  <a:srgbClr val="000000"/>
                </a:solidFill>
              </a:rPr>
              <a:t>Callout Anchor Point </a:t>
            </a:r>
            <a:r>
              <a:rPr lang="en-US" sz="3200" kern="0" dirty="0" smtClean="0">
                <a:solidFill>
                  <a:srgbClr val="000000"/>
                </a:solidFill>
              </a:rPr>
              <a:t>Control</a:t>
            </a:r>
            <a:endParaRPr lang="en-US" sz="2000" kern="0" dirty="0">
              <a:solidFill>
                <a:srgbClr val="000000"/>
              </a:solidFill>
            </a:endParaRPr>
          </a:p>
        </p:txBody>
      </p:sp>
      <p:pic>
        <p:nvPicPr>
          <p:cNvPr id="7170" name="Picture 2" descr="C:\Users\STEVE~1.SEI\AppData\Local\Temp\SNAGHTML58f892.PNG"/>
          <p:cNvPicPr>
            <a:picLocks noChangeAspect="1" noChangeArrowheads="1"/>
          </p:cNvPicPr>
          <p:nvPr/>
        </p:nvPicPr>
        <p:blipFill>
          <a:blip r:embed="rId4" cstate="print"/>
          <a:srcRect/>
          <a:stretch>
            <a:fillRect/>
          </a:stretch>
        </p:blipFill>
        <p:spPr bwMode="auto">
          <a:xfrm>
            <a:off x="0" y="1838007"/>
            <a:ext cx="9144000" cy="5019994"/>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F78A31C-D400-45A3-9EAC-69669F46D634}"/>
              </a:ext>
            </a:extLst>
          </p:cNvPr>
          <p:cNvPicPr>
            <a:picLocks noChangeAspect="1"/>
          </p:cNvPicPr>
          <p:nvPr/>
        </p:nvPicPr>
        <p:blipFill>
          <a:blip r:embed="rId2"/>
          <a:stretch>
            <a:fillRect/>
          </a:stretch>
        </p:blipFill>
        <p:spPr>
          <a:xfrm>
            <a:off x="4876800" y="1051411"/>
            <a:ext cx="2547044" cy="5723800"/>
          </a:xfrm>
          <a:prstGeom prst="rect">
            <a:avLst/>
          </a:prstGeom>
        </p:spPr>
      </p:pic>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724400" cy="1077218"/>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Shortcut to create Geometry Relationship</a:t>
            </a:r>
            <a:endParaRPr lang="en-US" sz="2000" kern="0" dirty="0">
              <a:solidFill>
                <a:srgbClr val="000000"/>
              </a:solidFill>
            </a:endParaRPr>
          </a:p>
        </p:txBody>
      </p:sp>
      <p:sp>
        <p:nvSpPr>
          <p:cNvPr id="3" name="TextBox 2">
            <a:extLst>
              <a:ext uri="{FF2B5EF4-FFF2-40B4-BE49-F238E27FC236}">
                <a16:creationId xmlns:a16="http://schemas.microsoft.com/office/drawing/2014/main" xmlns="" id="{BA332225-D038-47E9-978F-BD45C0FA8B4E}"/>
              </a:ext>
            </a:extLst>
          </p:cNvPr>
          <p:cNvSpPr txBox="1"/>
          <p:nvPr/>
        </p:nvSpPr>
        <p:spPr>
          <a:xfrm>
            <a:off x="381000" y="3913311"/>
            <a:ext cx="3922869" cy="369332"/>
          </a:xfrm>
          <a:prstGeom prst="rect">
            <a:avLst/>
          </a:prstGeom>
          <a:noFill/>
        </p:spPr>
        <p:txBody>
          <a:bodyPr wrap="none" rtlCol="0">
            <a:spAutoFit/>
          </a:bodyPr>
          <a:lstStyle/>
          <a:p>
            <a:r>
              <a:rPr lang="en-US" i="1" dirty="0"/>
              <a:t>Also, cylinder fit is now ~100x faster!</a:t>
            </a:r>
          </a:p>
        </p:txBody>
      </p:sp>
      <p:sp>
        <p:nvSpPr>
          <p:cNvPr id="4" name="Oval 3">
            <a:extLst>
              <a:ext uri="{FF2B5EF4-FFF2-40B4-BE49-F238E27FC236}">
                <a16:creationId xmlns:a16="http://schemas.microsoft.com/office/drawing/2014/main" xmlns="" id="{B03C82F5-C3F3-469A-A7CE-39F881E7FE20}"/>
              </a:ext>
            </a:extLst>
          </p:cNvPr>
          <p:cNvSpPr/>
          <p:nvPr/>
        </p:nvSpPr>
        <p:spPr>
          <a:xfrm>
            <a:off x="4724400" y="5410200"/>
            <a:ext cx="2057400" cy="533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0302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96175" y="974643"/>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Vector Display</a:t>
            </a:r>
            <a:endParaRPr lang="en-US" sz="2000" kern="0" dirty="0">
              <a:solidFill>
                <a:srgbClr val="000000"/>
              </a:solidFill>
            </a:endParaRPr>
          </a:p>
        </p:txBody>
      </p:sp>
      <p:pic>
        <p:nvPicPr>
          <p:cNvPr id="2050" name="Picture 2" descr="C:\Users\STEVE~1.SEI\AppData\Local\Temp\SNAGHTML10a24c83.PNG">
            <a:extLst>
              <a:ext uri="{FF2B5EF4-FFF2-40B4-BE49-F238E27FC236}">
                <a16:creationId xmlns:a16="http://schemas.microsoft.com/office/drawing/2014/main" xmlns="" id="{66937876-6490-4BC3-AABC-654DDDCA9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75" y="1848261"/>
            <a:ext cx="3992761" cy="46168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9A8D9E6C-BF5F-4A7D-B763-A7D5E185CFDC}"/>
              </a:ext>
            </a:extLst>
          </p:cNvPr>
          <p:cNvPicPr>
            <a:picLocks noChangeAspect="1"/>
          </p:cNvPicPr>
          <p:nvPr/>
        </p:nvPicPr>
        <p:blipFill>
          <a:blip r:embed="rId4"/>
          <a:stretch>
            <a:fillRect/>
          </a:stretch>
        </p:blipFill>
        <p:spPr>
          <a:xfrm>
            <a:off x="4038600" y="3662159"/>
            <a:ext cx="4876800" cy="3088293"/>
          </a:xfrm>
          <a:prstGeom prst="rect">
            <a:avLst/>
          </a:prstGeom>
        </p:spPr>
      </p:pic>
      <p:sp>
        <p:nvSpPr>
          <p:cNvPr id="3" name="TextBox 2">
            <a:extLst>
              <a:ext uri="{FF2B5EF4-FFF2-40B4-BE49-F238E27FC236}">
                <a16:creationId xmlns:a16="http://schemas.microsoft.com/office/drawing/2014/main" xmlns="" id="{0005F98E-F084-43BE-A742-A9EB7E3285B0}"/>
              </a:ext>
            </a:extLst>
          </p:cNvPr>
          <p:cNvSpPr txBox="1"/>
          <p:nvPr/>
        </p:nvSpPr>
        <p:spPr>
          <a:xfrm>
            <a:off x="4510980" y="1752600"/>
            <a:ext cx="39624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Discrete or continuous colors</a:t>
            </a:r>
          </a:p>
          <a:p>
            <a:pPr marL="285750" indent="-285750">
              <a:buFont typeface="Arial" panose="020B0604020202020204" pitchFamily="34" charset="0"/>
              <a:buChar char="•"/>
            </a:pPr>
            <a:r>
              <a:rPr lang="en-US" dirty="0"/>
              <a:t>3 color spectrums</a:t>
            </a:r>
          </a:p>
          <a:p>
            <a:pPr marL="285750" indent="-285750">
              <a:buFont typeface="Arial" panose="020B0604020202020204" pitchFamily="34" charset="0"/>
              <a:buChar char="•"/>
            </a:pPr>
            <a:r>
              <a:rPr lang="en-US" dirty="0"/>
              <a:t>Continuous or Symmetric distribution</a:t>
            </a:r>
          </a:p>
          <a:p>
            <a:pPr marL="285750" indent="-285750">
              <a:buFont typeface="Arial" panose="020B0604020202020204" pitchFamily="34" charset="0"/>
              <a:buChar char="•"/>
            </a:pPr>
            <a:r>
              <a:rPr lang="en-US" dirty="0"/>
              <a:t>4, 8, or 12 bins for Discrete colors </a:t>
            </a:r>
          </a:p>
        </p:txBody>
      </p:sp>
    </p:spTree>
    <p:extLst>
      <p:ext uri="{BB962C8B-B14F-4D97-AF65-F5344CB8AC3E}">
        <p14:creationId xmlns:p14="http://schemas.microsoft.com/office/powerpoint/2010/main" val="29364123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96175" y="974643"/>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Vector Display</a:t>
            </a:r>
            <a:endParaRPr lang="en-US" sz="2000" kern="0" dirty="0">
              <a:solidFill>
                <a:srgbClr val="000000"/>
              </a:solidFill>
            </a:endParaRPr>
          </a:p>
        </p:txBody>
      </p:sp>
      <p:pic>
        <p:nvPicPr>
          <p:cNvPr id="4" name="Picture 2" descr="C:\Users\STEVE~1.SEI\AppData\Local\Temp\SNAGHTML1e079afa.PNG">
            <a:extLst>
              <a:ext uri="{FF2B5EF4-FFF2-40B4-BE49-F238E27FC236}">
                <a16:creationId xmlns:a16="http://schemas.microsoft.com/office/drawing/2014/main" xmlns="" id="{AE06F906-F137-40D5-9882-30A7D699F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8802"/>
            <a:ext cx="8991600" cy="6077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3858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Vector Display</a:t>
            </a:r>
            <a:endParaRPr lang="en-US" sz="2000" kern="0" dirty="0">
              <a:solidFill>
                <a:srgbClr val="000000"/>
              </a:solidFill>
            </a:endParaRPr>
          </a:p>
        </p:txBody>
      </p:sp>
      <p:sp>
        <p:nvSpPr>
          <p:cNvPr id="3" name="TextBox 2">
            <a:extLst>
              <a:ext uri="{FF2B5EF4-FFF2-40B4-BE49-F238E27FC236}">
                <a16:creationId xmlns:a16="http://schemas.microsoft.com/office/drawing/2014/main" xmlns="" id="{EA691E7B-A262-4FF9-B181-CDA0BDBDE4A8}"/>
              </a:ext>
            </a:extLst>
          </p:cNvPr>
          <p:cNvSpPr txBox="1"/>
          <p:nvPr/>
        </p:nvSpPr>
        <p:spPr>
          <a:xfrm>
            <a:off x="228600" y="1828800"/>
            <a:ext cx="4495800" cy="4247317"/>
          </a:xfrm>
          <a:prstGeom prst="rect">
            <a:avLst/>
          </a:prstGeom>
          <a:noFill/>
        </p:spPr>
        <p:txBody>
          <a:bodyPr wrap="square" rtlCol="0">
            <a:spAutoFit/>
          </a:bodyPr>
          <a:lstStyle/>
          <a:p>
            <a:pPr marL="285750" indent="-285750">
              <a:buFont typeface="Arial" panose="020B0604020202020204" pitchFamily="34" charset="0"/>
              <a:buChar char="•"/>
            </a:pPr>
            <a:r>
              <a:rPr lang="en-US" dirty="0"/>
              <a:t>Color Profiles now include:</a:t>
            </a:r>
          </a:p>
          <a:p>
            <a:pPr marL="742950" lvl="1" indent="-285750">
              <a:buFont typeface="Arial" panose="020B0604020202020204" pitchFamily="34" charset="0"/>
              <a:buChar char="•"/>
            </a:pPr>
            <a:r>
              <a:rPr lang="en-US" dirty="0"/>
              <a:t>Single Color</a:t>
            </a:r>
          </a:p>
          <a:p>
            <a:pPr marL="742950" lvl="1" indent="-285750">
              <a:buFont typeface="Arial" panose="020B0604020202020204" pitchFamily="34" charset="0"/>
              <a:buChar char="•"/>
            </a:pPr>
            <a:r>
              <a:rPr lang="en-US" dirty="0"/>
              <a:t>Continuous</a:t>
            </a:r>
          </a:p>
          <a:p>
            <a:pPr marL="742950" lvl="1" indent="-285750">
              <a:buFont typeface="Arial" panose="020B0604020202020204" pitchFamily="34" charset="0"/>
              <a:buChar char="•"/>
            </a:pPr>
            <a:r>
              <a:rPr lang="en-US" dirty="0" err="1"/>
              <a:t>Toleranced</a:t>
            </a:r>
            <a:r>
              <a:rPr lang="en-US" dirty="0"/>
              <a:t> (Continuous)</a:t>
            </a:r>
          </a:p>
          <a:p>
            <a:pPr marL="742950" lvl="1" indent="-285750">
              <a:buFont typeface="Arial" panose="020B0604020202020204" pitchFamily="34" charset="0"/>
              <a:buChar char="•"/>
            </a:pPr>
            <a:r>
              <a:rPr lang="en-US" dirty="0" err="1"/>
              <a:t>Toleranced</a:t>
            </a:r>
            <a:r>
              <a:rPr lang="en-US" dirty="0"/>
              <a:t> (Go/No-Go)</a:t>
            </a:r>
          </a:p>
          <a:p>
            <a:pPr marL="742950" lvl="1" indent="-285750">
              <a:buFont typeface="Arial" panose="020B0604020202020204" pitchFamily="34" charset="0"/>
              <a:buChar char="•"/>
            </a:pPr>
            <a:r>
              <a:rPr lang="en-US" dirty="0" err="1"/>
              <a:t>Toleranced</a:t>
            </a:r>
            <a:r>
              <a:rPr lang="en-US" dirty="0"/>
              <a:t> (Go/No-Go With Warning</a:t>
            </a:r>
          </a:p>
          <a:p>
            <a:pPr marL="742950" lvl="1" indent="-285750">
              <a:buFont typeface="Arial" panose="020B0604020202020204" pitchFamily="34" charset="0"/>
              <a:buChar char="•"/>
            </a:pPr>
            <a:r>
              <a:rPr lang="en-US" dirty="0"/>
              <a:t>Discrete Colors</a:t>
            </a:r>
          </a:p>
          <a:p>
            <a:pPr marL="285750" indent="-285750">
              <a:buFont typeface="Arial" panose="020B0604020202020204" pitchFamily="34" charset="0"/>
              <a:buChar char="•"/>
            </a:pPr>
            <a:r>
              <a:rPr lang="en-US" dirty="0"/>
              <a:t>High/Low Limit based on</a:t>
            </a:r>
          </a:p>
          <a:p>
            <a:pPr marL="742950" lvl="1" indent="-285750">
              <a:buFont typeface="Arial" panose="020B0604020202020204" pitchFamily="34" charset="0"/>
              <a:buChar char="•"/>
            </a:pPr>
            <a:r>
              <a:rPr lang="en-US" dirty="0"/>
              <a:t>Max/Min error</a:t>
            </a:r>
          </a:p>
          <a:p>
            <a:pPr marL="742950" lvl="1" indent="-285750">
              <a:buFont typeface="Arial" panose="020B0604020202020204" pitchFamily="34" charset="0"/>
              <a:buChar char="•"/>
            </a:pPr>
            <a:r>
              <a:rPr lang="en-US" dirty="0"/>
              <a:t>1</a:t>
            </a:r>
            <a:r>
              <a:rPr lang="el-GR" dirty="0"/>
              <a:t>σ</a:t>
            </a:r>
            <a:r>
              <a:rPr lang="en-US" dirty="0"/>
              <a:t>, 2</a:t>
            </a:r>
            <a:r>
              <a:rPr lang="el-GR" dirty="0"/>
              <a:t>σ</a:t>
            </a:r>
            <a:r>
              <a:rPr lang="en-US" dirty="0"/>
              <a:t>, or 3σ CI</a:t>
            </a:r>
          </a:p>
          <a:p>
            <a:pPr marL="742950" lvl="1" indent="-285750">
              <a:buFont typeface="Arial" panose="020B0604020202020204" pitchFamily="34" charset="0"/>
              <a:buChar char="•"/>
            </a:pPr>
            <a:r>
              <a:rPr lang="en-US" dirty="0"/>
              <a:t>Custom</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xmlns="" id="{1025CD97-8C26-4D64-A2FE-8247BF8D27E7}"/>
              </a:ext>
            </a:extLst>
          </p:cNvPr>
          <p:cNvPicPr>
            <a:picLocks noChangeAspect="1"/>
          </p:cNvPicPr>
          <p:nvPr/>
        </p:nvPicPr>
        <p:blipFill>
          <a:blip r:embed="rId3"/>
          <a:stretch>
            <a:fillRect/>
          </a:stretch>
        </p:blipFill>
        <p:spPr>
          <a:xfrm>
            <a:off x="4114800" y="838200"/>
            <a:ext cx="3168583" cy="5816549"/>
          </a:xfrm>
          <a:prstGeom prst="rect">
            <a:avLst/>
          </a:prstGeom>
        </p:spPr>
      </p:pic>
    </p:spTree>
    <p:extLst>
      <p:ext uri="{BB962C8B-B14F-4D97-AF65-F5344CB8AC3E}">
        <p14:creationId xmlns:p14="http://schemas.microsoft.com/office/powerpoint/2010/main" val="19819081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533400" y="1147077"/>
            <a:ext cx="65532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Status-Indicating Icons for </a:t>
            </a:r>
            <a:r>
              <a:rPr lang="en-US" sz="3200" kern="0" dirty="0" smtClean="0">
                <a:solidFill>
                  <a:srgbClr val="000000"/>
                </a:solidFill>
              </a:rPr>
              <a:t>GR </a:t>
            </a:r>
            <a:endParaRPr lang="en-US" sz="2000" kern="0" dirty="0">
              <a:solidFill>
                <a:srgbClr val="000000"/>
              </a:solidFill>
            </a:endParaRPr>
          </a:p>
        </p:txBody>
      </p:sp>
      <p:sp>
        <p:nvSpPr>
          <p:cNvPr id="2" name="TextBox 1">
            <a:extLst>
              <a:ext uri="{FF2B5EF4-FFF2-40B4-BE49-F238E27FC236}">
                <a16:creationId xmlns:a16="http://schemas.microsoft.com/office/drawing/2014/main" xmlns="" id="{98EA1842-D71E-421C-A530-DFE86F874639}"/>
              </a:ext>
            </a:extLst>
          </p:cNvPr>
          <p:cNvSpPr txBox="1"/>
          <p:nvPr/>
        </p:nvSpPr>
        <p:spPr>
          <a:xfrm>
            <a:off x="785117" y="6019800"/>
            <a:ext cx="8077200" cy="646331"/>
          </a:xfrm>
          <a:prstGeom prst="rect">
            <a:avLst/>
          </a:prstGeom>
          <a:noFill/>
        </p:spPr>
        <p:txBody>
          <a:bodyPr wrap="square" rtlCol="0">
            <a:spAutoFit/>
          </a:bodyPr>
          <a:lstStyle/>
          <a:p>
            <a:r>
              <a:rPr lang="en-US" dirty="0"/>
              <a:t>Shows if a valid fit is available, and if the geometry is in/out of tolerance (when a tolerance is specified). </a:t>
            </a:r>
          </a:p>
        </p:txBody>
      </p:sp>
      <p:pic>
        <p:nvPicPr>
          <p:cNvPr id="3" name="Picture 2" descr="C:\Users\STEVE~1.SEI\AppData\Local\Temp\SNAGHTML1df3c96e.PNG">
            <a:extLst>
              <a:ext uri="{FF2B5EF4-FFF2-40B4-BE49-F238E27FC236}">
                <a16:creationId xmlns:a16="http://schemas.microsoft.com/office/drawing/2014/main" xmlns="" id="{9BB4F422-CCC3-40A6-99D3-26BFCCDDC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8458200" cy="376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1694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EVE~1.SEI\AppData\Local\Temp\SNAGHTML11521f50.PNG">
            <a:extLst>
              <a:ext uri="{FF2B5EF4-FFF2-40B4-BE49-F238E27FC236}">
                <a16:creationId xmlns:a16="http://schemas.microsoft.com/office/drawing/2014/main" xmlns="" id="{327156BC-19C0-450B-8E9A-2A9B611E2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76602"/>
            <a:ext cx="8305800" cy="5681398"/>
          </a:xfrm>
          <a:prstGeom prst="rect">
            <a:avLst/>
          </a:prstGeom>
          <a:noFill/>
          <a:extLst>
            <a:ext uri="{909E8E84-426E-40DD-AFC4-6F175D3DCCD1}">
              <a14:hiddenFill xmlns:a14="http://schemas.microsoft.com/office/drawing/2010/main">
                <a:solidFill>
                  <a:srgbClr val="FFFFFF"/>
                </a:solidFill>
              </a14:hiddenFill>
            </a:ext>
          </a:extLst>
        </p:spPr>
      </p:pic>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Auto Filter to Nominal</a:t>
            </a:r>
            <a:endParaRPr lang="en-US" sz="2000" kern="0" dirty="0">
              <a:solidFill>
                <a:srgbClr val="000000"/>
              </a:solidFill>
            </a:endParaRPr>
          </a:p>
        </p:txBody>
      </p:sp>
    </p:spTree>
    <p:extLst>
      <p:ext uri="{BB962C8B-B14F-4D97-AF65-F5344CB8AC3E}">
        <p14:creationId xmlns:p14="http://schemas.microsoft.com/office/powerpoint/2010/main" val="14476032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65532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Easy Cloud Cross Sections</a:t>
            </a:r>
            <a:endParaRPr lang="en-US" sz="2000" kern="0" dirty="0">
              <a:solidFill>
                <a:srgbClr val="000000"/>
              </a:solidFill>
            </a:endParaRPr>
          </a:p>
        </p:txBody>
      </p:sp>
      <p:pic>
        <p:nvPicPr>
          <p:cNvPr id="3074" name="Picture 2" descr="C:\Users\STEVE~1.SEI\AppData\Local\Temp\SNAGHTML1e1998a1.PNG">
            <a:extLst>
              <a:ext uri="{FF2B5EF4-FFF2-40B4-BE49-F238E27FC236}">
                <a16:creationId xmlns:a16="http://schemas.microsoft.com/office/drawing/2014/main" xmlns="" id="{A89C9E82-C342-45CF-8A99-DF94D4808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 y="2209800"/>
            <a:ext cx="9144000" cy="38385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4D83289-5554-482D-9499-0203C9BF39B8}"/>
              </a:ext>
            </a:extLst>
          </p:cNvPr>
          <p:cNvPicPr>
            <a:picLocks noChangeAspect="1"/>
          </p:cNvPicPr>
          <p:nvPr/>
        </p:nvPicPr>
        <p:blipFill>
          <a:blip r:embed="rId4"/>
          <a:stretch>
            <a:fillRect/>
          </a:stretch>
        </p:blipFill>
        <p:spPr>
          <a:xfrm>
            <a:off x="3429000" y="2052267"/>
            <a:ext cx="2933024" cy="579132"/>
          </a:xfrm>
          <a:prstGeom prst="rect">
            <a:avLst/>
          </a:prstGeom>
        </p:spPr>
      </p:pic>
    </p:spTree>
    <p:extLst>
      <p:ext uri="{BB962C8B-B14F-4D97-AF65-F5344CB8AC3E}">
        <p14:creationId xmlns:p14="http://schemas.microsoft.com/office/powerpoint/2010/main" val="24796698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21404" y="5486400"/>
            <a:ext cx="4724400" cy="1077218"/>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Easy Cloud Cross Sections</a:t>
            </a:r>
            <a:endParaRPr lang="en-US" sz="2000" kern="0" dirty="0">
              <a:solidFill>
                <a:srgbClr val="000000"/>
              </a:solidFill>
            </a:endParaRPr>
          </a:p>
        </p:txBody>
      </p:sp>
      <p:pic>
        <p:nvPicPr>
          <p:cNvPr id="4100" name="Picture 4" descr="C:\Users\STEVE~1.SEI\AppData\Local\Temp\SNAGHTML1e244943.PNG">
            <a:extLst>
              <a:ext uri="{FF2B5EF4-FFF2-40B4-BE49-F238E27FC236}">
                <a16:creationId xmlns:a16="http://schemas.microsoft.com/office/drawing/2014/main" xmlns="" id="{6CE65AF6-5C0A-4564-B4F2-3BBAAEB0C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79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5369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Cardinal Point Naming</a:t>
            </a:r>
            <a:endParaRPr lang="en-US" sz="2000" kern="0" dirty="0">
              <a:solidFill>
                <a:srgbClr val="000000"/>
              </a:solidFill>
            </a:endParaRPr>
          </a:p>
        </p:txBody>
      </p:sp>
      <p:pic>
        <p:nvPicPr>
          <p:cNvPr id="3" name="Picture 2">
            <a:extLst>
              <a:ext uri="{FF2B5EF4-FFF2-40B4-BE49-F238E27FC236}">
                <a16:creationId xmlns:a16="http://schemas.microsoft.com/office/drawing/2014/main" xmlns="" id="{0FD97CDB-2792-4D50-9551-63124827B918}"/>
              </a:ext>
            </a:extLst>
          </p:cNvPr>
          <p:cNvPicPr>
            <a:picLocks noChangeAspect="1"/>
          </p:cNvPicPr>
          <p:nvPr/>
        </p:nvPicPr>
        <p:blipFill>
          <a:blip r:embed="rId3"/>
          <a:stretch>
            <a:fillRect/>
          </a:stretch>
        </p:blipFill>
        <p:spPr>
          <a:xfrm>
            <a:off x="381000" y="2032575"/>
            <a:ext cx="3361905" cy="4123809"/>
          </a:xfrm>
          <a:prstGeom prst="rect">
            <a:avLst/>
          </a:prstGeom>
        </p:spPr>
      </p:pic>
      <p:pic>
        <p:nvPicPr>
          <p:cNvPr id="4" name="Picture 3">
            <a:extLst>
              <a:ext uri="{FF2B5EF4-FFF2-40B4-BE49-F238E27FC236}">
                <a16:creationId xmlns:a16="http://schemas.microsoft.com/office/drawing/2014/main" xmlns="" id="{F8358E83-0AD9-4443-82B6-91F97819FA2E}"/>
              </a:ext>
            </a:extLst>
          </p:cNvPr>
          <p:cNvPicPr>
            <a:picLocks noChangeAspect="1"/>
          </p:cNvPicPr>
          <p:nvPr/>
        </p:nvPicPr>
        <p:blipFill>
          <a:blip r:embed="rId4"/>
          <a:stretch>
            <a:fillRect/>
          </a:stretch>
        </p:blipFill>
        <p:spPr>
          <a:xfrm>
            <a:off x="5105400" y="1295400"/>
            <a:ext cx="2197333" cy="4893352"/>
          </a:xfrm>
          <a:prstGeom prst="rect">
            <a:avLst/>
          </a:prstGeom>
        </p:spPr>
      </p:pic>
    </p:spTree>
    <p:extLst>
      <p:ext uri="{BB962C8B-B14F-4D97-AF65-F5344CB8AC3E}">
        <p14:creationId xmlns:p14="http://schemas.microsoft.com/office/powerpoint/2010/main" val="28872607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5410199" y="1524000"/>
            <a:ext cx="3932349" cy="1569660"/>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Set as Default and Apply to Selected Relationships </a:t>
            </a:r>
            <a:endParaRPr lang="en-US" sz="2000" kern="0" dirty="0">
              <a:solidFill>
                <a:srgbClr val="000000"/>
              </a:solidFill>
            </a:endParaRPr>
          </a:p>
        </p:txBody>
      </p:sp>
      <p:pic>
        <p:nvPicPr>
          <p:cNvPr id="3" name="Picture 2">
            <a:extLst>
              <a:ext uri="{FF2B5EF4-FFF2-40B4-BE49-F238E27FC236}">
                <a16:creationId xmlns:a16="http://schemas.microsoft.com/office/drawing/2014/main" xmlns="" id="{D8A55143-A049-4387-8BE5-A94B1B151360}"/>
              </a:ext>
            </a:extLst>
          </p:cNvPr>
          <p:cNvPicPr>
            <a:picLocks noChangeAspect="1"/>
          </p:cNvPicPr>
          <p:nvPr/>
        </p:nvPicPr>
        <p:blipFill>
          <a:blip r:embed="rId3"/>
          <a:stretch>
            <a:fillRect/>
          </a:stretch>
        </p:blipFill>
        <p:spPr>
          <a:xfrm>
            <a:off x="381000" y="914400"/>
            <a:ext cx="4409524" cy="5704762"/>
          </a:xfrm>
          <a:prstGeom prst="rect">
            <a:avLst/>
          </a:prstGeom>
        </p:spPr>
      </p:pic>
    </p:spTree>
    <p:extLst>
      <p:ext uri="{BB962C8B-B14F-4D97-AF65-F5344CB8AC3E}">
        <p14:creationId xmlns:p14="http://schemas.microsoft.com/office/powerpoint/2010/main" val="3407507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2015.11.06</a:t>
            </a:r>
          </a:p>
        </p:txBody>
      </p:sp>
      <p:pic>
        <p:nvPicPr>
          <p:cNvPr id="819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6019800" cy="584775"/>
          </a:xfrm>
          <a:prstGeom prst="rect">
            <a:avLst/>
          </a:prstGeom>
        </p:spPr>
        <p:txBody>
          <a:bodyPr wrap="square">
            <a:spAutoFit/>
          </a:bodyPr>
          <a:lstStyle/>
          <a:p>
            <a:pPr marL="342900" lvl="0" indent="-342900" eaLnBrk="0" fontAlgn="base" hangingPunct="0">
              <a:spcBef>
                <a:spcPct val="20000"/>
              </a:spcBef>
              <a:spcAft>
                <a:spcPct val="0"/>
              </a:spcAft>
            </a:pPr>
            <a:r>
              <a:rPr lang="en-US" sz="3200" kern="0" dirty="0">
                <a:solidFill>
                  <a:srgbClr val="000000"/>
                </a:solidFill>
              </a:rPr>
              <a:t>Delete Vector Point/Cloud Pairs</a:t>
            </a:r>
            <a:endParaRPr lang="en-US" sz="2000" kern="0" dirty="0">
              <a:solidFill>
                <a:srgbClr val="000000"/>
              </a:solidFill>
            </a:endParaRPr>
          </a:p>
        </p:txBody>
      </p:sp>
      <p:pic>
        <p:nvPicPr>
          <p:cNvPr id="3075" name="Picture 3" descr="C:\Users\STEVE~1.SEI\AppData\Local\Temp\SNAGHTML3a65f4.PNG"/>
          <p:cNvPicPr>
            <a:picLocks noChangeAspect="1" noChangeArrowheads="1"/>
          </p:cNvPicPr>
          <p:nvPr/>
        </p:nvPicPr>
        <p:blipFill>
          <a:blip r:embed="rId4" cstate="print"/>
          <a:srcRect/>
          <a:stretch>
            <a:fillRect/>
          </a:stretch>
        </p:blipFill>
        <p:spPr bwMode="auto">
          <a:xfrm>
            <a:off x="-1" y="1792976"/>
            <a:ext cx="9144001" cy="5065024"/>
          </a:xfrm>
          <a:prstGeom prst="rect">
            <a:avLst/>
          </a:prstGeom>
          <a:noFill/>
        </p:spPr>
      </p:pic>
      <p:pic>
        <p:nvPicPr>
          <p:cNvPr id="3076" name="Picture 4"/>
          <p:cNvPicPr>
            <a:picLocks noChangeAspect="1" noChangeArrowheads="1"/>
          </p:cNvPicPr>
          <p:nvPr/>
        </p:nvPicPr>
        <p:blipFill>
          <a:blip r:embed="rId5" cstate="print"/>
          <a:srcRect/>
          <a:stretch>
            <a:fillRect/>
          </a:stretch>
        </p:blipFill>
        <p:spPr bwMode="auto">
          <a:xfrm>
            <a:off x="152400" y="1828800"/>
            <a:ext cx="6477001" cy="460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New blotch orientation</a:t>
            </a:r>
            <a:endParaRPr lang="en-US" sz="2000" kern="0" dirty="0">
              <a:solidFill>
                <a:srgbClr val="000000"/>
              </a:solidFill>
            </a:endParaRPr>
          </a:p>
        </p:txBody>
      </p:sp>
      <p:pic>
        <p:nvPicPr>
          <p:cNvPr id="1026" name="Picture 2" descr="C:\Users\STEVE~1.SEI\AppData\Local\Temp\SNAGHTML11dfceeb.PNG">
            <a:extLst>
              <a:ext uri="{FF2B5EF4-FFF2-40B4-BE49-F238E27FC236}">
                <a16:creationId xmlns:a16="http://schemas.microsoft.com/office/drawing/2014/main" xmlns="" id="{D6BFC232-2AC6-4590-AFD9-0E7255DC5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3287"/>
            <a:ext cx="9144000" cy="4684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6490CF0-D0CB-4959-832A-B97F4342672A}"/>
              </a:ext>
            </a:extLst>
          </p:cNvPr>
          <p:cNvSpPr txBox="1"/>
          <p:nvPr/>
        </p:nvSpPr>
        <p:spPr>
          <a:xfrm>
            <a:off x="4800600" y="2815896"/>
            <a:ext cx="2971800" cy="646331"/>
          </a:xfrm>
          <a:prstGeom prst="rect">
            <a:avLst/>
          </a:prstGeom>
          <a:noFill/>
        </p:spPr>
        <p:txBody>
          <a:bodyPr wrap="square" rtlCol="0">
            <a:spAutoFit/>
          </a:bodyPr>
          <a:lstStyle/>
          <a:p>
            <a:r>
              <a:rPr lang="en-US" i="1" dirty="0"/>
              <a:t>Also, vector labels now better at avoiding overlap</a:t>
            </a:r>
          </a:p>
        </p:txBody>
      </p:sp>
      <p:pic>
        <p:nvPicPr>
          <p:cNvPr id="3" name="Picture 2">
            <a:extLst>
              <a:ext uri="{FF2B5EF4-FFF2-40B4-BE49-F238E27FC236}">
                <a16:creationId xmlns:a16="http://schemas.microsoft.com/office/drawing/2014/main" xmlns="" id="{BD7AC596-3861-4272-A167-39D1E5F81C00}"/>
              </a:ext>
            </a:extLst>
          </p:cNvPr>
          <p:cNvPicPr>
            <a:picLocks noChangeAspect="1"/>
          </p:cNvPicPr>
          <p:nvPr/>
        </p:nvPicPr>
        <p:blipFill>
          <a:blip r:embed="rId4"/>
          <a:stretch>
            <a:fillRect/>
          </a:stretch>
        </p:blipFill>
        <p:spPr>
          <a:xfrm>
            <a:off x="762000" y="5410200"/>
            <a:ext cx="1800000" cy="1390476"/>
          </a:xfrm>
          <a:prstGeom prst="rect">
            <a:avLst/>
          </a:prstGeom>
        </p:spPr>
      </p:pic>
    </p:spTree>
    <p:extLst>
      <p:ext uri="{BB962C8B-B14F-4D97-AF65-F5344CB8AC3E}">
        <p14:creationId xmlns:p14="http://schemas.microsoft.com/office/powerpoint/2010/main" val="28600332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Group to Nominal Group</a:t>
            </a:r>
            <a:endParaRPr lang="en-US" sz="2000" kern="0" dirty="0">
              <a:solidFill>
                <a:srgbClr val="000000"/>
              </a:solidFill>
            </a:endParaRPr>
          </a:p>
        </p:txBody>
      </p:sp>
      <p:pic>
        <p:nvPicPr>
          <p:cNvPr id="3" name="Picture 2">
            <a:extLst>
              <a:ext uri="{FF2B5EF4-FFF2-40B4-BE49-F238E27FC236}">
                <a16:creationId xmlns:a16="http://schemas.microsoft.com/office/drawing/2014/main" xmlns="" id="{20BD6297-919C-450D-B1E5-39645DEA497A}"/>
              </a:ext>
            </a:extLst>
          </p:cNvPr>
          <p:cNvPicPr>
            <a:picLocks noChangeAspect="1"/>
          </p:cNvPicPr>
          <p:nvPr/>
        </p:nvPicPr>
        <p:blipFill>
          <a:blip r:embed="rId3"/>
          <a:stretch>
            <a:fillRect/>
          </a:stretch>
        </p:blipFill>
        <p:spPr>
          <a:xfrm>
            <a:off x="729449" y="1828800"/>
            <a:ext cx="3438095" cy="4780952"/>
          </a:xfrm>
          <a:prstGeom prst="rect">
            <a:avLst/>
          </a:prstGeom>
        </p:spPr>
      </p:pic>
      <p:sp>
        <p:nvSpPr>
          <p:cNvPr id="4" name="TextBox 3">
            <a:extLst>
              <a:ext uri="{FF2B5EF4-FFF2-40B4-BE49-F238E27FC236}">
                <a16:creationId xmlns:a16="http://schemas.microsoft.com/office/drawing/2014/main" xmlns="" id="{60C90BA9-A61C-47C2-AB90-973EC790CE41}"/>
              </a:ext>
            </a:extLst>
          </p:cNvPr>
          <p:cNvSpPr txBox="1"/>
          <p:nvPr/>
        </p:nvSpPr>
        <p:spPr>
          <a:xfrm>
            <a:off x="4724400" y="2971800"/>
            <a:ext cx="4038600" cy="646331"/>
          </a:xfrm>
          <a:prstGeom prst="rect">
            <a:avLst/>
          </a:prstGeom>
          <a:noFill/>
        </p:spPr>
        <p:txBody>
          <a:bodyPr wrap="square" rtlCol="0">
            <a:spAutoFit/>
          </a:bodyPr>
          <a:lstStyle/>
          <a:p>
            <a:r>
              <a:rPr lang="en-US" dirty="0"/>
              <a:t>Now allows view zooming with proximity and point rejection criteria. </a:t>
            </a:r>
          </a:p>
        </p:txBody>
      </p:sp>
      <p:pic>
        <p:nvPicPr>
          <p:cNvPr id="5" name="Picture 4">
            <a:extLst>
              <a:ext uri="{FF2B5EF4-FFF2-40B4-BE49-F238E27FC236}">
                <a16:creationId xmlns:a16="http://schemas.microsoft.com/office/drawing/2014/main" xmlns="" id="{77ADAA24-2F33-4720-A60B-601062571D70}"/>
              </a:ext>
            </a:extLst>
          </p:cNvPr>
          <p:cNvPicPr>
            <a:picLocks noChangeAspect="1"/>
          </p:cNvPicPr>
          <p:nvPr/>
        </p:nvPicPr>
        <p:blipFill>
          <a:blip r:embed="rId4"/>
          <a:stretch>
            <a:fillRect/>
          </a:stretch>
        </p:blipFill>
        <p:spPr>
          <a:xfrm>
            <a:off x="6172200" y="1981200"/>
            <a:ext cx="903094" cy="800470"/>
          </a:xfrm>
          <a:prstGeom prst="rect">
            <a:avLst/>
          </a:prstGeom>
        </p:spPr>
      </p:pic>
    </p:spTree>
    <p:extLst>
      <p:ext uri="{BB962C8B-B14F-4D97-AF65-F5344CB8AC3E}">
        <p14:creationId xmlns:p14="http://schemas.microsoft.com/office/powerpoint/2010/main" val="41615253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4191000" y="1219200"/>
            <a:ext cx="6587231"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Leica AT403</a:t>
            </a:r>
            <a:endParaRPr lang="en-US" sz="2000" kern="0" dirty="0">
              <a:solidFill>
                <a:srgbClr val="000000"/>
              </a:solidFill>
            </a:endParaRPr>
          </a:p>
        </p:txBody>
      </p:sp>
      <p:pic>
        <p:nvPicPr>
          <p:cNvPr id="5122" name="Picture 2" descr="C:\Users\STEVE~1.SEI\AppData\Local\Temp\SNAGHTML1e396be8.PNG">
            <a:extLst>
              <a:ext uri="{FF2B5EF4-FFF2-40B4-BE49-F238E27FC236}">
                <a16:creationId xmlns:a16="http://schemas.microsoft.com/office/drawing/2014/main" xmlns="" id="{E395274B-6F44-4C74-9BF2-2D89873B4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563" y="738927"/>
            <a:ext cx="3517037" cy="61190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47A04807-118A-4486-8FAE-B094160B68C6}"/>
              </a:ext>
            </a:extLst>
          </p:cNvPr>
          <p:cNvSpPr txBox="1"/>
          <p:nvPr/>
        </p:nvSpPr>
        <p:spPr>
          <a:xfrm>
            <a:off x="4923408" y="3166928"/>
            <a:ext cx="3915792" cy="1200329"/>
          </a:xfrm>
          <a:prstGeom prst="rect">
            <a:avLst/>
          </a:prstGeom>
          <a:noFill/>
        </p:spPr>
        <p:txBody>
          <a:bodyPr wrap="square" rtlCol="0">
            <a:spAutoFit/>
          </a:bodyPr>
          <a:lstStyle/>
          <a:p>
            <a:r>
              <a:rPr lang="en-US" dirty="0"/>
              <a:t>New AT403 fully supported</a:t>
            </a:r>
          </a:p>
          <a:p>
            <a:endParaRPr lang="en-US" dirty="0"/>
          </a:p>
          <a:p>
            <a:pPr marL="285750" indent="-285750">
              <a:buFont typeface="Arial" panose="020B0604020202020204" pitchFamily="34" charset="0"/>
              <a:buChar char="•"/>
            </a:pPr>
            <a:r>
              <a:rPr lang="en-US" dirty="0"/>
              <a:t>Continuous measurement</a:t>
            </a:r>
          </a:p>
          <a:p>
            <a:pPr marL="285750" indent="-285750">
              <a:buFont typeface="Arial" panose="020B0604020202020204" pitchFamily="34" charset="0"/>
              <a:buChar char="•"/>
            </a:pPr>
            <a:r>
              <a:rPr lang="en-US" dirty="0"/>
              <a:t>Improved B-Probe functionality</a:t>
            </a:r>
          </a:p>
        </p:txBody>
      </p:sp>
    </p:spTree>
    <p:extLst>
      <p:ext uri="{BB962C8B-B14F-4D97-AF65-F5344CB8AC3E}">
        <p14:creationId xmlns:p14="http://schemas.microsoft.com/office/powerpoint/2010/main" val="1911230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4031" y="838200"/>
            <a:ext cx="6587231"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Overhauled Surphaser Interface</a:t>
            </a:r>
            <a:endParaRPr lang="en-US" sz="2000" kern="0" dirty="0">
              <a:solidFill>
                <a:srgbClr val="000000"/>
              </a:solidFill>
            </a:endParaRPr>
          </a:p>
        </p:txBody>
      </p:sp>
      <p:pic>
        <p:nvPicPr>
          <p:cNvPr id="7" name="Picture 6" descr="A screenshot of a video game&#10;&#10;Description generated with high confidence">
            <a:extLst>
              <a:ext uri="{FF2B5EF4-FFF2-40B4-BE49-F238E27FC236}">
                <a16:creationId xmlns:a16="http://schemas.microsoft.com/office/drawing/2014/main" xmlns="" id="{7059E569-DDDA-4B13-94C7-F77E6CCAC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4" y="1420756"/>
            <a:ext cx="6567996" cy="5425983"/>
          </a:xfrm>
          <a:prstGeom prst="rect">
            <a:avLst/>
          </a:prstGeom>
        </p:spPr>
      </p:pic>
      <p:pic>
        <p:nvPicPr>
          <p:cNvPr id="4" name="Picture 3" descr="A screenshot of a computer&#10;&#10;Description generated with very high confidence">
            <a:extLst>
              <a:ext uri="{FF2B5EF4-FFF2-40B4-BE49-F238E27FC236}">
                <a16:creationId xmlns:a16="http://schemas.microsoft.com/office/drawing/2014/main" xmlns="" id="{4006B85D-D693-495F-955E-B255F4565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0846" y="1432592"/>
            <a:ext cx="6224302" cy="5142049"/>
          </a:xfrm>
          <a:prstGeom prst="rect">
            <a:avLst/>
          </a:prstGeom>
        </p:spPr>
      </p:pic>
    </p:spTree>
    <p:extLst>
      <p:ext uri="{BB962C8B-B14F-4D97-AF65-F5344CB8AC3E}">
        <p14:creationId xmlns:p14="http://schemas.microsoft.com/office/powerpoint/2010/main" val="68235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152400" y="848572"/>
            <a:ext cx="6587231"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Surface Profile Vector Groups</a:t>
            </a:r>
            <a:endParaRPr lang="en-US" sz="2000" kern="0" dirty="0">
              <a:solidFill>
                <a:srgbClr val="000000"/>
              </a:solidFill>
            </a:endParaRPr>
          </a:p>
        </p:txBody>
      </p:sp>
      <p:pic>
        <p:nvPicPr>
          <p:cNvPr id="6146" name="Picture 2" descr="C:\Users\STEVE~1.SEI\AppData\Local\Temp\SNAGHTML1e79f97b.PNG">
            <a:extLst>
              <a:ext uri="{FF2B5EF4-FFF2-40B4-BE49-F238E27FC236}">
                <a16:creationId xmlns:a16="http://schemas.microsoft.com/office/drawing/2014/main" xmlns="" id="{CC892372-C07D-4BA8-9E96-2CFF74320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314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A7E2C30-8356-4AA4-94E1-C7D07EF2C9A7}"/>
              </a:ext>
            </a:extLst>
          </p:cNvPr>
          <p:cNvPicPr>
            <a:picLocks noChangeAspect="1"/>
          </p:cNvPicPr>
          <p:nvPr/>
        </p:nvPicPr>
        <p:blipFill>
          <a:blip r:embed="rId4"/>
          <a:stretch>
            <a:fillRect/>
          </a:stretch>
        </p:blipFill>
        <p:spPr>
          <a:xfrm>
            <a:off x="1195343" y="3693855"/>
            <a:ext cx="2238095" cy="3076190"/>
          </a:xfrm>
          <a:prstGeom prst="rect">
            <a:avLst/>
          </a:prstGeom>
        </p:spPr>
      </p:pic>
      <p:sp>
        <p:nvSpPr>
          <p:cNvPr id="4" name="TextBox 3">
            <a:extLst>
              <a:ext uri="{FF2B5EF4-FFF2-40B4-BE49-F238E27FC236}">
                <a16:creationId xmlns:a16="http://schemas.microsoft.com/office/drawing/2014/main" xmlns="" id="{572ED5D3-BFE7-470F-8928-485EC6F75873}"/>
              </a:ext>
            </a:extLst>
          </p:cNvPr>
          <p:cNvSpPr txBox="1"/>
          <p:nvPr/>
        </p:nvSpPr>
        <p:spPr>
          <a:xfrm>
            <a:off x="4883463" y="2944868"/>
            <a:ext cx="4114800" cy="584775"/>
          </a:xfrm>
          <a:prstGeom prst="rect">
            <a:avLst/>
          </a:prstGeom>
          <a:noFill/>
        </p:spPr>
        <p:txBody>
          <a:bodyPr wrap="square" rtlCol="0">
            <a:spAutoFit/>
          </a:bodyPr>
          <a:lstStyle/>
          <a:p>
            <a:pPr algn="ctr"/>
            <a:r>
              <a:rPr lang="en-US" sz="1600" i="1" dirty="0">
                <a:solidFill>
                  <a:schemeClr val="accent2"/>
                </a:solidFill>
              </a:rPr>
              <a:t>Also, Spatial Filtering for Feature Check Cloud Thinning</a:t>
            </a:r>
          </a:p>
        </p:txBody>
      </p:sp>
      <p:pic>
        <p:nvPicPr>
          <p:cNvPr id="6148" name="Picture 4" descr="C:\Users\STEVE~1.SEI\AppData\Local\Temp\SNAGHTML1e815d72.PNG">
            <a:extLst>
              <a:ext uri="{FF2B5EF4-FFF2-40B4-BE49-F238E27FC236}">
                <a16:creationId xmlns:a16="http://schemas.microsoft.com/office/drawing/2014/main" xmlns="" id="{FBCF6343-5B34-4BC1-8CD8-284D3D4D0E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926" y="3478268"/>
            <a:ext cx="4330074" cy="3352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519761B6-32CB-4DCD-A7D0-2E9E66456127}"/>
              </a:ext>
            </a:extLst>
          </p:cNvPr>
          <p:cNvSpPr/>
          <p:nvPr/>
        </p:nvSpPr>
        <p:spPr>
          <a:xfrm>
            <a:off x="4813926" y="2944868"/>
            <a:ext cx="4253874" cy="3836932"/>
          </a:xfrm>
          <a:prstGeom prst="rect">
            <a:avLst/>
          </a:prstGeom>
          <a:noFill/>
          <a:ln w="31750" cap="rnd">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1471" y="1143000"/>
            <a:ext cx="7242329" cy="584775"/>
          </a:xfrm>
          <a:prstGeom prst="rect">
            <a:avLst/>
          </a:prstGeom>
        </p:spPr>
        <p:txBody>
          <a:bodyPr wrap="square">
            <a:spAutoFit/>
          </a:bodyPr>
          <a:lstStyle/>
          <a:p>
            <a:pPr lvl="0" eaLnBrk="0" fontAlgn="base" hangingPunct="0">
              <a:spcBef>
                <a:spcPct val="20000"/>
              </a:spcBef>
              <a:spcAft>
                <a:spcPct val="0"/>
              </a:spcAft>
            </a:pPr>
            <a:r>
              <a:rPr lang="en-US" sz="3200" kern="0" dirty="0" smtClean="0">
                <a:solidFill>
                  <a:srgbClr val="000000"/>
                </a:solidFill>
              </a:rPr>
              <a:t>SA CAD Validation</a:t>
            </a:r>
            <a:endParaRPr lang="en-US" sz="2000" kern="0" dirty="0">
              <a:solidFill>
                <a:srgbClr val="000000"/>
              </a:solidFill>
            </a:endParaRPr>
          </a:p>
        </p:txBody>
      </p:sp>
      <p:pic>
        <p:nvPicPr>
          <p:cNvPr id="5" name="Picture 4"/>
          <p:cNvPicPr>
            <a:picLocks noChangeAspect="1"/>
          </p:cNvPicPr>
          <p:nvPr/>
        </p:nvPicPr>
        <p:blipFill>
          <a:blip r:embed="rId3"/>
          <a:stretch>
            <a:fillRect/>
          </a:stretch>
        </p:blipFill>
        <p:spPr>
          <a:xfrm>
            <a:off x="0" y="1871202"/>
            <a:ext cx="4235362" cy="2833688"/>
          </a:xfrm>
          <a:prstGeom prst="rect">
            <a:avLst/>
          </a:prstGeom>
        </p:spPr>
      </p:pic>
      <p:pic>
        <p:nvPicPr>
          <p:cNvPr id="8" name="Picture 7"/>
          <p:cNvPicPr>
            <a:picLocks noChangeAspect="1"/>
          </p:cNvPicPr>
          <p:nvPr/>
        </p:nvPicPr>
        <p:blipFill>
          <a:blip r:embed="rId4"/>
          <a:stretch>
            <a:fillRect/>
          </a:stretch>
        </p:blipFill>
        <p:spPr>
          <a:xfrm>
            <a:off x="4235362" y="1413922"/>
            <a:ext cx="4914900" cy="4629150"/>
          </a:xfrm>
          <a:prstGeom prst="rect">
            <a:avLst/>
          </a:prstGeom>
        </p:spPr>
      </p:pic>
      <p:pic>
        <p:nvPicPr>
          <p:cNvPr id="9" name="Picture 8"/>
          <p:cNvPicPr>
            <a:picLocks noChangeAspect="1"/>
          </p:cNvPicPr>
          <p:nvPr/>
        </p:nvPicPr>
        <p:blipFill>
          <a:blip r:embed="rId5"/>
          <a:stretch>
            <a:fillRect/>
          </a:stretch>
        </p:blipFill>
        <p:spPr>
          <a:xfrm>
            <a:off x="3048000" y="4391025"/>
            <a:ext cx="5191125" cy="4933950"/>
          </a:xfrm>
          <a:prstGeom prst="rect">
            <a:avLst/>
          </a:prstGeom>
        </p:spPr>
      </p:pic>
    </p:spTree>
    <p:extLst>
      <p:ext uri="{BB962C8B-B14F-4D97-AF65-F5344CB8AC3E}">
        <p14:creationId xmlns:p14="http://schemas.microsoft.com/office/powerpoint/2010/main" val="33968632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1471" y="1143000"/>
            <a:ext cx="7242329" cy="584775"/>
          </a:xfrm>
          <a:prstGeom prst="rect">
            <a:avLst/>
          </a:prstGeom>
        </p:spPr>
        <p:txBody>
          <a:bodyPr wrap="square">
            <a:spAutoFit/>
          </a:bodyPr>
          <a:lstStyle/>
          <a:p>
            <a:pPr lvl="0" eaLnBrk="0" fontAlgn="base" hangingPunct="0">
              <a:spcBef>
                <a:spcPct val="20000"/>
              </a:spcBef>
              <a:spcAft>
                <a:spcPct val="0"/>
              </a:spcAft>
            </a:pPr>
            <a:r>
              <a:rPr lang="en-US" sz="3200" kern="0" dirty="0" smtClean="0">
                <a:solidFill>
                  <a:srgbClr val="000000"/>
                </a:solidFill>
              </a:rPr>
              <a:t>NIST Dataset Geometry Fit Test</a:t>
            </a:r>
            <a:endParaRPr lang="en-US" sz="2000" kern="0" dirty="0">
              <a:solidFill>
                <a:srgbClr val="000000"/>
              </a:solidFill>
            </a:endParaRPr>
          </a:p>
        </p:txBody>
      </p:sp>
      <p:pic>
        <p:nvPicPr>
          <p:cNvPr id="2" name="Picture 1"/>
          <p:cNvPicPr>
            <a:picLocks noChangeAspect="1"/>
          </p:cNvPicPr>
          <p:nvPr/>
        </p:nvPicPr>
        <p:blipFill>
          <a:blip r:embed="rId3"/>
          <a:stretch>
            <a:fillRect/>
          </a:stretch>
        </p:blipFill>
        <p:spPr>
          <a:xfrm>
            <a:off x="381000" y="1738507"/>
            <a:ext cx="4729370" cy="6858000"/>
          </a:xfrm>
          <a:prstGeom prst="rect">
            <a:avLst/>
          </a:prstGeom>
        </p:spPr>
      </p:pic>
      <p:pic>
        <p:nvPicPr>
          <p:cNvPr id="3" name="Picture 2"/>
          <p:cNvPicPr>
            <a:picLocks noChangeAspect="1"/>
          </p:cNvPicPr>
          <p:nvPr/>
        </p:nvPicPr>
        <p:blipFill rotWithShape="1">
          <a:blip r:embed="rId4"/>
          <a:srcRect l="35000" t="7074" r="23333" b="31510"/>
          <a:stretch/>
        </p:blipFill>
        <p:spPr>
          <a:xfrm>
            <a:off x="5181600" y="3505200"/>
            <a:ext cx="3810000" cy="3279801"/>
          </a:xfrm>
          <a:prstGeom prst="rect">
            <a:avLst/>
          </a:prstGeom>
        </p:spPr>
      </p:pic>
      <p:pic>
        <p:nvPicPr>
          <p:cNvPr id="4" name="Picture 3"/>
          <p:cNvPicPr>
            <a:picLocks noChangeAspect="1"/>
          </p:cNvPicPr>
          <p:nvPr/>
        </p:nvPicPr>
        <p:blipFill rotWithShape="1">
          <a:blip r:embed="rId5"/>
          <a:srcRect l="10006" t="25560" r="53333" b="34446"/>
          <a:stretch/>
        </p:blipFill>
        <p:spPr>
          <a:xfrm>
            <a:off x="609600" y="2184975"/>
            <a:ext cx="1219200" cy="997527"/>
          </a:xfrm>
          <a:prstGeom prst="rect">
            <a:avLst/>
          </a:prstGeom>
        </p:spPr>
      </p:pic>
    </p:spTree>
    <p:extLst>
      <p:ext uri="{BB962C8B-B14F-4D97-AF65-F5344CB8AC3E}">
        <p14:creationId xmlns:p14="http://schemas.microsoft.com/office/powerpoint/2010/main" val="599214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1471" y="1143000"/>
            <a:ext cx="7242329"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Direct CAD Access Import Additions</a:t>
            </a:r>
            <a:endParaRPr lang="en-US" sz="2000" kern="0" dirty="0">
              <a:solidFill>
                <a:srgbClr val="000000"/>
              </a:solidFill>
            </a:endParaRPr>
          </a:p>
        </p:txBody>
      </p:sp>
      <p:sp>
        <p:nvSpPr>
          <p:cNvPr id="2" name="TextBox 1">
            <a:extLst>
              <a:ext uri="{FF2B5EF4-FFF2-40B4-BE49-F238E27FC236}">
                <a16:creationId xmlns:a16="http://schemas.microsoft.com/office/drawing/2014/main" xmlns="" id="{47A04807-118A-4486-8FAE-B094160B68C6}"/>
              </a:ext>
            </a:extLst>
          </p:cNvPr>
          <p:cNvSpPr txBox="1"/>
          <p:nvPr/>
        </p:nvSpPr>
        <p:spPr>
          <a:xfrm>
            <a:off x="306650" y="1828800"/>
            <a:ext cx="391579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SolidWorks 2017</a:t>
            </a:r>
          </a:p>
          <a:p>
            <a:pPr marL="285750" indent="-285750">
              <a:buFont typeface="Arial" panose="020B0604020202020204" pitchFamily="34" charset="0"/>
              <a:buChar char="•"/>
            </a:pPr>
            <a:r>
              <a:rPr lang="en-US" dirty="0"/>
              <a:t>Solid Edge ST9</a:t>
            </a:r>
          </a:p>
          <a:p>
            <a:pPr marL="285750" indent="-285750">
              <a:buFont typeface="Arial" panose="020B0604020202020204" pitchFamily="34" charset="0"/>
              <a:buChar char="•"/>
            </a:pPr>
            <a:r>
              <a:rPr lang="en-US" dirty="0"/>
              <a:t>NX 11</a:t>
            </a:r>
          </a:p>
          <a:p>
            <a:pPr marL="285750" indent="-285750">
              <a:buFont typeface="Arial" panose="020B0604020202020204" pitchFamily="34" charset="0"/>
              <a:buChar char="•"/>
            </a:pPr>
            <a:r>
              <a:rPr lang="en-US" dirty="0" err="1"/>
              <a:t>Creo</a:t>
            </a:r>
            <a:r>
              <a:rPr lang="en-US" dirty="0"/>
              <a:t> 4.0</a:t>
            </a:r>
          </a:p>
          <a:p>
            <a:pPr marL="285750" indent="-285750">
              <a:buFont typeface="Arial" panose="020B0604020202020204" pitchFamily="34" charset="0"/>
              <a:buChar char="•"/>
            </a:pPr>
            <a:r>
              <a:rPr lang="en-US" dirty="0"/>
              <a:t>CATIA V5 V5-6 R2017</a:t>
            </a:r>
          </a:p>
        </p:txBody>
      </p:sp>
      <p:sp>
        <p:nvSpPr>
          <p:cNvPr id="7" name="Rectangle 6">
            <a:extLst>
              <a:ext uri="{FF2B5EF4-FFF2-40B4-BE49-F238E27FC236}">
                <a16:creationId xmlns:a16="http://schemas.microsoft.com/office/drawing/2014/main" xmlns="" id="{A883CE1C-D58C-4A73-B1C9-07738BE723EB}"/>
              </a:ext>
            </a:extLst>
          </p:cNvPr>
          <p:cNvSpPr/>
          <p:nvPr/>
        </p:nvSpPr>
        <p:spPr>
          <a:xfrm>
            <a:off x="1480721" y="3886200"/>
            <a:ext cx="7242329" cy="584775"/>
          </a:xfrm>
          <a:prstGeom prst="rect">
            <a:avLst/>
          </a:prstGeom>
        </p:spPr>
        <p:txBody>
          <a:bodyPr wrap="square">
            <a:spAutoFit/>
          </a:bodyPr>
          <a:lstStyle/>
          <a:p>
            <a:pPr lvl="0" eaLnBrk="0" fontAlgn="base" hangingPunct="0">
              <a:spcBef>
                <a:spcPct val="20000"/>
              </a:spcBef>
              <a:spcAft>
                <a:spcPct val="0"/>
              </a:spcAft>
            </a:pPr>
            <a:r>
              <a:rPr lang="en-US" sz="3200" kern="0" dirty="0">
                <a:solidFill>
                  <a:srgbClr val="000000"/>
                </a:solidFill>
              </a:rPr>
              <a:t>New and Modified MP Commands</a:t>
            </a:r>
            <a:endParaRPr lang="en-US" sz="2000" kern="0" dirty="0">
              <a:solidFill>
                <a:srgbClr val="000000"/>
              </a:solidFill>
            </a:endParaRPr>
          </a:p>
        </p:txBody>
      </p:sp>
      <p:sp>
        <p:nvSpPr>
          <p:cNvPr id="3" name="Rectangle 2">
            <a:extLst>
              <a:ext uri="{FF2B5EF4-FFF2-40B4-BE49-F238E27FC236}">
                <a16:creationId xmlns:a16="http://schemas.microsoft.com/office/drawing/2014/main" xmlns="" id="{1ED72792-E2C0-42A6-AAD2-445B5134A69E}"/>
              </a:ext>
            </a:extLst>
          </p:cNvPr>
          <p:cNvSpPr/>
          <p:nvPr/>
        </p:nvSpPr>
        <p:spPr>
          <a:xfrm>
            <a:off x="1928673" y="4572000"/>
            <a:ext cx="6974986" cy="1754326"/>
          </a:xfrm>
          <a:prstGeom prst="rect">
            <a:avLst/>
          </a:prstGeom>
        </p:spPr>
        <p:txBody>
          <a:bodyPr wrap="none">
            <a:spAutoFit/>
          </a:bodyPr>
          <a:lstStyle/>
          <a:p>
            <a:pPr marL="285750" indent="-285750">
              <a:buFont typeface="Arial" panose="020B0604020202020204" pitchFamily="34" charset="0"/>
              <a:buChar char="•"/>
            </a:pPr>
            <a:r>
              <a:rPr lang="en-US" dirty="0"/>
              <a:t>Cloud Cross Section commands</a:t>
            </a:r>
          </a:p>
          <a:p>
            <a:pPr marL="285750" indent="-285750">
              <a:buFont typeface="Arial" panose="020B0604020202020204" pitchFamily="34" charset="0"/>
              <a:buChar char="•"/>
            </a:pPr>
            <a:r>
              <a:rPr lang="en-US" dirty="0"/>
              <a:t>Get/Set Boolean </a:t>
            </a:r>
            <a:r>
              <a:rPr lang="en-US" dirty="0" err="1"/>
              <a:t>DataShare</a:t>
            </a:r>
            <a:endParaRPr lang="en-US" dirty="0"/>
          </a:p>
          <a:p>
            <a:pPr marL="285750" indent="-285750">
              <a:buFont typeface="Arial" panose="020B0604020202020204" pitchFamily="34" charset="0"/>
              <a:buChar char="•"/>
            </a:pPr>
            <a:r>
              <a:rPr lang="en-US" dirty="0"/>
              <a:t>Set Relationship Dormant Status</a:t>
            </a:r>
          </a:p>
          <a:p>
            <a:pPr marL="285750" indent="-285750">
              <a:buFont typeface="Arial" panose="020B0604020202020204" pitchFamily="34" charset="0"/>
              <a:buChar char="•"/>
            </a:pPr>
            <a:r>
              <a:rPr lang="en-US" dirty="0"/>
              <a:t>Double List Variable commands</a:t>
            </a:r>
          </a:p>
          <a:p>
            <a:pPr marL="285750" indent="-285750">
              <a:buFont typeface="Arial" panose="020B0604020202020204" pitchFamily="34" charset="0"/>
              <a:buChar char="•"/>
            </a:pPr>
            <a:r>
              <a:rPr lang="en-US" dirty="0"/>
              <a:t>Construct Point Clouds from Existing Clouds – Uniform Spacing</a:t>
            </a:r>
          </a:p>
          <a:p>
            <a:pPr marL="285750" indent="-285750">
              <a:buFont typeface="Arial" panose="020B0604020202020204" pitchFamily="34" charset="0"/>
              <a:buChar char="•"/>
            </a:pPr>
            <a:r>
              <a:rPr lang="en-US" dirty="0"/>
              <a:t>Many others</a:t>
            </a:r>
          </a:p>
        </p:txBody>
      </p:sp>
    </p:spTree>
    <p:extLst>
      <p:ext uri="{BB962C8B-B14F-4D97-AF65-F5344CB8AC3E}">
        <p14:creationId xmlns:p14="http://schemas.microsoft.com/office/powerpoint/2010/main" val="42233036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pPr lvl="0">
              <a:defRPr/>
            </a:pPr>
            <a:r>
              <a:rPr lang="en-US" sz="1800" kern="0" dirty="0">
                <a:solidFill>
                  <a:srgbClr val="FFC000"/>
                </a:solidFill>
              </a:rPr>
              <a:t>What's New in SA </a:t>
            </a:r>
          </a:p>
          <a:p>
            <a:pPr lvl="0">
              <a:defRPr/>
            </a:pPr>
            <a:r>
              <a:rPr lang="en-US" sz="1800" kern="0" dirty="0">
                <a:solidFill>
                  <a:srgbClr val="FFC000"/>
                </a:solidFill>
              </a:rPr>
              <a:t>2017.08.11</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1471" y="1143000"/>
            <a:ext cx="7242329" cy="584775"/>
          </a:xfrm>
          <a:prstGeom prst="rect">
            <a:avLst/>
          </a:prstGeom>
        </p:spPr>
        <p:txBody>
          <a:bodyPr wrap="square">
            <a:spAutoFit/>
          </a:bodyPr>
          <a:lstStyle/>
          <a:p>
            <a:pPr lvl="0" eaLnBrk="0" fontAlgn="base" hangingPunct="0">
              <a:spcBef>
                <a:spcPct val="20000"/>
              </a:spcBef>
              <a:spcAft>
                <a:spcPct val="0"/>
              </a:spcAft>
            </a:pPr>
            <a:r>
              <a:rPr lang="en-US" sz="3200" kern="0" dirty="0" smtClean="0">
                <a:solidFill>
                  <a:srgbClr val="000000"/>
                </a:solidFill>
              </a:rPr>
              <a:t>Where to Find More Details</a:t>
            </a:r>
          </a:p>
        </p:txBody>
      </p:sp>
      <p:sp>
        <p:nvSpPr>
          <p:cNvPr id="2" name="TextBox 1">
            <a:extLst>
              <a:ext uri="{FF2B5EF4-FFF2-40B4-BE49-F238E27FC236}">
                <a16:creationId xmlns:a16="http://schemas.microsoft.com/office/drawing/2014/main" xmlns="" id="{47A04807-118A-4486-8FAE-B094160B68C6}"/>
              </a:ext>
            </a:extLst>
          </p:cNvPr>
          <p:cNvSpPr txBox="1"/>
          <p:nvPr/>
        </p:nvSpPr>
        <p:spPr>
          <a:xfrm>
            <a:off x="306650" y="1828800"/>
            <a:ext cx="5255950"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hlinkClick r:id="rId3" action="ppaction://hlinkfile"/>
              </a:rPr>
              <a:t>SA Readme.txt</a:t>
            </a:r>
            <a:r>
              <a:rPr lang="en-US" dirty="0" smtClean="0"/>
              <a:t> loads with SA</a:t>
            </a:r>
          </a:p>
          <a:p>
            <a:pPr marL="285750" indent="-285750">
              <a:buFont typeface="Arial" panose="020B0604020202020204" pitchFamily="34" charset="0"/>
              <a:buChar char="•"/>
            </a:pPr>
            <a:r>
              <a:rPr lang="en-US" dirty="0" smtClean="0"/>
              <a:t>What’s New in SA link in the SA Help menu</a:t>
            </a:r>
          </a:p>
        </p:txBody>
      </p:sp>
      <p:pic>
        <p:nvPicPr>
          <p:cNvPr id="4" name="Picture 3"/>
          <p:cNvPicPr>
            <a:picLocks noChangeAspect="1"/>
          </p:cNvPicPr>
          <p:nvPr/>
        </p:nvPicPr>
        <p:blipFill rotWithShape="1">
          <a:blip r:embed="rId4"/>
          <a:srcRect b="30869"/>
          <a:stretch/>
        </p:blipFill>
        <p:spPr>
          <a:xfrm>
            <a:off x="685800" y="2576156"/>
            <a:ext cx="9144000" cy="4281844"/>
          </a:xfrm>
          <a:prstGeom prst="rect">
            <a:avLst/>
          </a:prstGeom>
        </p:spPr>
      </p:pic>
      <p:pic>
        <p:nvPicPr>
          <p:cNvPr id="5" name="Picture 4"/>
          <p:cNvPicPr>
            <a:picLocks noChangeAspect="1"/>
          </p:cNvPicPr>
          <p:nvPr/>
        </p:nvPicPr>
        <p:blipFill>
          <a:blip r:embed="rId5"/>
          <a:stretch>
            <a:fillRect/>
          </a:stretch>
        </p:blipFill>
        <p:spPr>
          <a:xfrm>
            <a:off x="5562600" y="1616690"/>
            <a:ext cx="5238750" cy="6200775"/>
          </a:xfrm>
          <a:prstGeom prst="rect">
            <a:avLst/>
          </a:prstGeom>
        </p:spPr>
      </p:pic>
    </p:spTree>
    <p:extLst>
      <p:ext uri="{BB962C8B-B14F-4D97-AF65-F5344CB8AC3E}">
        <p14:creationId xmlns:p14="http://schemas.microsoft.com/office/powerpoint/2010/main" val="21325212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5" name="Rectangle 4"/>
          <p:cNvSpPr/>
          <p:nvPr/>
        </p:nvSpPr>
        <p:spPr>
          <a:xfrm>
            <a:off x="1104544" y="1676400"/>
            <a:ext cx="6934912" cy="1323439"/>
          </a:xfrm>
          <a:prstGeom prst="rect">
            <a:avLst/>
          </a:prstGeom>
          <a:gradFill>
            <a:gsLst>
              <a:gs pos="0">
                <a:srgbClr val="FFC000"/>
              </a:gs>
              <a:gs pos="64999">
                <a:srgbClr val="F0EBD5"/>
              </a:gs>
              <a:gs pos="100000">
                <a:srgbClr val="D1C39F"/>
              </a:gs>
            </a:gsLst>
            <a:lin ang="16200000" scaled="0"/>
          </a:gradFill>
          <a:effectLst>
            <a:outerShdw blurRad="152400" dist="317500" dir="5400000" sx="90000" sy="-19000" rotWithShape="0">
              <a:prstClr val="black">
                <a:alpha val="15000"/>
              </a:prstClr>
            </a:outerShdw>
          </a:effectLst>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p>
            <a:pPr algn="ctr"/>
            <a:r>
              <a:rPr lang="en-US" sz="40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Thank You for All of Your </a:t>
            </a:r>
          </a:p>
          <a:p>
            <a:pPr algn="ctr"/>
            <a:r>
              <a:rPr lang="en-US" sz="40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Suggestions and Requests!</a:t>
            </a:r>
          </a:p>
        </p:txBody>
      </p:sp>
      <p:sp>
        <p:nvSpPr>
          <p:cNvPr id="3" name="Subtitle 2"/>
          <p:cNvSpPr>
            <a:spLocks noGrp="1"/>
          </p:cNvSpPr>
          <p:nvPr>
            <p:ph type="subTitle" idx="1"/>
          </p:nvPr>
        </p:nvSpPr>
        <p:spPr>
          <a:xfrm>
            <a:off x="0" y="5560477"/>
            <a:ext cx="9144000" cy="1297523"/>
          </a:xfrm>
        </p:spPr>
        <p:txBody>
          <a:bodyPr/>
          <a:lstStyle/>
          <a:p>
            <a:pPr algn="l"/>
            <a:r>
              <a:rPr lang="en-US" sz="2400" dirty="0" smtClean="0"/>
              <a:t>David Mihal </a:t>
            </a:r>
            <a:r>
              <a:rPr lang="en-US" sz="2400" dirty="0" smtClean="0">
                <a:hlinkClick r:id="rId3"/>
              </a:rPr>
              <a:t>david.mihal@kinematics.com</a:t>
            </a:r>
            <a:r>
              <a:rPr lang="en-US" sz="2400" dirty="0" smtClean="0"/>
              <a:t> M: 206-696-2756</a:t>
            </a:r>
          </a:p>
          <a:p>
            <a:pPr algn="l"/>
            <a:r>
              <a:rPr lang="en-US" sz="2400" dirty="0" smtClean="0"/>
              <a:t>Richard Nelson </a:t>
            </a:r>
            <a:r>
              <a:rPr lang="en-US" sz="2400" dirty="0" smtClean="0">
                <a:hlinkClick r:id="rId4"/>
              </a:rPr>
              <a:t>richard@kinematics.com</a:t>
            </a:r>
            <a:r>
              <a:rPr lang="en-US" sz="2400" dirty="0" smtClean="0"/>
              <a:t> M</a:t>
            </a:r>
            <a:r>
              <a:rPr lang="en-US" sz="2400" dirty="0"/>
              <a:t>: 817-733-9730</a:t>
            </a:r>
            <a:endParaRPr lang="en-US" sz="2400" dirty="0" smtClean="0"/>
          </a:p>
          <a:p>
            <a:pPr algn="l"/>
            <a:r>
              <a:rPr lang="en-US" sz="2400" dirty="0" smtClean="0"/>
              <a:t>SA Support </a:t>
            </a:r>
            <a:r>
              <a:rPr lang="en-US" sz="2400" dirty="0" smtClean="0">
                <a:hlinkClick r:id="rId5"/>
              </a:rPr>
              <a:t>support@kinematics.com</a:t>
            </a:r>
            <a:r>
              <a:rPr lang="en-US" sz="2400" dirty="0"/>
              <a:t> </a:t>
            </a:r>
            <a:endParaRPr lang="en-US" sz="2400" dirty="0" smtClean="0"/>
          </a:p>
        </p:txBody>
      </p:sp>
    </p:spTree>
    <p:extLst>
      <p:ext uri="{BB962C8B-B14F-4D97-AF65-F5344CB8AC3E}">
        <p14:creationId xmlns:p14="http://schemas.microsoft.com/office/powerpoint/2010/main" val="3461523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2015.11.06</a:t>
            </a:r>
          </a:p>
        </p:txBody>
      </p:sp>
      <p:pic>
        <p:nvPicPr>
          <p:cNvPr id="819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200400" y="1447800"/>
            <a:ext cx="6248400" cy="954107"/>
          </a:xfrm>
          <a:prstGeom prst="rect">
            <a:avLst/>
          </a:prstGeom>
        </p:spPr>
        <p:txBody>
          <a:bodyPr wrap="square">
            <a:spAutoFit/>
          </a:bodyPr>
          <a:lstStyle/>
          <a:p>
            <a:pPr marL="342900" lvl="0" indent="-342900" eaLnBrk="0" fontAlgn="base" hangingPunct="0">
              <a:spcBef>
                <a:spcPct val="20000"/>
              </a:spcBef>
              <a:spcAft>
                <a:spcPct val="0"/>
              </a:spcAft>
            </a:pPr>
            <a:r>
              <a:rPr lang="en-US" sz="3200" kern="0" dirty="0">
                <a:solidFill>
                  <a:srgbClr val="000000"/>
                </a:solidFill>
              </a:rPr>
              <a:t>Min/Max Vector Group Callouts</a:t>
            </a:r>
          </a:p>
          <a:p>
            <a:pPr marL="342900" indent="-342900" eaLnBrk="0" fontAlgn="base" hangingPunct="0">
              <a:spcBef>
                <a:spcPct val="20000"/>
              </a:spcBef>
              <a:spcAft>
                <a:spcPct val="0"/>
              </a:spcAft>
              <a:buFontTx/>
              <a:buChar char="•"/>
            </a:pPr>
            <a:r>
              <a:rPr lang="en-US" sz="2000" kern="0" dirty="0">
                <a:solidFill>
                  <a:srgbClr val="000000"/>
                </a:solidFill>
              </a:rPr>
              <a:t>Label “m” highest, “n” lowest vectors</a:t>
            </a:r>
          </a:p>
        </p:txBody>
      </p:sp>
      <p:pic>
        <p:nvPicPr>
          <p:cNvPr id="2050" name="Picture 2" descr="C:\Users\STEVE~1.SEI\AppData\Local\Temp\SNAGHTML44d308.PNG"/>
          <p:cNvPicPr>
            <a:picLocks noChangeAspect="1" noChangeArrowheads="1"/>
          </p:cNvPicPr>
          <p:nvPr/>
        </p:nvPicPr>
        <p:blipFill>
          <a:blip r:embed="rId3" cstate="print"/>
          <a:srcRect r="20539" b="14954"/>
          <a:stretch>
            <a:fillRect/>
          </a:stretch>
        </p:blipFill>
        <p:spPr bwMode="auto">
          <a:xfrm>
            <a:off x="0" y="2438400"/>
            <a:ext cx="9144000" cy="4419600"/>
          </a:xfrm>
          <a:prstGeom prst="rect">
            <a:avLst/>
          </a:prstGeom>
          <a:noFill/>
        </p:spPr>
      </p:pic>
      <p:pic>
        <p:nvPicPr>
          <p:cNvPr id="2052" name="Picture 4" descr="C:\Users\STEVE~1.SEI\AppData\Local\Temp\SNAGHTML474fe5.PNG"/>
          <p:cNvPicPr>
            <a:picLocks noChangeAspect="1" noChangeArrowheads="1"/>
          </p:cNvPicPr>
          <p:nvPr/>
        </p:nvPicPr>
        <p:blipFill>
          <a:blip r:embed="rId4" cstate="print"/>
          <a:srcRect/>
          <a:stretch>
            <a:fillRect/>
          </a:stretch>
        </p:blipFill>
        <p:spPr bwMode="auto">
          <a:xfrm>
            <a:off x="0" y="838200"/>
            <a:ext cx="3014616" cy="2362200"/>
          </a:xfrm>
          <a:prstGeom prst="rect">
            <a:avLst/>
          </a:prstGeom>
          <a:noFill/>
        </p:spPr>
      </p:pic>
      <p:pic>
        <p:nvPicPr>
          <p:cNvPr id="2053" name="Picture 5"/>
          <p:cNvPicPr>
            <a:picLocks noChangeAspect="1" noChangeArrowheads="1"/>
          </p:cNvPicPr>
          <p:nvPr/>
        </p:nvPicPr>
        <p:blipFill>
          <a:blip r:embed="rId5" cstate="print"/>
          <a:srcRect/>
          <a:stretch>
            <a:fillRect/>
          </a:stretch>
        </p:blipFill>
        <p:spPr bwMode="auto">
          <a:xfrm>
            <a:off x="5181600" y="2514600"/>
            <a:ext cx="838200" cy="74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STEVE~1.SEI\AppData\Local\Temp\SNAGHTML2c93d6.PNG"/>
          <p:cNvPicPr>
            <a:picLocks noChangeAspect="1" noChangeArrowheads="1"/>
          </p:cNvPicPr>
          <p:nvPr/>
        </p:nvPicPr>
        <p:blipFill>
          <a:blip r:embed="rId3" cstate="print"/>
          <a:srcRect r="28214"/>
          <a:stretch>
            <a:fillRect/>
          </a:stretch>
        </p:blipFill>
        <p:spPr bwMode="auto">
          <a:xfrm>
            <a:off x="0" y="1447800"/>
            <a:ext cx="9144000" cy="5410200"/>
          </a:xfrm>
          <a:prstGeom prst="rect">
            <a:avLst/>
          </a:prstGeom>
          <a:noFill/>
        </p:spPr>
      </p:pic>
      <p:sp>
        <p:nvSpPr>
          <p:cNvPr id="8194" name="Footer Placeholder 4"/>
          <p:cNvSpPr>
            <a:spLocks noGrp="1"/>
          </p:cNvSpPr>
          <p:nvPr>
            <p:ph type="ftr" sz="quarter" idx="11"/>
          </p:nvPr>
        </p:nvSpPr>
        <p:spPr>
          <a:xfrm>
            <a:off x="2971800" y="0"/>
            <a:ext cx="2895600" cy="685800"/>
          </a:xfrm>
          <a:noFill/>
        </p:spPr>
        <p:txBody>
          <a:bodyPr/>
          <a:lstStyle/>
          <a:p>
            <a:r>
              <a:rPr lang="en-US" sz="1800" dirty="0">
                <a:solidFill>
                  <a:srgbClr val="FFC000"/>
                </a:solidFill>
              </a:rPr>
              <a:t>What's New in SA </a:t>
            </a:r>
          </a:p>
          <a:p>
            <a:r>
              <a:rPr lang="en-US" sz="1800" dirty="0">
                <a:solidFill>
                  <a:srgbClr val="FFC000"/>
                </a:solidFill>
              </a:rPr>
              <a:t>2015.11.06</a:t>
            </a:r>
          </a:p>
        </p:txBody>
      </p:sp>
      <p:pic>
        <p:nvPicPr>
          <p:cNvPr id="8195"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62000" y="46038"/>
            <a:ext cx="1447800" cy="639762"/>
          </a:xfrm>
          <a:prstGeom prst="rect">
            <a:avLst/>
          </a:prstGeom>
          <a:noFill/>
          <a:ln w="9525">
            <a:noFill/>
            <a:miter lim="800000"/>
            <a:headEnd/>
            <a:tailEnd/>
          </a:ln>
        </p:spPr>
      </p:pic>
      <p:sp>
        <p:nvSpPr>
          <p:cNvPr id="6" name="Rectangle 5"/>
          <p:cNvSpPr/>
          <p:nvPr/>
        </p:nvSpPr>
        <p:spPr>
          <a:xfrm>
            <a:off x="304800" y="1066800"/>
            <a:ext cx="4953000" cy="954107"/>
          </a:xfrm>
          <a:prstGeom prst="rect">
            <a:avLst/>
          </a:prstGeom>
        </p:spPr>
        <p:txBody>
          <a:bodyPr wrap="square">
            <a:spAutoFit/>
          </a:bodyPr>
          <a:lstStyle/>
          <a:p>
            <a:pPr marL="342900" indent="-342900" eaLnBrk="0" fontAlgn="base" hangingPunct="0">
              <a:spcBef>
                <a:spcPct val="20000"/>
              </a:spcBef>
              <a:spcAft>
                <a:spcPct val="0"/>
              </a:spcAft>
            </a:pPr>
            <a:r>
              <a:rPr lang="en-US" sz="3200" kern="0" dirty="0">
                <a:solidFill>
                  <a:srgbClr val="000000"/>
                </a:solidFill>
              </a:rPr>
              <a:t>Points to </a:t>
            </a:r>
            <a:r>
              <a:rPr lang="en-US" sz="3200" kern="0" dirty="0">
                <a:solidFill>
                  <a:schemeClr val="accent6"/>
                </a:solidFill>
              </a:rPr>
              <a:t>Surface Faces</a:t>
            </a:r>
          </a:p>
          <a:p>
            <a:pPr marL="800100" lvl="1" indent="-342900" eaLnBrk="0" fontAlgn="base" hangingPunct="0">
              <a:spcBef>
                <a:spcPct val="20000"/>
              </a:spcBef>
              <a:spcAft>
                <a:spcPct val="0"/>
              </a:spcAft>
              <a:buFontTx/>
              <a:buChar char="•"/>
            </a:pPr>
            <a:r>
              <a:rPr lang="en-US" sz="2000" kern="0" dirty="0">
                <a:solidFill>
                  <a:srgbClr val="000000"/>
                </a:solidFill>
              </a:rPr>
              <a:t>For Query and Relationships</a:t>
            </a:r>
            <a:endParaRPr lang="en-US" sz="2000" kern="0" dirty="0">
              <a:solidFill>
                <a:schemeClr val="accent6"/>
              </a:solidFill>
            </a:endParaRPr>
          </a:p>
        </p:txBody>
      </p:sp>
      <p:pic>
        <p:nvPicPr>
          <p:cNvPr id="1026" name="Picture 2"/>
          <p:cNvPicPr>
            <a:picLocks noChangeAspect="1" noChangeArrowheads="1"/>
          </p:cNvPicPr>
          <p:nvPr/>
        </p:nvPicPr>
        <p:blipFill>
          <a:blip r:embed="rId5" cstate="print"/>
          <a:srcRect/>
          <a:stretch>
            <a:fillRect/>
          </a:stretch>
        </p:blipFill>
        <p:spPr bwMode="auto">
          <a:xfrm>
            <a:off x="304800" y="2209800"/>
            <a:ext cx="2895600" cy="16304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What's New Template">
  <a:themeElements>
    <a:clrScheme name="What's New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hat's New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at's New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at's New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at's New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at's New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at's New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at's New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at's New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at's New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at's New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at's New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at's New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at's New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F3208E06E7B147BBE51AEB9093E810" ma:contentTypeVersion="5" ma:contentTypeDescription="Create a new document." ma:contentTypeScope="" ma:versionID="855cb506168682276dacb10a366a3f84">
  <xsd:schema xmlns:xsd="http://www.w3.org/2001/XMLSchema" xmlns:xs="http://www.w3.org/2001/XMLSchema" xmlns:p="http://schemas.microsoft.com/office/2006/metadata/properties" xmlns:ns2="02507264-d98b-4027-bd06-e7f421967de1" xmlns:ns3="e320e0ba-2e60-4cac-98da-68ffe1d19600" targetNamespace="http://schemas.microsoft.com/office/2006/metadata/properties" ma:root="true" ma:fieldsID="b026db1f484ad128505743af1e716e42" ns2:_="" ns3:_="">
    <xsd:import namespace="02507264-d98b-4027-bd06-e7f421967de1"/>
    <xsd:import namespace="e320e0ba-2e60-4cac-98da-68ffe1d1960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507264-d98b-4027-bd06-e7f421967de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20e0ba-2e60-4cac-98da-68ffe1d1960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ED83A9-ADC0-440B-8242-CA01D9D6AC66}">
  <ds:schemaRefs>
    <ds:schemaRef ds:uri="http://schemas.microsoft.com/office/2006/metadata/properties"/>
    <ds:schemaRef ds:uri="http://purl.org/dc/elements/1.1/"/>
    <ds:schemaRef ds:uri="32eca38d-6c2b-4c03-8485-79c7b4af7fa8"/>
    <ds:schemaRef ds:uri="http://schemas.openxmlformats.org/package/2006/metadata/core-properties"/>
    <ds:schemaRef ds:uri="http://purl.org/dc/terms/"/>
    <ds:schemaRef ds:uri="2244c903-ae3f-4d01-8dff-be49fe150479"/>
    <ds:schemaRef ds:uri="http://schemas.microsoft.com/office/infopath/2007/PartnerControl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A4D706D4-83F1-42BA-B2FF-F3D77D18D5F0}">
  <ds:schemaRefs>
    <ds:schemaRef ds:uri="http://schemas.microsoft.com/sharepoint/v3/contenttype/forms"/>
  </ds:schemaRefs>
</ds:datastoreItem>
</file>

<file path=customXml/itemProps3.xml><?xml version="1.0" encoding="utf-8"?>
<ds:datastoreItem xmlns:ds="http://schemas.openxmlformats.org/officeDocument/2006/customXml" ds:itemID="{788B8175-2D32-439B-A429-D5B66C705107}"/>
</file>

<file path=docProps/app.xml><?xml version="1.0" encoding="utf-8"?>
<Properties xmlns="http://schemas.openxmlformats.org/officeDocument/2006/extended-properties" xmlns:vt="http://schemas.openxmlformats.org/officeDocument/2006/docPropsVTypes">
  <TotalTime>741</TotalTime>
  <Words>2166</Words>
  <Application>Microsoft Office PowerPoint</Application>
  <PresentationFormat>On-screen Show (4:3)</PresentationFormat>
  <Paragraphs>446</Paragraphs>
  <Slides>79</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79</vt:i4>
      </vt:variant>
    </vt:vector>
  </HeadingPairs>
  <TitlesOfParts>
    <vt:vector size="83" baseType="lpstr">
      <vt:lpstr>Arial</vt:lpstr>
      <vt:lpstr>Calibri</vt:lpstr>
      <vt:lpstr>Wingdings</vt:lpstr>
      <vt:lpstr>What's New Template</vt:lpstr>
      <vt:lpstr>What’s New in SpatialAnalyzer!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lab</dc:creator>
  <cp:lastModifiedBy>david.mihal</cp:lastModifiedBy>
  <cp:revision>53</cp:revision>
  <dcterms:created xsi:type="dcterms:W3CDTF">2013-09-25T13:24:47Z</dcterms:created>
  <dcterms:modified xsi:type="dcterms:W3CDTF">2017-10-24T04:24:56Z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0x01010001F3208E06E7B147BBE51AEB9093E810</vt:lpwstr>
  </property>
</Properties>
</file>