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6" r:id="rId5"/>
    <p:sldId id="274" r:id="rId6"/>
    <p:sldId id="311" r:id="rId7"/>
    <p:sldId id="307" r:id="rId8"/>
    <p:sldId id="309" r:id="rId9"/>
    <p:sldId id="308" r:id="rId10"/>
    <p:sldId id="310" r:id="rId11"/>
    <p:sldId id="264" r:id="rId12"/>
    <p:sldId id="265" r:id="rId13"/>
    <p:sldId id="260" r:id="rId14"/>
    <p:sldId id="259" r:id="rId15"/>
    <p:sldId id="266" r:id="rId16"/>
    <p:sldId id="261" r:id="rId17"/>
    <p:sldId id="267" r:id="rId18"/>
    <p:sldId id="262" r:id="rId19"/>
    <p:sldId id="268" r:id="rId20"/>
    <p:sldId id="269" r:id="rId21"/>
    <p:sldId id="270" r:id="rId22"/>
    <p:sldId id="271" r:id="rId23"/>
    <p:sldId id="272" r:id="rId24"/>
    <p:sldId id="273"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FB"/>
    <a:srgbClr val="0632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1820" autoAdjust="0"/>
  </p:normalViewPr>
  <p:slideViewPr>
    <p:cSldViewPr>
      <p:cViewPr varScale="1">
        <p:scale>
          <a:sx n="70" d="100"/>
          <a:sy n="70" d="100"/>
        </p:scale>
        <p:origin x="223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5" d="100"/>
          <a:sy n="125" d="100"/>
        </p:scale>
        <p:origin x="4076"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2050D9-0B00-426A-88DB-D89D0DDDF553}" type="datetimeFigureOut">
              <a:rPr lang="en-US" smtClean="0"/>
              <a:t>5/1/2019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F50627-4523-452D-92F1-AA970B312F9F}" type="slidenum">
              <a:rPr lang="en-US" smtClean="0"/>
              <a:t>‹#›</a:t>
            </a:fld>
            <a:endParaRPr lang="en-US"/>
          </a:p>
        </p:txBody>
      </p:sp>
    </p:spTree>
    <p:extLst>
      <p:ext uri="{BB962C8B-B14F-4D97-AF65-F5344CB8AC3E}">
        <p14:creationId xmlns:p14="http://schemas.microsoft.com/office/powerpoint/2010/main" val="3584693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NRK team participating in presentation</a:t>
            </a:r>
          </a:p>
        </p:txBody>
      </p:sp>
      <p:sp>
        <p:nvSpPr>
          <p:cNvPr id="4" name="Slide Number Placeholder 3"/>
          <p:cNvSpPr>
            <a:spLocks noGrp="1"/>
          </p:cNvSpPr>
          <p:nvPr>
            <p:ph type="sldNum" sz="quarter" idx="5"/>
          </p:nvPr>
        </p:nvSpPr>
        <p:spPr/>
        <p:txBody>
          <a:bodyPr/>
          <a:lstStyle/>
          <a:p>
            <a:fld id="{E0F50627-4523-452D-92F1-AA970B312F9F}" type="slidenum">
              <a:rPr lang="en-US" smtClean="0"/>
              <a:t>2</a:t>
            </a:fld>
            <a:endParaRPr lang="en-US"/>
          </a:p>
        </p:txBody>
      </p:sp>
    </p:spTree>
    <p:extLst>
      <p:ext uri="{BB962C8B-B14F-4D97-AF65-F5344CB8AC3E}">
        <p14:creationId xmlns:p14="http://schemas.microsoft.com/office/powerpoint/2010/main" val="110785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Open the properties for the VG to VG Relationship and set the proximity parameters as desired. </a:t>
            </a:r>
          </a:p>
        </p:txBody>
      </p:sp>
      <p:sp>
        <p:nvSpPr>
          <p:cNvPr id="4" name="Slide Number Placeholder 3"/>
          <p:cNvSpPr>
            <a:spLocks noGrp="1"/>
          </p:cNvSpPr>
          <p:nvPr>
            <p:ph type="sldNum" sz="quarter" idx="5"/>
          </p:nvPr>
        </p:nvSpPr>
        <p:spPr/>
        <p:txBody>
          <a:bodyPr/>
          <a:lstStyle/>
          <a:p>
            <a:fld id="{E0F50627-4523-452D-92F1-AA970B312F9F}" type="slidenum">
              <a:rPr lang="en-US" smtClean="0"/>
              <a:t>15</a:t>
            </a:fld>
            <a:endParaRPr lang="en-US"/>
          </a:p>
        </p:txBody>
      </p:sp>
    </p:spTree>
    <p:extLst>
      <p:ext uri="{BB962C8B-B14F-4D97-AF65-F5344CB8AC3E}">
        <p14:creationId xmlns:p14="http://schemas.microsoft.com/office/powerpoint/2010/main" val="4121173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vectors in the first vector group will be used for reference and the closes (radial) corresponding vector will be found from the corresponding vector group. Also ensure that the Opposing Direction radio button is selected. Same Direction should be used when comparing points on the same surface.</a:t>
            </a:r>
          </a:p>
          <a:p>
            <a:endParaRPr lang="en-US" dirty="0"/>
          </a:p>
        </p:txBody>
      </p:sp>
      <p:sp>
        <p:nvSpPr>
          <p:cNvPr id="4" name="Slide Number Placeholder 3"/>
          <p:cNvSpPr>
            <a:spLocks noGrp="1"/>
          </p:cNvSpPr>
          <p:nvPr>
            <p:ph type="sldNum" sz="quarter" idx="5"/>
          </p:nvPr>
        </p:nvSpPr>
        <p:spPr/>
        <p:txBody>
          <a:bodyPr/>
          <a:lstStyle/>
          <a:p>
            <a:fld id="{E0F50627-4523-452D-92F1-AA970B312F9F}" type="slidenum">
              <a:rPr lang="en-US" smtClean="0"/>
              <a:t>16</a:t>
            </a:fld>
            <a:endParaRPr lang="en-US"/>
          </a:p>
        </p:txBody>
      </p:sp>
    </p:spTree>
    <p:extLst>
      <p:ext uri="{BB962C8B-B14F-4D97-AF65-F5344CB8AC3E}">
        <p14:creationId xmlns:p14="http://schemas.microsoft.com/office/powerpoint/2010/main" val="2459195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Opposing direction is taken from the surface normal.</a:t>
            </a:r>
          </a:p>
          <a:p>
            <a:endParaRPr lang="en-US" dirty="0"/>
          </a:p>
          <a:p>
            <a:r>
              <a:rPr lang="en-US" dirty="0"/>
              <a:t>Default setting will be opposing directions so if you are measuring change to a surface you will need to change this setting to see the vector group provide results</a:t>
            </a:r>
          </a:p>
        </p:txBody>
      </p:sp>
      <p:sp>
        <p:nvSpPr>
          <p:cNvPr id="4" name="Slide Number Placeholder 3"/>
          <p:cNvSpPr>
            <a:spLocks noGrp="1"/>
          </p:cNvSpPr>
          <p:nvPr>
            <p:ph type="sldNum" sz="quarter" idx="5"/>
          </p:nvPr>
        </p:nvSpPr>
        <p:spPr/>
        <p:txBody>
          <a:bodyPr/>
          <a:lstStyle/>
          <a:p>
            <a:fld id="{E0F50627-4523-452D-92F1-AA970B312F9F}" type="slidenum">
              <a:rPr lang="en-US" smtClean="0"/>
              <a:t>17</a:t>
            </a:fld>
            <a:endParaRPr lang="en-US"/>
          </a:p>
        </p:txBody>
      </p:sp>
    </p:spTree>
    <p:extLst>
      <p:ext uri="{BB962C8B-B14F-4D97-AF65-F5344CB8AC3E}">
        <p14:creationId xmlns:p14="http://schemas.microsoft.com/office/powerpoint/2010/main" val="192016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Pretty straight forward….mostly</a:t>
            </a:r>
          </a:p>
          <a:p>
            <a:endParaRPr lang="en-US" dirty="0"/>
          </a:p>
          <a:p>
            <a:r>
              <a:rPr lang="en-US" dirty="0"/>
              <a:t>Minimum, Maximum, and Nominal all are for the nominal gap size.  No plus or minus, we need the min and max range and the nominal. </a:t>
            </a:r>
          </a:p>
          <a:p>
            <a:endParaRPr lang="en-US" dirty="0"/>
          </a:p>
          <a:p>
            <a:r>
              <a:rPr lang="en-US" dirty="0"/>
              <a:t>If you want to utilize the gap requirements for an alignment, you can set the weights and behavior for how the gap definition contributes to the fit optimization</a:t>
            </a:r>
          </a:p>
        </p:txBody>
      </p:sp>
      <p:sp>
        <p:nvSpPr>
          <p:cNvPr id="4" name="Slide Number Placeholder 3"/>
          <p:cNvSpPr>
            <a:spLocks noGrp="1"/>
          </p:cNvSpPr>
          <p:nvPr>
            <p:ph type="sldNum" sz="quarter" idx="5"/>
          </p:nvPr>
        </p:nvSpPr>
        <p:spPr/>
        <p:txBody>
          <a:bodyPr/>
          <a:lstStyle/>
          <a:p>
            <a:fld id="{E0F50627-4523-452D-92F1-AA970B312F9F}" type="slidenum">
              <a:rPr lang="en-US" smtClean="0"/>
              <a:t>18</a:t>
            </a:fld>
            <a:endParaRPr lang="en-US"/>
          </a:p>
        </p:txBody>
      </p:sp>
    </p:spTree>
    <p:extLst>
      <p:ext uri="{BB962C8B-B14F-4D97-AF65-F5344CB8AC3E}">
        <p14:creationId xmlns:p14="http://schemas.microsoft.com/office/powerpoint/2010/main" val="2971166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tolerance is very narrow, then the gradient steepness value must be set quite large (~500), providing a sharp drop off in influence. If the gap tolerance is larger then the gradient steepness can be set smaller (~50) which produces a slower transition.</a:t>
            </a:r>
          </a:p>
          <a:p>
            <a:endParaRPr lang="en-US" dirty="0"/>
          </a:p>
          <a:p>
            <a:r>
              <a:rPr lang="en-US" dirty="0"/>
              <a:t>Fit constraints (which are still available to use) provide a way to establish a dead zone.  In other words if I am outside the fit envelope, pull me in.  But once inside don’t pull at all so the result can rattle around this zone.  The fit result is this case has some ambiguity, depends on where you start from as to where you wind up.</a:t>
            </a:r>
          </a:p>
          <a:p>
            <a:endParaRPr lang="en-US" dirty="0"/>
          </a:p>
          <a:p>
            <a:r>
              <a:rPr lang="en-US" dirty="0"/>
              <a:t>The larger the Gradient Steepness factor, the more it will behave like a traditional fit constraint, however if the tolerance is narrow the larger steepness gradient will allow a faster transition into the allowable zone without exerting unneeded influence to pull the gap to the nominal value.</a:t>
            </a:r>
          </a:p>
          <a:p>
            <a:endParaRPr lang="en-US" dirty="0"/>
          </a:p>
          <a:p>
            <a:r>
              <a:rPr lang="en-US" dirty="0"/>
              <a:t>Mostly I think you’ll find working with the weighting for the min, max, and nominal will get you where you want to be.  The steepness gradient takes those fit weights into consideration with its value to effect the fit results.</a:t>
            </a:r>
          </a:p>
          <a:p>
            <a:endParaRPr lang="en-US" dirty="0"/>
          </a:p>
          <a:p>
            <a:r>
              <a:rPr lang="en-US" dirty="0"/>
              <a:t>We can provide a translation of this explanation in Greek if that helps anyone.  </a:t>
            </a:r>
          </a:p>
        </p:txBody>
      </p:sp>
      <p:sp>
        <p:nvSpPr>
          <p:cNvPr id="4" name="Slide Number Placeholder 3"/>
          <p:cNvSpPr>
            <a:spLocks noGrp="1"/>
          </p:cNvSpPr>
          <p:nvPr>
            <p:ph type="sldNum" sz="quarter" idx="5"/>
          </p:nvPr>
        </p:nvSpPr>
        <p:spPr/>
        <p:txBody>
          <a:bodyPr/>
          <a:lstStyle/>
          <a:p>
            <a:fld id="{E0F50627-4523-452D-92F1-AA970B312F9F}" type="slidenum">
              <a:rPr lang="en-US" smtClean="0"/>
              <a:t>19</a:t>
            </a:fld>
            <a:endParaRPr lang="en-US"/>
          </a:p>
        </p:txBody>
      </p:sp>
    </p:spTree>
    <p:extLst>
      <p:ext uri="{BB962C8B-B14F-4D97-AF65-F5344CB8AC3E}">
        <p14:creationId xmlns:p14="http://schemas.microsoft.com/office/powerpoint/2010/main" val="2416541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NRK team participating in presentation</a:t>
            </a:r>
          </a:p>
        </p:txBody>
      </p:sp>
      <p:sp>
        <p:nvSpPr>
          <p:cNvPr id="4" name="Slide Number Placeholder 3"/>
          <p:cNvSpPr>
            <a:spLocks noGrp="1"/>
          </p:cNvSpPr>
          <p:nvPr>
            <p:ph type="sldNum" sz="quarter" idx="5"/>
          </p:nvPr>
        </p:nvSpPr>
        <p:spPr/>
        <p:txBody>
          <a:bodyPr/>
          <a:lstStyle/>
          <a:p>
            <a:fld id="{E0F50627-4523-452D-92F1-AA970B312F9F}" type="slidenum">
              <a:rPr lang="en-US" smtClean="0"/>
              <a:t>3</a:t>
            </a:fld>
            <a:endParaRPr lang="en-US"/>
          </a:p>
        </p:txBody>
      </p:sp>
    </p:spTree>
    <p:extLst>
      <p:ext uri="{BB962C8B-B14F-4D97-AF65-F5344CB8AC3E}">
        <p14:creationId xmlns:p14="http://schemas.microsoft.com/office/powerpoint/2010/main" val="2300223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topic.</a:t>
            </a:r>
          </a:p>
          <a:p>
            <a:endParaRPr lang="en-US" dirty="0"/>
          </a:p>
          <a:p>
            <a:r>
              <a:rPr lang="en-US" dirty="0"/>
              <a:t>Vector Group to Vector group was introduced in the 2018.12.07 release.</a:t>
            </a:r>
          </a:p>
          <a:p>
            <a:endParaRPr lang="en-US" dirty="0"/>
          </a:p>
          <a:p>
            <a:r>
              <a:rPr lang="en-US" dirty="0"/>
              <a:t>Designed with Shim and Gap Applications in mind</a:t>
            </a:r>
          </a:p>
          <a:p>
            <a:pPr lvl="1"/>
            <a:endParaRPr lang="en-US" sz="1200" b="0" i="0" u="none" strike="noStrike" kern="1200" baseline="0" dirty="0">
              <a:solidFill>
                <a:schemeClr val="tx1"/>
              </a:solidFill>
              <a:latin typeface="+mn-lt"/>
              <a:ea typeface="+mn-ea"/>
              <a:cs typeface="+mn-cs"/>
            </a:endParaRPr>
          </a:p>
          <a:p>
            <a:pPr lvl="1"/>
            <a:r>
              <a:rPr lang="en-US" sz="1200" b="0" i="0" u="none" strike="noStrike" kern="1200" baseline="0" dirty="0">
                <a:solidFill>
                  <a:schemeClr val="tx1"/>
                </a:solidFill>
                <a:latin typeface="+mn-lt"/>
                <a:ea typeface="+mn-ea"/>
                <a:cs typeface="+mn-cs"/>
              </a:rPr>
              <a:t>this new relationship builds a composite vector group from two corresponding vector</a:t>
            </a:r>
          </a:p>
          <a:p>
            <a:pPr lvl="1"/>
            <a:r>
              <a:rPr lang="en-US" sz="1200" b="0" i="0" u="none" strike="noStrike" kern="1200" baseline="0" dirty="0">
                <a:solidFill>
                  <a:schemeClr val="tx1"/>
                </a:solidFill>
                <a:latin typeface="+mn-lt"/>
                <a:ea typeface="+mn-ea"/>
                <a:cs typeface="+mn-cs"/>
              </a:rPr>
              <a:t>groups. The resulting graphical and numerical statistics can be</a:t>
            </a:r>
          </a:p>
          <a:p>
            <a:pPr lvl="1"/>
            <a:r>
              <a:rPr lang="en-US" sz="1200" b="0" i="0" u="none" strike="noStrike" kern="1200" baseline="0" dirty="0">
                <a:solidFill>
                  <a:schemeClr val="tx1"/>
                </a:solidFill>
                <a:latin typeface="+mn-lt"/>
                <a:ea typeface="+mn-ea"/>
                <a:cs typeface="+mn-cs"/>
              </a:rPr>
              <a:t>reported directly, defining the gap width. </a:t>
            </a:r>
          </a:p>
          <a:p>
            <a:pPr lvl="1"/>
            <a:endParaRPr lang="en-US" sz="1200" b="0" i="0" u="none" strike="noStrike" kern="1200" baseline="0" dirty="0">
              <a:solidFill>
                <a:schemeClr val="tx1"/>
              </a:solidFill>
              <a:latin typeface="+mn-lt"/>
              <a:ea typeface="+mn-ea"/>
              <a:cs typeface="+mn-cs"/>
            </a:endParaRPr>
          </a:p>
          <a:p>
            <a:pPr lvl="1"/>
            <a:r>
              <a:rPr lang="en-US" sz="1200" b="0" i="0" u="none" strike="noStrike" kern="1200" baseline="0" dirty="0">
                <a:solidFill>
                  <a:schemeClr val="tx1"/>
                </a:solidFill>
                <a:latin typeface="+mn-lt"/>
                <a:ea typeface="+mn-ea"/>
                <a:cs typeface="+mn-cs"/>
              </a:rPr>
              <a:t>The relationship can be used within a relationship fit to equalize the gap distribution relative</a:t>
            </a:r>
          </a:p>
          <a:p>
            <a:pPr lvl="1"/>
            <a:r>
              <a:rPr lang="en-US" sz="1200" b="0" i="0" u="none" strike="noStrike" kern="1200" baseline="0" dirty="0">
                <a:solidFill>
                  <a:schemeClr val="tx1"/>
                </a:solidFill>
                <a:latin typeface="+mn-lt"/>
                <a:ea typeface="+mn-ea"/>
                <a:cs typeface="+mn-cs"/>
              </a:rPr>
              <a:t>to a nominal.</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0F50627-4523-452D-92F1-AA970B312F9F}" type="slidenum">
              <a:rPr lang="en-US" smtClean="0"/>
              <a:t>8</a:t>
            </a:fld>
            <a:endParaRPr lang="en-US"/>
          </a:p>
        </p:txBody>
      </p:sp>
    </p:spTree>
    <p:extLst>
      <p:ext uri="{BB962C8B-B14F-4D97-AF65-F5344CB8AC3E}">
        <p14:creationId xmlns:p14="http://schemas.microsoft.com/office/powerpoint/2010/main" val="993595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Used for sequential surface measurement where the same surface is measured a second time and the relative change in deviation is desired.</a:t>
            </a:r>
          </a:p>
          <a:p>
            <a:endParaRPr lang="en-US" dirty="0"/>
          </a:p>
          <a:p>
            <a:r>
              <a:rPr lang="en-US" dirty="0"/>
              <a:t>Consider a case where you measure a mold tooling surface.  Layup the part and then come back and measure the panel ins same approximate areas </a:t>
            </a:r>
          </a:p>
          <a:p>
            <a:r>
              <a:rPr lang="en-US" dirty="0"/>
              <a:t>Where mold was measured to get the panel thickness.</a:t>
            </a:r>
          </a:p>
          <a:p>
            <a:endParaRPr lang="en-US" dirty="0"/>
          </a:p>
          <a:p>
            <a:r>
              <a:rPr lang="en-US" dirty="0"/>
              <a:t>Vector Group to Vector group is looking at the as built of one and compares it to the as built of the other.  Vector group reports thickness at each point.</a:t>
            </a:r>
          </a:p>
        </p:txBody>
      </p:sp>
      <p:sp>
        <p:nvSpPr>
          <p:cNvPr id="4" name="Slide Number Placeholder 3"/>
          <p:cNvSpPr>
            <a:spLocks noGrp="1"/>
          </p:cNvSpPr>
          <p:nvPr>
            <p:ph type="sldNum" sz="quarter" idx="5"/>
          </p:nvPr>
        </p:nvSpPr>
        <p:spPr/>
        <p:txBody>
          <a:bodyPr/>
          <a:lstStyle/>
          <a:p>
            <a:fld id="{E0F50627-4523-452D-92F1-AA970B312F9F}" type="slidenum">
              <a:rPr lang="en-US" smtClean="0"/>
              <a:t>9</a:t>
            </a:fld>
            <a:endParaRPr lang="en-US"/>
          </a:p>
        </p:txBody>
      </p:sp>
    </p:spTree>
    <p:extLst>
      <p:ext uri="{BB962C8B-B14F-4D97-AF65-F5344CB8AC3E}">
        <p14:creationId xmlns:p14="http://schemas.microsoft.com/office/powerpoint/2010/main" val="20695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Basic shim and Gap application would go as follows:</a:t>
            </a:r>
          </a:p>
          <a:p>
            <a:r>
              <a:rPr lang="en-US" dirty="0"/>
              <a:t>Preliminary Setup:</a:t>
            </a:r>
          </a:p>
          <a:p>
            <a:r>
              <a:rPr lang="en-US" dirty="0"/>
              <a:t>1. Start with two nominal surfaces that are expected to mate together in some fashion.</a:t>
            </a:r>
          </a:p>
          <a:p>
            <a:r>
              <a:rPr lang="en-US" dirty="0"/>
              <a:t>2. Declare one of these surfaces to be the primary and define a Points to Surface Face Relationship to which points can be added to characterize the as-built surface relative to the nominal CAD surface. Use this relationship for a best-fit if desired and enable auto-vectors.</a:t>
            </a:r>
          </a:p>
          <a:p>
            <a:r>
              <a:rPr lang="en-US" dirty="0"/>
              <a:t>3. Declare the second of the two mating surfaces to be the secondary by defining a second points to surface relationship to characterize the second as-built surface. The collected points need to correspond to those points collected for the primary surface. Use this relationship for a best-fit if desired (if using a second instrument station) and enable auto-vectors.</a:t>
            </a:r>
          </a:p>
          <a:p>
            <a:endParaRPr lang="en-US" dirty="0"/>
          </a:p>
          <a:p>
            <a:r>
              <a:rPr lang="en-US" dirty="0"/>
              <a:t>Configuring the VG to VG Relationship</a:t>
            </a:r>
          </a:p>
          <a:p>
            <a:r>
              <a:rPr lang="en-US" dirty="0"/>
              <a:t>1. Create a “Vector Group to Vector Group” relationship and select the primary Points to Surface Face relationship auto-vectors as the primary input and then select the secondary Points to Surface Face relationship auto-vectors as the secondary input.</a:t>
            </a:r>
          </a:p>
          <a:p>
            <a:r>
              <a:rPr lang="en-US" dirty="0"/>
              <a:t>2. Open the properties for the VG to VG Relationship and set the proximity parameters as desired (Figure 24-9). The vectors in the first vector group will be used for reference and the closes (radial) corresponding vector will be found from the corresponding vector group. Also ensure that the Opposing Direction radio button is selected. Same Direction should be used when comparing points on the same surface.</a:t>
            </a:r>
          </a:p>
          <a:p>
            <a:endParaRPr lang="en-US" dirty="0"/>
          </a:p>
          <a:p>
            <a:r>
              <a:rPr lang="en-US" dirty="0"/>
              <a:t>Fitting with a VG to VG Relationship</a:t>
            </a:r>
          </a:p>
          <a:p>
            <a:r>
              <a:rPr lang="en-US" dirty="0"/>
              <a:t>VG to VG Relationships can be used in an optimization.</a:t>
            </a:r>
          </a:p>
          <a:p>
            <a:r>
              <a:rPr lang="en-US" dirty="0"/>
              <a:t>1. Set the properties for the “Vector Group to Vector Group” such that the nominal, minimum, and maximum gap values are set appropriately.</a:t>
            </a:r>
          </a:p>
          <a:p>
            <a:r>
              <a:rPr lang="en-US" dirty="0"/>
              <a:t>2. Enter an appropriate Gradient Steepness Factor.</a:t>
            </a:r>
          </a:p>
          <a:p>
            <a:r>
              <a:rPr lang="en-US" dirty="0"/>
              <a:t>3. Run the relationship fit by selecting Relationship&gt;Move Objects by Minimizing Relationships</a:t>
            </a:r>
          </a:p>
          <a:p>
            <a:endParaRPr lang="en-US" dirty="0"/>
          </a:p>
        </p:txBody>
      </p:sp>
      <p:sp>
        <p:nvSpPr>
          <p:cNvPr id="4" name="Slide Number Placeholder 3"/>
          <p:cNvSpPr>
            <a:spLocks noGrp="1"/>
          </p:cNvSpPr>
          <p:nvPr>
            <p:ph type="sldNum" sz="quarter" idx="5"/>
          </p:nvPr>
        </p:nvSpPr>
        <p:spPr/>
        <p:txBody>
          <a:bodyPr/>
          <a:lstStyle/>
          <a:p>
            <a:fld id="{E0F50627-4523-452D-92F1-AA970B312F9F}" type="slidenum">
              <a:rPr lang="en-US" smtClean="0"/>
              <a:t>10</a:t>
            </a:fld>
            <a:endParaRPr lang="en-US"/>
          </a:p>
        </p:txBody>
      </p:sp>
    </p:spTree>
    <p:extLst>
      <p:ext uri="{BB962C8B-B14F-4D97-AF65-F5344CB8AC3E}">
        <p14:creationId xmlns:p14="http://schemas.microsoft.com/office/powerpoint/2010/main" val="2981081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shim and Gap application would go as follows:</a:t>
            </a:r>
          </a:p>
          <a:p>
            <a:endParaRPr lang="en-US" dirty="0"/>
          </a:p>
          <a:p>
            <a:r>
              <a:rPr lang="en-US" dirty="0"/>
              <a:t>You have mating parts with measurements on the mating surfaces</a:t>
            </a:r>
          </a:p>
          <a:p>
            <a:endParaRPr lang="en-US" dirty="0"/>
          </a:p>
          <a:p>
            <a:r>
              <a:rPr lang="en-US" dirty="0"/>
              <a:t>Naming convention – unlike points to points this is not looking for name matching</a:t>
            </a:r>
          </a:p>
          <a:p>
            <a:endParaRPr lang="en-US" dirty="0"/>
          </a:p>
          <a:p>
            <a:r>
              <a:rPr lang="en-US" dirty="0"/>
              <a:t>Proximity – Does not have to be precise…….but you are looking for gap in an area so you have to decide what is a reasonable threshold based on your part</a:t>
            </a:r>
          </a:p>
        </p:txBody>
      </p:sp>
      <p:sp>
        <p:nvSpPr>
          <p:cNvPr id="4" name="Slide Number Placeholder 3"/>
          <p:cNvSpPr>
            <a:spLocks noGrp="1"/>
          </p:cNvSpPr>
          <p:nvPr>
            <p:ph type="sldNum" sz="quarter" idx="5"/>
          </p:nvPr>
        </p:nvSpPr>
        <p:spPr/>
        <p:txBody>
          <a:bodyPr/>
          <a:lstStyle/>
          <a:p>
            <a:fld id="{E0F50627-4523-452D-92F1-AA970B312F9F}" type="slidenum">
              <a:rPr lang="en-US" smtClean="0"/>
              <a:t>11</a:t>
            </a:fld>
            <a:endParaRPr lang="en-US"/>
          </a:p>
        </p:txBody>
      </p:sp>
    </p:spTree>
    <p:extLst>
      <p:ext uri="{BB962C8B-B14F-4D97-AF65-F5344CB8AC3E}">
        <p14:creationId xmlns:p14="http://schemas.microsoft.com/office/powerpoint/2010/main" val="9635756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Setup:</a:t>
            </a:r>
          </a:p>
          <a:p>
            <a:endParaRPr lang="en-US" dirty="0"/>
          </a:p>
          <a:p>
            <a:r>
              <a:rPr lang="en-US" dirty="0"/>
              <a:t>Start with two nominal surfaces that are expected to mate together in some fashion.</a:t>
            </a:r>
          </a:p>
          <a:p>
            <a:endParaRPr lang="en-US" dirty="0"/>
          </a:p>
          <a:p>
            <a:r>
              <a:rPr lang="en-US" dirty="0"/>
              <a:t>2. Declare one of these surfaces to be the primary and define a Points to Surface Face Relationship to which points can be added to characterize the as-built surface relative to the nominal CAD surface. Use this relationship for a best-fit if desired and enable auto-vectors.</a:t>
            </a:r>
          </a:p>
          <a:p>
            <a:endParaRPr lang="en-US" dirty="0"/>
          </a:p>
          <a:p>
            <a:r>
              <a:rPr lang="en-US" dirty="0"/>
              <a:t>3. Declare the second of the two mating surfaces to be the secondary by defining a second points to surface relationship to characterize the second as-built surface. The collected points need to correspond to those points collected for the primary surface. Use this relationship for a best-fit if desired (if using a second instrument station) and enable auto-vectors.</a:t>
            </a:r>
          </a:p>
          <a:p>
            <a:endParaRPr lang="en-US" dirty="0"/>
          </a:p>
        </p:txBody>
      </p:sp>
      <p:sp>
        <p:nvSpPr>
          <p:cNvPr id="4" name="Slide Number Placeholder 3"/>
          <p:cNvSpPr>
            <a:spLocks noGrp="1"/>
          </p:cNvSpPr>
          <p:nvPr>
            <p:ph type="sldNum" sz="quarter" idx="5"/>
          </p:nvPr>
        </p:nvSpPr>
        <p:spPr/>
        <p:txBody>
          <a:bodyPr/>
          <a:lstStyle/>
          <a:p>
            <a:fld id="{E0F50627-4523-452D-92F1-AA970B312F9F}" type="slidenum">
              <a:rPr lang="en-US" smtClean="0"/>
              <a:t>12</a:t>
            </a:fld>
            <a:endParaRPr lang="en-US"/>
          </a:p>
        </p:txBody>
      </p:sp>
    </p:spTree>
    <p:extLst>
      <p:ext uri="{BB962C8B-B14F-4D97-AF65-F5344CB8AC3E}">
        <p14:creationId xmlns:p14="http://schemas.microsoft.com/office/powerpoint/2010/main" val="3701272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has video showing the steps.  Point out where the function is located.  When you pick it you will be prompted to pick the reference (stationary) and the Corresponding (moving)</a:t>
            </a:r>
          </a:p>
        </p:txBody>
      </p:sp>
      <p:sp>
        <p:nvSpPr>
          <p:cNvPr id="4" name="Slide Number Placeholder 3"/>
          <p:cNvSpPr>
            <a:spLocks noGrp="1"/>
          </p:cNvSpPr>
          <p:nvPr>
            <p:ph type="sldNum" sz="quarter" idx="5"/>
          </p:nvPr>
        </p:nvSpPr>
        <p:spPr/>
        <p:txBody>
          <a:bodyPr/>
          <a:lstStyle/>
          <a:p>
            <a:fld id="{E0F50627-4523-452D-92F1-AA970B312F9F}" type="slidenum">
              <a:rPr lang="en-US" smtClean="0"/>
              <a:t>13</a:t>
            </a:fld>
            <a:endParaRPr lang="en-US"/>
          </a:p>
        </p:txBody>
      </p:sp>
    </p:spTree>
    <p:extLst>
      <p:ext uri="{BB962C8B-B14F-4D97-AF65-F5344CB8AC3E}">
        <p14:creationId xmlns:p14="http://schemas.microsoft.com/office/powerpoint/2010/main" val="326344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Configuring the VG to VG Relationship – Video will run on slide load.  You have 56 seconds before video ends.</a:t>
            </a:r>
          </a:p>
          <a:p>
            <a:endParaRPr lang="en-US" dirty="0"/>
          </a:p>
          <a:p>
            <a:r>
              <a:rPr lang="en-US" dirty="0"/>
              <a:t>Make a new collection.  Will be helpful if you plan to do  a fit afterwards.</a:t>
            </a:r>
          </a:p>
          <a:p>
            <a:endParaRPr lang="en-US" dirty="0"/>
          </a:p>
          <a:p>
            <a:endParaRPr lang="en-US" dirty="0"/>
          </a:p>
          <a:p>
            <a:r>
              <a:rPr lang="en-US" dirty="0"/>
              <a:t>Create a “Vector Group to Vector Group” relationship and select the primary Points to Surface Face relationship auto-vectors as the primary input and then select the secondary Points to Surface Face relationship auto-vectors as the secondary input.</a:t>
            </a:r>
          </a:p>
          <a:p>
            <a:endParaRPr lang="en-US" dirty="0"/>
          </a:p>
          <a:p>
            <a:endParaRPr lang="en-US" dirty="0"/>
          </a:p>
        </p:txBody>
      </p:sp>
      <p:sp>
        <p:nvSpPr>
          <p:cNvPr id="4" name="Slide Number Placeholder 3"/>
          <p:cNvSpPr>
            <a:spLocks noGrp="1"/>
          </p:cNvSpPr>
          <p:nvPr>
            <p:ph type="sldNum" sz="quarter" idx="5"/>
          </p:nvPr>
        </p:nvSpPr>
        <p:spPr/>
        <p:txBody>
          <a:bodyPr/>
          <a:lstStyle/>
          <a:p>
            <a:fld id="{E0F50627-4523-452D-92F1-AA970B312F9F}" type="slidenum">
              <a:rPr lang="en-US" smtClean="0"/>
              <a:t>14</a:t>
            </a:fld>
            <a:endParaRPr lang="en-US"/>
          </a:p>
        </p:txBody>
      </p:sp>
    </p:spTree>
    <p:extLst>
      <p:ext uri="{BB962C8B-B14F-4D97-AF65-F5344CB8AC3E}">
        <p14:creationId xmlns:p14="http://schemas.microsoft.com/office/powerpoint/2010/main" val="2114665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4800600"/>
            <a:ext cx="7543800" cy="860425"/>
          </a:xfrm>
        </p:spPr>
        <p:txBody>
          <a:bodyPr>
            <a:normAutofit/>
          </a:bodyPr>
          <a:lstStyle>
            <a:lvl1pPr>
              <a:lnSpc>
                <a:spcPts val="3800"/>
              </a:lnSpc>
              <a:defRPr sz="3200">
                <a:solidFill>
                  <a:schemeClr val="bg1"/>
                </a:solidFill>
                <a:latin typeface="Open Sans bold" pitchFamily="34" charset="0"/>
                <a:ea typeface="Open Sans bold" pitchFamily="34" charset="0"/>
                <a:cs typeface="Open Sans bold"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990600" y="6096000"/>
            <a:ext cx="6212541" cy="381000"/>
          </a:xfrm>
        </p:spPr>
        <p:txBody>
          <a:bodyPr>
            <a:normAutofit/>
          </a:bodyPr>
          <a:lstStyle>
            <a:lvl1pPr marL="0" indent="0" algn="l">
              <a:buNone/>
              <a:defRPr sz="1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By: Name </a:t>
            </a:r>
            <a:r>
              <a:rPr lang="en-US" dirty="0" err="1"/>
              <a:t>Lastname</a:t>
            </a:r>
            <a:endParaRPr lang="en-US" dirty="0"/>
          </a:p>
        </p:txBody>
      </p:sp>
      <p:sp>
        <p:nvSpPr>
          <p:cNvPr id="12" name="Date Placeholder 3"/>
          <p:cNvSpPr>
            <a:spLocks noGrp="1"/>
          </p:cNvSpPr>
          <p:nvPr>
            <p:ph type="dt" sz="half" idx="10"/>
          </p:nvPr>
        </p:nvSpPr>
        <p:spPr>
          <a:xfrm>
            <a:off x="990600" y="5715000"/>
            <a:ext cx="1828800" cy="365125"/>
          </a:xfrm>
        </p:spPr>
        <p:txBody>
          <a:bodyPr/>
          <a:lstStyle>
            <a:lvl1pPr>
              <a:defRPr sz="1400">
                <a:solidFill>
                  <a:schemeClr val="bg1"/>
                </a:solidFill>
                <a:latin typeface="Open Sans Light" pitchFamily="34" charset="0"/>
                <a:ea typeface="Open Sans Light" pitchFamily="34" charset="0"/>
                <a:cs typeface="Open Sans Light" pitchFamily="34" charset="0"/>
              </a:defRPr>
            </a:lvl1pPr>
          </a:lstStyle>
          <a:p>
            <a:fld id="{D71AB106-F467-4650-859F-31DFDC458DD8}" type="datetime4">
              <a:rPr lang="en-US" smtClean="0"/>
              <a:pPr/>
              <a:t>May 1, 2019</a:t>
            </a:fld>
            <a:endParaRPr lang="en-US" dirty="0"/>
          </a:p>
        </p:txBody>
      </p:sp>
      <p:grpSp>
        <p:nvGrpSpPr>
          <p:cNvPr id="6" name="Group 5">
            <a:extLst>
              <a:ext uri="{FF2B5EF4-FFF2-40B4-BE49-F238E27FC236}">
                <a16:creationId xmlns:a16="http://schemas.microsoft.com/office/drawing/2014/main" id="{594B6F6F-8ABF-4DA9-8533-0FC0F79B5456}"/>
              </a:ext>
            </a:extLst>
          </p:cNvPr>
          <p:cNvGrpSpPr/>
          <p:nvPr userDrawn="1"/>
        </p:nvGrpSpPr>
        <p:grpSpPr>
          <a:xfrm>
            <a:off x="0" y="0"/>
            <a:ext cx="9144000" cy="6858000"/>
            <a:chOff x="0" y="0"/>
            <a:chExt cx="9144000" cy="6858000"/>
          </a:xfrm>
        </p:grpSpPr>
        <p:pic>
          <p:nvPicPr>
            <p:cNvPr id="7" name="Picture 6" descr="ppt section.jpg"/>
            <p:cNvPicPr>
              <a:picLocks noChangeAspect="1"/>
            </p:cNvPicPr>
            <p:nvPr userDrawn="1"/>
          </p:nvPicPr>
          <p:blipFill>
            <a:blip r:embed="rId2" cstate="print"/>
            <a:stretch>
              <a:fillRect/>
            </a:stretch>
          </p:blipFill>
          <p:spPr>
            <a:xfrm>
              <a:off x="0" y="0"/>
              <a:ext cx="9144000" cy="6858000"/>
            </a:xfrm>
            <a:prstGeom prst="rect">
              <a:avLst/>
            </a:prstGeom>
          </p:spPr>
        </p:pic>
        <p:sp>
          <p:nvSpPr>
            <p:cNvPr id="5" name="Rectangle 4">
              <a:extLst>
                <a:ext uri="{FF2B5EF4-FFF2-40B4-BE49-F238E27FC236}">
                  <a16:creationId xmlns:a16="http://schemas.microsoft.com/office/drawing/2014/main" id="{6EAE9D57-BD3E-4086-8F2E-76CA0B1D0C5B}"/>
                </a:ext>
              </a:extLst>
            </p:cNvPr>
            <p:cNvSpPr/>
            <p:nvPr userDrawn="1"/>
          </p:nvSpPr>
          <p:spPr>
            <a:xfrm>
              <a:off x="228600" y="228600"/>
              <a:ext cx="1447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Title">
    <p:spTree>
      <p:nvGrpSpPr>
        <p:cNvPr id="1" name=""/>
        <p:cNvGrpSpPr/>
        <p:nvPr/>
      </p:nvGrpSpPr>
      <p:grpSpPr>
        <a:xfrm>
          <a:off x="0" y="0"/>
          <a:ext cx="0" cy="0"/>
          <a:chOff x="0" y="0"/>
          <a:chExt cx="0" cy="0"/>
        </a:xfrm>
      </p:grpSpPr>
      <p:pic>
        <p:nvPicPr>
          <p:cNvPr id="7" name="Picture 6" descr="ppt section.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990600" y="3276600"/>
            <a:ext cx="7543800" cy="1470025"/>
          </a:xfrm>
        </p:spPr>
        <p:txBody>
          <a:bodyPr>
            <a:normAutofit/>
          </a:bodyPr>
          <a:lstStyle>
            <a:lvl1pPr>
              <a:lnSpc>
                <a:spcPts val="3800"/>
              </a:lnSpc>
              <a:defRPr sz="3200">
                <a:solidFill>
                  <a:schemeClr val="bg1"/>
                </a:solidFill>
                <a:latin typeface="Open Sans bold" pitchFamily="34" charset="0"/>
                <a:ea typeface="Open Sans bold" pitchFamily="34" charset="0"/>
                <a:cs typeface="Open Sans bold" pitchFamily="34" charset="0"/>
              </a:defRPr>
            </a:lvl1pPr>
          </a:lstStyle>
          <a:p>
            <a:r>
              <a:rPr lang="en-US" dirty="0"/>
              <a:t>Click to edit Master title style</a:t>
            </a:r>
          </a:p>
        </p:txBody>
      </p:sp>
      <p:sp>
        <p:nvSpPr>
          <p:cNvPr id="3" name="Subtitle 2"/>
          <p:cNvSpPr>
            <a:spLocks noGrp="1"/>
          </p:cNvSpPr>
          <p:nvPr>
            <p:ph type="subTitle" idx="1"/>
          </p:nvPr>
        </p:nvSpPr>
        <p:spPr>
          <a:xfrm>
            <a:off x="990600" y="4724400"/>
            <a:ext cx="6212541" cy="1752600"/>
          </a:xfrm>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a:off x="1066800" y="4572000"/>
            <a:ext cx="7620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ppt section2.jpg"/>
          <p:cNvPicPr>
            <a:picLocks noChangeAspect="1"/>
          </p:cNvPicPr>
          <p:nvPr userDrawn="1"/>
        </p:nvPicPr>
        <p:blipFill>
          <a:blip r:embed="rId2" cstate="print"/>
          <a:stretch>
            <a:fillRect/>
          </a:stretch>
        </p:blipFill>
        <p:spPr>
          <a:xfrm>
            <a:off x="0" y="0"/>
            <a:ext cx="3474720" cy="6858000"/>
          </a:xfrm>
          <a:prstGeom prst="rect">
            <a:avLst/>
          </a:prstGeom>
        </p:spPr>
      </p:pic>
      <p:sp>
        <p:nvSpPr>
          <p:cNvPr id="2" name="Title 1"/>
          <p:cNvSpPr>
            <a:spLocks noGrp="1"/>
          </p:cNvSpPr>
          <p:nvPr>
            <p:ph type="title"/>
          </p:nvPr>
        </p:nvSpPr>
        <p:spPr>
          <a:xfrm>
            <a:off x="457201" y="304800"/>
            <a:ext cx="2743199" cy="838200"/>
          </a:xfrm>
        </p:spPr>
        <p:txBody>
          <a:bodyPr anchor="b"/>
          <a:lstStyle>
            <a:lvl1pPr algn="l">
              <a:lnSpc>
                <a:spcPts val="2800"/>
              </a:lnSpc>
              <a:defRPr sz="20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733800" y="533400"/>
            <a:ext cx="4953000" cy="5592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2743199" cy="46910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DD40758D-6D73-4B2A-98A1-4D4C436F0565}" type="datetime1">
              <a:rPr lang="en-US" smtClean="0"/>
              <a:t>5/1/2019</a:t>
            </a:fld>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9" name="Straight Connector 8"/>
          <p:cNvCxnSpPr/>
          <p:nvPr userDrawn="1"/>
        </p:nvCxnSpPr>
        <p:spPr>
          <a:xfrm>
            <a:off x="457200" y="1295400"/>
            <a:ext cx="2743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568653-CFA4-4932-AEC3-3DE3699ED458}" type="datetime1">
              <a:rPr lang="en-US" smtClean="0"/>
              <a:t>5/1/2019</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asic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91200" y="1828800"/>
            <a:ext cx="2971800" cy="4297363"/>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3"/>
          </p:nvPr>
        </p:nvSpPr>
        <p:spPr>
          <a:xfrm>
            <a:off x="1143000" y="1828800"/>
            <a:ext cx="4495800" cy="4267200"/>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143000" y="1828800"/>
            <a:ext cx="2895600" cy="4297363"/>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4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3"/>
          </p:nvPr>
        </p:nvSpPr>
        <p:spPr>
          <a:xfrm>
            <a:off x="4191000" y="1828800"/>
            <a:ext cx="4495800" cy="4267200"/>
          </a:xfrm>
          <a:prstGeom prst="rect">
            <a:avLst/>
          </a:prstGeom>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images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7" name="Straight Connector 6"/>
          <p:cNvCxnSpPr/>
          <p:nvPr userDrawn="1"/>
        </p:nvCxnSpPr>
        <p:spPr>
          <a:xfrm>
            <a:off x="1143000" y="1600200"/>
            <a:ext cx="7543800" cy="0"/>
          </a:xfrm>
          <a:prstGeom prst="line">
            <a:avLst/>
          </a:prstGeom>
          <a:ln w="19050">
            <a:solidFill>
              <a:srgbClr val="0086FB"/>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4"/>
          </p:nvPr>
        </p:nvSpPr>
        <p:spPr>
          <a:xfrm>
            <a:off x="5105400" y="4267201"/>
            <a:ext cx="3581400" cy="1964055"/>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18" name="Picture Placeholder 7"/>
          <p:cNvSpPr>
            <a:spLocks noGrp="1"/>
          </p:cNvSpPr>
          <p:nvPr>
            <p:ph type="pic" sz="quarter" idx="15"/>
          </p:nvPr>
        </p:nvSpPr>
        <p:spPr>
          <a:xfrm>
            <a:off x="5105400" y="1752600"/>
            <a:ext cx="3581400" cy="2340429"/>
          </a:xfrm>
          <a:prstGeom prst="rect">
            <a:avLst/>
          </a:prstGeom>
        </p:spPr>
        <p:txBody>
          <a:bodyPr/>
          <a:lstStyle/>
          <a:p>
            <a:endParaRPr lang="en-US"/>
          </a:p>
        </p:txBody>
      </p:sp>
      <p:sp>
        <p:nvSpPr>
          <p:cNvPr id="19" name="Content Placeholder 2"/>
          <p:cNvSpPr>
            <a:spLocks noGrp="1"/>
          </p:cNvSpPr>
          <p:nvPr>
            <p:ph idx="16"/>
          </p:nvPr>
        </p:nvSpPr>
        <p:spPr>
          <a:xfrm>
            <a:off x="1143000" y="4267201"/>
            <a:ext cx="3581400" cy="1964055"/>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 typeface="Arial" pitchFamily="34" charset="0"/>
              <a:buNone/>
              <a:tabLst/>
              <a:defRPr sz="1200" baseline="0"/>
            </a:lvl1pPr>
            <a:lvl2pPr>
              <a:buNone/>
              <a:defRPr/>
            </a:lvl2pPr>
            <a:lvl3pPr>
              <a:buNone/>
              <a:defRPr/>
            </a:lvl3pPr>
            <a:lvl4pPr>
              <a:buNone/>
              <a:defRPr/>
            </a:lvl4pPr>
            <a:lvl5pPr>
              <a:buNone/>
              <a:defRPr/>
            </a:lvl5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Click to edit Master text styles</a:t>
            </a:r>
          </a:p>
        </p:txBody>
      </p:sp>
      <p:sp>
        <p:nvSpPr>
          <p:cNvPr id="20" name="Picture Placeholder 7"/>
          <p:cNvSpPr>
            <a:spLocks noGrp="1"/>
          </p:cNvSpPr>
          <p:nvPr>
            <p:ph type="pic" sz="quarter" idx="17"/>
          </p:nvPr>
        </p:nvSpPr>
        <p:spPr>
          <a:xfrm>
            <a:off x="1143000" y="1752600"/>
            <a:ext cx="3581400" cy="2340429"/>
          </a:xfrm>
          <a:prstGeom prst="rect">
            <a:avLst/>
          </a:prstGeo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3000" y="274638"/>
            <a:ext cx="7543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3000" y="1828800"/>
            <a:ext cx="7543800" cy="4297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781800" y="6172200"/>
            <a:ext cx="990600" cy="365125"/>
          </a:xfrm>
          <a:prstGeom prst="rect">
            <a:avLst/>
          </a:prstGeom>
        </p:spPr>
        <p:txBody>
          <a:bodyPr vert="horz" lIns="91440" tIns="45720" rIns="91440" bIns="45720" rtlCol="0" anchor="ctr"/>
          <a:lstStyle>
            <a:lvl1pPr algn="l">
              <a:defRPr sz="1200">
                <a:solidFill>
                  <a:schemeClr val="tx1">
                    <a:tint val="75000"/>
                  </a:schemeClr>
                </a:solidFill>
                <a:latin typeface="Open Sans Light" pitchFamily="34" charset="0"/>
                <a:ea typeface="Open Sans Light" pitchFamily="34" charset="0"/>
                <a:cs typeface="Open Sans Light" pitchFamily="34" charset="0"/>
              </a:defRPr>
            </a:lvl1pPr>
          </a:lstStyle>
          <a:p>
            <a:fld id="{EF8A9641-806F-4D52-BAE9-E05263DCA7D1}" type="datetime1">
              <a:rPr lang="en-US" smtClean="0"/>
              <a:pPr/>
              <a:t>5/1/2019</a:t>
            </a:fld>
            <a:endParaRPr lang="en-US"/>
          </a:p>
        </p:txBody>
      </p:sp>
      <p:sp>
        <p:nvSpPr>
          <p:cNvPr id="6" name="Slide Number Placeholder 5"/>
          <p:cNvSpPr>
            <a:spLocks noGrp="1"/>
          </p:cNvSpPr>
          <p:nvPr>
            <p:ph type="sldNum" sz="quarter" idx="4"/>
          </p:nvPr>
        </p:nvSpPr>
        <p:spPr>
          <a:xfrm>
            <a:off x="8382000" y="6172200"/>
            <a:ext cx="533400" cy="365125"/>
          </a:xfrm>
          <a:prstGeom prst="rect">
            <a:avLst/>
          </a:prstGeom>
        </p:spPr>
        <p:txBody>
          <a:bodyPr vert="horz" lIns="91440" tIns="45720" rIns="91440" bIns="45720" rtlCol="0" anchor="ctr"/>
          <a:lstStyle>
            <a:lvl1pPr algn="r">
              <a:defRPr sz="1200">
                <a:solidFill>
                  <a:schemeClr val="tx1">
                    <a:tint val="75000"/>
                  </a:schemeClr>
                </a:solidFill>
                <a:latin typeface="Open Sans Light" pitchFamily="34" charset="0"/>
                <a:ea typeface="Open Sans Light" pitchFamily="34" charset="0"/>
                <a:cs typeface="Open Sans Light"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9" r:id="rId2"/>
    <p:sldLayoutId id="2147483656" r:id="rId3"/>
    <p:sldLayoutId id="2147483650" r:id="rId4"/>
    <p:sldLayoutId id="2147483658" r:id="rId5"/>
    <p:sldLayoutId id="2147483661" r:id="rId6"/>
    <p:sldLayoutId id="2147483663" r:id="rId7"/>
    <p:sldLayoutId id="2147483660" r:id="rId8"/>
  </p:sldLayoutIdLst>
  <p:hf sldNum="0" hdr="0" ftr="0"/>
  <p:txStyles>
    <p:titleStyle>
      <a:lvl1pPr algn="l" defTabSz="914400" rtl="0" eaLnBrk="1" latinLnBrk="0" hangingPunct="1">
        <a:lnSpc>
          <a:spcPts val="4200"/>
        </a:lnSpc>
        <a:spcBef>
          <a:spcPct val="0"/>
        </a:spcBef>
        <a:buNone/>
        <a:defRPr sz="4000" kern="1200">
          <a:solidFill>
            <a:srgbClr val="063247"/>
          </a:solidFill>
          <a:latin typeface="Open Sans Semibold" pitchFamily="34" charset="0"/>
          <a:ea typeface="Open Sans Semibold" pitchFamily="34" charset="0"/>
          <a:cs typeface="Open Sans Semibold"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Predictive Shim Tool – Vector Group to Vector Group Relationship</a:t>
            </a:r>
          </a:p>
        </p:txBody>
      </p:sp>
      <p:sp>
        <p:nvSpPr>
          <p:cNvPr id="4" name="Date Placeholder 3"/>
          <p:cNvSpPr>
            <a:spLocks noGrp="1"/>
          </p:cNvSpPr>
          <p:nvPr>
            <p:ph type="dt" sz="half" idx="10"/>
          </p:nvPr>
        </p:nvSpPr>
        <p:spPr/>
        <p:txBody>
          <a:bodyPr/>
          <a:lstStyle/>
          <a:p>
            <a:fld id="{D71AB106-F467-4650-859F-31DFDC458DD8}" type="datetime4">
              <a:rPr lang="en-US" smtClean="0"/>
              <a:pPr/>
              <a:t>May 1, 2019</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D04BAC9-BE73-42F9-9F80-DCFC1D11D58E}"/>
              </a:ext>
            </a:extLst>
          </p:cNvPr>
          <p:cNvPicPr>
            <a:picLocks noChangeAspect="1"/>
          </p:cNvPicPr>
          <p:nvPr/>
        </p:nvPicPr>
        <p:blipFill>
          <a:blip r:embed="rId3"/>
          <a:stretch>
            <a:fillRect/>
          </a:stretch>
        </p:blipFill>
        <p:spPr>
          <a:xfrm rot="21028924">
            <a:off x="3761493" y="394354"/>
            <a:ext cx="4545131" cy="2556636"/>
          </a:xfrm>
          <a:prstGeom prst="rect">
            <a:avLst/>
          </a:prstGeom>
          <a:effectLst/>
        </p:spPr>
      </p:pic>
      <p:sp>
        <p:nvSpPr>
          <p:cNvPr id="5" name="Title 4"/>
          <p:cNvSpPr>
            <a:spLocks noGrp="1"/>
          </p:cNvSpPr>
          <p:nvPr>
            <p:ph type="title"/>
          </p:nvPr>
        </p:nvSpPr>
        <p:spPr/>
        <p:txBody>
          <a:bodyPr/>
          <a:lstStyle/>
          <a:p>
            <a:r>
              <a:rPr lang="en-US" dirty="0"/>
              <a:t>Agenda</a:t>
            </a:r>
          </a:p>
        </p:txBody>
      </p:sp>
      <p:sp>
        <p:nvSpPr>
          <p:cNvPr id="7" name="Text Placeholder 6"/>
          <p:cNvSpPr>
            <a:spLocks noGrp="1"/>
          </p:cNvSpPr>
          <p:nvPr>
            <p:ph type="body" sz="half" idx="2"/>
          </p:nvPr>
        </p:nvSpPr>
        <p:spPr/>
        <p:txBody>
          <a:bodyPr/>
          <a:lstStyle/>
          <a:p>
            <a:pPr marL="342900" indent="-342900">
              <a:buFont typeface="+mj-lt"/>
              <a:buAutoNum type="arabicPeriod"/>
            </a:pPr>
            <a:r>
              <a:rPr lang="en-US" dirty="0"/>
              <a:t>Process Flow for setting up the inputs</a:t>
            </a:r>
          </a:p>
          <a:p>
            <a:pPr marL="342900" indent="-342900">
              <a:buFont typeface="+mj-lt"/>
              <a:buAutoNum type="arabicPeriod"/>
            </a:pPr>
            <a:r>
              <a:rPr lang="en-US" dirty="0"/>
              <a:t>Creating up the Vector Group to Vector Group Relationship</a:t>
            </a:r>
          </a:p>
          <a:p>
            <a:pPr marL="342900" indent="-342900">
              <a:buFont typeface="+mj-lt"/>
              <a:buAutoNum type="arabicPeriod"/>
            </a:pPr>
            <a:r>
              <a:rPr lang="en-US" dirty="0"/>
              <a:t>Setting the Specifications for this special relationship</a:t>
            </a:r>
          </a:p>
          <a:p>
            <a:pPr marL="342900" indent="-342900">
              <a:buFont typeface="+mj-lt"/>
              <a:buAutoNum type="arabicPeriod"/>
            </a:pPr>
            <a:r>
              <a:rPr lang="en-US" dirty="0"/>
              <a:t>Utilizing this relationship along with other constraints to perform a virtual fit up</a:t>
            </a:r>
          </a:p>
          <a:p>
            <a:r>
              <a:rPr lang="en-US" dirty="0"/>
              <a:t> </a:t>
            </a:r>
          </a:p>
        </p:txBody>
      </p:sp>
      <p:sp>
        <p:nvSpPr>
          <p:cNvPr id="4" name="Date Placeholder 3"/>
          <p:cNvSpPr>
            <a:spLocks noGrp="1"/>
          </p:cNvSpPr>
          <p:nvPr>
            <p:ph type="dt" sz="half" idx="10"/>
          </p:nvPr>
        </p:nvSpPr>
        <p:spPr/>
        <p:txBody>
          <a:bodyPr/>
          <a:lstStyle/>
          <a:p>
            <a:fld id="{75568653-CFA4-4932-AEC3-3DE3699ED458}" type="datetime1">
              <a:rPr lang="en-US" smtClean="0"/>
              <a:t>5/1/2019</a:t>
            </a:fld>
            <a:endParaRPr lang="en-US"/>
          </a:p>
        </p:txBody>
      </p:sp>
      <p:pic>
        <p:nvPicPr>
          <p:cNvPr id="3" name="Picture 2">
            <a:extLst>
              <a:ext uri="{FF2B5EF4-FFF2-40B4-BE49-F238E27FC236}">
                <a16:creationId xmlns:a16="http://schemas.microsoft.com/office/drawing/2014/main" id="{C20073CD-0182-4909-8C28-2172515B0EC4}"/>
              </a:ext>
            </a:extLst>
          </p:cNvPr>
          <p:cNvPicPr>
            <a:picLocks noChangeAspect="1"/>
          </p:cNvPicPr>
          <p:nvPr/>
        </p:nvPicPr>
        <p:blipFill>
          <a:blip r:embed="rId4"/>
          <a:stretch>
            <a:fillRect/>
          </a:stretch>
        </p:blipFill>
        <p:spPr>
          <a:xfrm>
            <a:off x="4958719" y="1524000"/>
            <a:ext cx="3549800" cy="3456792"/>
          </a:xfrm>
          <a:prstGeom prst="rect">
            <a:avLst/>
          </a:prstGeom>
          <a:effectLst>
            <a:outerShdw blurRad="50800" dist="38100" dir="8100000" algn="tr" rotWithShape="0">
              <a:prstClr val="black">
                <a:alpha val="40000"/>
              </a:prstClr>
            </a:outerShdw>
          </a:effectLst>
        </p:spPr>
      </p:pic>
      <p:pic>
        <p:nvPicPr>
          <p:cNvPr id="9" name="Content Placeholder 8">
            <a:extLst>
              <a:ext uri="{FF2B5EF4-FFF2-40B4-BE49-F238E27FC236}">
                <a16:creationId xmlns:a16="http://schemas.microsoft.com/office/drawing/2014/main" id="{33F6EA56-4CB2-4F4C-BF3F-8434C543F003}"/>
              </a:ext>
            </a:extLst>
          </p:cNvPr>
          <p:cNvPicPr>
            <a:picLocks noGrp="1" noChangeAspect="1"/>
          </p:cNvPicPr>
          <p:nvPr>
            <p:ph idx="1"/>
          </p:nvPr>
        </p:nvPicPr>
        <p:blipFill>
          <a:blip r:embed="rId5"/>
          <a:stretch>
            <a:fillRect/>
          </a:stretch>
        </p:blipFill>
        <p:spPr>
          <a:xfrm>
            <a:off x="7114618" y="2286000"/>
            <a:ext cx="1700315" cy="2438400"/>
          </a:xfrm>
          <a:prstGeom prst="rect">
            <a:avLst/>
          </a:prstGeom>
        </p:spPr>
      </p:pic>
      <p:pic>
        <p:nvPicPr>
          <p:cNvPr id="11" name="Picture 10">
            <a:extLst>
              <a:ext uri="{FF2B5EF4-FFF2-40B4-BE49-F238E27FC236}">
                <a16:creationId xmlns:a16="http://schemas.microsoft.com/office/drawing/2014/main" id="{4A88A827-B664-4FBB-A729-46591FC85F93}"/>
              </a:ext>
            </a:extLst>
          </p:cNvPr>
          <p:cNvPicPr>
            <a:picLocks noChangeAspect="1"/>
          </p:cNvPicPr>
          <p:nvPr/>
        </p:nvPicPr>
        <p:blipFill>
          <a:blip r:embed="rId6"/>
          <a:stretch>
            <a:fillRect/>
          </a:stretch>
        </p:blipFill>
        <p:spPr>
          <a:xfrm rot="1148700">
            <a:off x="3851677" y="3703045"/>
            <a:ext cx="2196775" cy="277674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Measure the Two Mating Parts</a:t>
            </a:r>
          </a:p>
        </p:txBody>
      </p:sp>
      <p:sp>
        <p:nvSpPr>
          <p:cNvPr id="6" name="Content Placeholder 5"/>
          <p:cNvSpPr>
            <a:spLocks noGrp="1"/>
          </p:cNvSpPr>
          <p:nvPr>
            <p:ph idx="1"/>
          </p:nvPr>
        </p:nvSpPr>
        <p:spPr>
          <a:xfrm>
            <a:off x="5715000" y="1676400"/>
            <a:ext cx="2971800" cy="2971801"/>
          </a:xfrm>
        </p:spPr>
        <p:txBody>
          <a:bodyPr>
            <a:normAutofit fontScale="55000" lnSpcReduction="20000"/>
          </a:bodyPr>
          <a:lstStyle/>
          <a:p>
            <a:r>
              <a:rPr lang="en-US" dirty="0"/>
              <a:t>Mating Parts. Each independently surveyed</a:t>
            </a:r>
          </a:p>
          <a:p>
            <a:r>
              <a:rPr lang="en-US" dirty="0"/>
              <a:t>Proximity Triggers are a good method for making sure you measure each part close to where they will fit up.</a:t>
            </a:r>
          </a:p>
          <a:p>
            <a:r>
              <a:rPr lang="en-US" dirty="0"/>
              <a:t>Names do not need to match</a:t>
            </a:r>
          </a:p>
          <a:p>
            <a:r>
              <a:rPr lang="en-US" dirty="0"/>
              <a:t>Proximity between vectors does not have to be very precise.</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pic>
        <p:nvPicPr>
          <p:cNvPr id="2" name="Picture 1">
            <a:extLst>
              <a:ext uri="{FF2B5EF4-FFF2-40B4-BE49-F238E27FC236}">
                <a16:creationId xmlns:a16="http://schemas.microsoft.com/office/drawing/2014/main" id="{0E86F331-7FB0-47AB-BCB9-CCF12B66EC06}"/>
              </a:ext>
            </a:extLst>
          </p:cNvPr>
          <p:cNvPicPr>
            <a:picLocks noChangeAspect="1"/>
          </p:cNvPicPr>
          <p:nvPr/>
        </p:nvPicPr>
        <p:blipFill>
          <a:blip r:embed="rId3"/>
          <a:stretch>
            <a:fillRect/>
          </a:stretch>
        </p:blipFill>
        <p:spPr>
          <a:xfrm>
            <a:off x="1143001" y="1676400"/>
            <a:ext cx="4449754" cy="2286000"/>
          </a:xfrm>
          <a:prstGeom prst="rect">
            <a:avLst/>
          </a:prstGeom>
        </p:spPr>
      </p:pic>
      <p:sp>
        <p:nvSpPr>
          <p:cNvPr id="7" name="Content Placeholder 5">
            <a:extLst>
              <a:ext uri="{FF2B5EF4-FFF2-40B4-BE49-F238E27FC236}">
                <a16:creationId xmlns:a16="http://schemas.microsoft.com/office/drawing/2014/main" id="{E8C1EBC3-E2FD-4E6B-99B2-320099B41115}"/>
              </a:ext>
            </a:extLst>
          </p:cNvPr>
          <p:cNvSpPr txBox="1">
            <a:spLocks/>
          </p:cNvSpPr>
          <p:nvPr/>
        </p:nvSpPr>
        <p:spPr>
          <a:xfrm>
            <a:off x="1066800" y="4906963"/>
            <a:ext cx="7696200" cy="13716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i="1" dirty="0"/>
              <a:t>You do need to have the two surveys aligned within their relative working frame.</a:t>
            </a:r>
          </a:p>
          <a:p>
            <a:r>
              <a:rPr lang="en-US" sz="1800" i="1" dirty="0"/>
              <a:t>You will need to know the max distance between matching vectors.</a:t>
            </a:r>
          </a:p>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Create the Vector Groups for the respective mating surfaces</a:t>
            </a:r>
          </a:p>
        </p:txBody>
      </p:sp>
      <p:sp>
        <p:nvSpPr>
          <p:cNvPr id="6" name="Content Placeholder 5"/>
          <p:cNvSpPr>
            <a:spLocks noGrp="1"/>
          </p:cNvSpPr>
          <p:nvPr>
            <p:ph idx="1"/>
          </p:nvPr>
        </p:nvSpPr>
        <p:spPr>
          <a:xfrm>
            <a:off x="5638800" y="1676400"/>
            <a:ext cx="3048000" cy="3200400"/>
          </a:xfrm>
        </p:spPr>
        <p:txBody>
          <a:bodyPr>
            <a:normAutofit fontScale="25000" lnSpcReduction="20000"/>
          </a:bodyPr>
          <a:lstStyle/>
          <a:p>
            <a:r>
              <a:rPr lang="en-US" sz="7200" dirty="0"/>
              <a:t>Utilize </a:t>
            </a:r>
            <a:r>
              <a:rPr lang="en-US" sz="7200" i="1" dirty="0">
                <a:solidFill>
                  <a:srgbClr val="FF0000"/>
                </a:solidFill>
              </a:rPr>
              <a:t>Points to Objects </a:t>
            </a:r>
            <a:r>
              <a:rPr lang="en-US" sz="7200" dirty="0"/>
              <a:t>with </a:t>
            </a:r>
            <a:r>
              <a:rPr lang="en-US" sz="7200" i="1" dirty="0">
                <a:solidFill>
                  <a:srgbClr val="FF0000"/>
                </a:solidFill>
              </a:rPr>
              <a:t>Auto Vectors </a:t>
            </a:r>
            <a:r>
              <a:rPr lang="en-US" sz="7200" dirty="0"/>
              <a:t>turned on so you only need to deal with moving instruments or point groups when performing the optimization fit.</a:t>
            </a:r>
          </a:p>
          <a:p>
            <a:r>
              <a:rPr lang="en-US" sz="7200" dirty="0"/>
              <a:t>Go ahead and align your surveys through normal or traditional methods</a:t>
            </a:r>
          </a:p>
          <a:p>
            <a:pPr lvl="1"/>
            <a:r>
              <a:rPr lang="en-US" sz="6800" i="1" dirty="0">
                <a:solidFill>
                  <a:srgbClr val="FF0000"/>
                </a:solidFill>
              </a:rPr>
              <a:t>Frame to Frame</a:t>
            </a:r>
          </a:p>
          <a:p>
            <a:pPr lvl="1"/>
            <a:r>
              <a:rPr lang="en-US" sz="6800" i="1" dirty="0">
                <a:solidFill>
                  <a:srgbClr val="FF0000"/>
                </a:solidFill>
              </a:rPr>
              <a:t>Relationship Fit</a:t>
            </a:r>
          </a:p>
          <a:p>
            <a:pPr lvl="1"/>
            <a:r>
              <a:rPr lang="en-US" sz="6800" i="1" dirty="0">
                <a:solidFill>
                  <a:srgbClr val="FF0000"/>
                </a:solidFill>
              </a:rPr>
              <a:t>Best-fit</a:t>
            </a:r>
          </a:p>
          <a:p>
            <a:endParaRPr lang="en-US" dirty="0"/>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pic>
        <p:nvPicPr>
          <p:cNvPr id="2" name="Picture 1">
            <a:extLst>
              <a:ext uri="{FF2B5EF4-FFF2-40B4-BE49-F238E27FC236}">
                <a16:creationId xmlns:a16="http://schemas.microsoft.com/office/drawing/2014/main" id="{0E86F331-7FB0-47AB-BCB9-CCF12B66EC06}"/>
              </a:ext>
            </a:extLst>
          </p:cNvPr>
          <p:cNvPicPr>
            <a:picLocks noChangeAspect="1"/>
          </p:cNvPicPr>
          <p:nvPr/>
        </p:nvPicPr>
        <p:blipFill>
          <a:blip r:embed="rId3"/>
          <a:stretch>
            <a:fillRect/>
          </a:stretch>
        </p:blipFill>
        <p:spPr>
          <a:xfrm>
            <a:off x="1143001" y="1676400"/>
            <a:ext cx="4449754" cy="2286000"/>
          </a:xfrm>
          <a:prstGeom prst="rect">
            <a:avLst/>
          </a:prstGeom>
        </p:spPr>
      </p:pic>
      <p:sp>
        <p:nvSpPr>
          <p:cNvPr id="7" name="Content Placeholder 5">
            <a:extLst>
              <a:ext uri="{FF2B5EF4-FFF2-40B4-BE49-F238E27FC236}">
                <a16:creationId xmlns:a16="http://schemas.microsoft.com/office/drawing/2014/main" id="{E8C1EBC3-E2FD-4E6B-99B2-320099B41115}"/>
              </a:ext>
            </a:extLst>
          </p:cNvPr>
          <p:cNvSpPr txBox="1">
            <a:spLocks/>
          </p:cNvSpPr>
          <p:nvPr/>
        </p:nvSpPr>
        <p:spPr>
          <a:xfrm>
            <a:off x="1066800" y="4706711"/>
            <a:ext cx="7696200" cy="1371601"/>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Light" pitchFamily="34" charset="0"/>
                <a:ea typeface="Open Sans Light" pitchFamily="34" charset="0"/>
                <a:cs typeface="Open Sans Light"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Open Sans Light" pitchFamily="34" charset="0"/>
                <a:ea typeface="Open Sans Light" pitchFamily="34" charset="0"/>
                <a:cs typeface="Open Sans Light"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Light" pitchFamily="34" charset="0"/>
                <a:ea typeface="Open Sans Light" pitchFamily="34" charset="0"/>
                <a:cs typeface="Open Sans Light"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Light" pitchFamily="34" charset="0"/>
                <a:ea typeface="Open Sans Light" pitchFamily="34" charset="0"/>
                <a:cs typeface="Open Sans Light"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i="1" dirty="0"/>
              <a:t>No name matching needed</a:t>
            </a:r>
          </a:p>
          <a:p>
            <a:r>
              <a:rPr lang="en-US" sz="1800" i="1" dirty="0"/>
              <a:t>Know the max distance between matching vectors</a:t>
            </a:r>
          </a:p>
          <a:p>
            <a:r>
              <a:rPr lang="en-US" sz="1800" i="1" dirty="0"/>
              <a:t>For the Gap or Shim calculation you will want to consider one-part stationary, the other part as moving.  Afterwards you can align your solved network to engineering requirements but with the gap optimally set.</a:t>
            </a:r>
          </a:p>
          <a:p>
            <a:endParaRPr lang="en-US" dirty="0"/>
          </a:p>
        </p:txBody>
      </p:sp>
    </p:spTree>
    <p:extLst>
      <p:ext uri="{BB962C8B-B14F-4D97-AF65-F5344CB8AC3E}">
        <p14:creationId xmlns:p14="http://schemas.microsoft.com/office/powerpoint/2010/main" val="3020014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3000" y="274638"/>
            <a:ext cx="7543800" cy="1143000"/>
          </a:xfrm>
        </p:spPr>
        <p:txBody>
          <a:bodyPr>
            <a:normAutofit fontScale="90000"/>
          </a:bodyPr>
          <a:lstStyle/>
          <a:p>
            <a:r>
              <a:rPr lang="en-US" dirty="0"/>
              <a:t>Create the Vector Group to Vector Group Relationship</a:t>
            </a:r>
          </a:p>
        </p:txBody>
      </p:sp>
      <p:sp>
        <p:nvSpPr>
          <p:cNvPr id="5" name="Date Placeholder 4"/>
          <p:cNvSpPr>
            <a:spLocks noGrp="1"/>
          </p:cNvSpPr>
          <p:nvPr>
            <p:ph type="dt" sz="half" idx="10"/>
          </p:nvPr>
        </p:nvSpPr>
        <p:spPr>
          <a:xfrm>
            <a:off x="6781800" y="6172200"/>
            <a:ext cx="990600" cy="365125"/>
          </a:xfrm>
        </p:spPr>
        <p:txBody>
          <a:bodyPr/>
          <a:lstStyle/>
          <a:p>
            <a:fld id="{DD40758D-6D73-4B2A-98A1-4D4C436F0565}" type="datetime1">
              <a:rPr lang="en-US" smtClean="0"/>
              <a:t>5/1/2019</a:t>
            </a:fld>
            <a:endParaRPr lang="en-US"/>
          </a:p>
        </p:txBody>
      </p:sp>
      <p:pic>
        <p:nvPicPr>
          <p:cNvPr id="17" name="Picture 16">
            <a:extLst>
              <a:ext uri="{FF2B5EF4-FFF2-40B4-BE49-F238E27FC236}">
                <a16:creationId xmlns:a16="http://schemas.microsoft.com/office/drawing/2014/main" id="{D4209A04-F900-4C80-98B9-5694DF7601BE}"/>
              </a:ext>
            </a:extLst>
          </p:cNvPr>
          <p:cNvPicPr>
            <a:picLocks noChangeAspect="1"/>
          </p:cNvPicPr>
          <p:nvPr/>
        </p:nvPicPr>
        <p:blipFill>
          <a:blip r:embed="rId3"/>
          <a:stretch>
            <a:fillRect/>
          </a:stretch>
        </p:blipFill>
        <p:spPr>
          <a:xfrm>
            <a:off x="1524000" y="1676400"/>
            <a:ext cx="6629400" cy="3729038"/>
          </a:xfrm>
          <a:prstGeom prst="rect">
            <a:avLst/>
          </a:prstGeom>
        </p:spPr>
      </p:pic>
      <p:sp>
        <p:nvSpPr>
          <p:cNvPr id="20" name="TextBox 19">
            <a:extLst>
              <a:ext uri="{FF2B5EF4-FFF2-40B4-BE49-F238E27FC236}">
                <a16:creationId xmlns:a16="http://schemas.microsoft.com/office/drawing/2014/main" id="{FA0085C4-379A-44FE-8B3D-B54784B3B7DD}"/>
              </a:ext>
            </a:extLst>
          </p:cNvPr>
          <p:cNvSpPr txBox="1"/>
          <p:nvPr/>
        </p:nvSpPr>
        <p:spPr>
          <a:xfrm>
            <a:off x="1447800" y="5334000"/>
            <a:ext cx="7010400" cy="646331"/>
          </a:xfrm>
          <a:prstGeom prst="rect">
            <a:avLst/>
          </a:prstGeom>
          <a:noFill/>
        </p:spPr>
        <p:txBody>
          <a:bodyPr wrap="square" rtlCol="0">
            <a:spAutoFit/>
          </a:bodyPr>
          <a:lstStyle/>
          <a:p>
            <a:r>
              <a:rPr lang="en-US" dirty="0"/>
              <a:t>Operation is found in the Features Tab, Special, Vector Group to Vector Group.</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143000" y="274638"/>
            <a:ext cx="7543800" cy="1143000"/>
          </a:xfrm>
        </p:spPr>
        <p:txBody>
          <a:bodyPr>
            <a:normAutofit fontScale="90000"/>
          </a:bodyPr>
          <a:lstStyle/>
          <a:p>
            <a:r>
              <a:rPr lang="en-US"/>
              <a:t>Create the Vector Group to Vector Group Relationship</a:t>
            </a:r>
            <a:endParaRPr lang="en-US" dirty="0"/>
          </a:p>
        </p:txBody>
      </p:sp>
      <p:sp>
        <p:nvSpPr>
          <p:cNvPr id="5" name="Date Placeholder 4"/>
          <p:cNvSpPr>
            <a:spLocks noGrp="1"/>
          </p:cNvSpPr>
          <p:nvPr>
            <p:ph type="dt" sz="half" idx="10"/>
          </p:nvPr>
        </p:nvSpPr>
        <p:spPr>
          <a:xfrm>
            <a:off x="6781800" y="6172200"/>
            <a:ext cx="990600" cy="365125"/>
          </a:xfrm>
        </p:spPr>
        <p:txBody>
          <a:bodyPr/>
          <a:lstStyle/>
          <a:p>
            <a:fld id="{DD40758D-6D73-4B2A-98A1-4D4C436F0565}" type="datetime1">
              <a:rPr lang="en-US" smtClean="0"/>
              <a:t>5/1/2019</a:t>
            </a:fld>
            <a:endParaRPr lang="en-US"/>
          </a:p>
        </p:txBody>
      </p:sp>
      <p:sp>
        <p:nvSpPr>
          <p:cNvPr id="20" name="TextBox 19">
            <a:extLst>
              <a:ext uri="{FF2B5EF4-FFF2-40B4-BE49-F238E27FC236}">
                <a16:creationId xmlns:a16="http://schemas.microsoft.com/office/drawing/2014/main" id="{FA0085C4-379A-44FE-8B3D-B54784B3B7DD}"/>
              </a:ext>
            </a:extLst>
          </p:cNvPr>
          <p:cNvSpPr txBox="1"/>
          <p:nvPr/>
        </p:nvSpPr>
        <p:spPr>
          <a:xfrm>
            <a:off x="1447800" y="5334000"/>
            <a:ext cx="7010400" cy="923330"/>
          </a:xfrm>
          <a:prstGeom prst="rect">
            <a:avLst/>
          </a:prstGeom>
          <a:noFill/>
        </p:spPr>
        <p:txBody>
          <a:bodyPr wrap="square" rtlCol="0">
            <a:spAutoFit/>
          </a:bodyPr>
          <a:lstStyle/>
          <a:p>
            <a:r>
              <a:rPr lang="en-US" dirty="0"/>
              <a:t>Consider creating a separate collection to place these special relationships in.  You will also want to include any other constraints that need to be considered when aligning.</a:t>
            </a:r>
          </a:p>
        </p:txBody>
      </p:sp>
      <p:pic>
        <p:nvPicPr>
          <p:cNvPr id="2" name="createVG2VG">
            <a:hlinkClick r:id="" action="ppaction://media"/>
            <a:extLst>
              <a:ext uri="{FF2B5EF4-FFF2-40B4-BE49-F238E27FC236}">
                <a16:creationId xmlns:a16="http://schemas.microsoft.com/office/drawing/2014/main" id="{B3BB88DF-EC47-4590-8BA5-CFA0077F19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048" y="1676399"/>
            <a:ext cx="6632448" cy="3730752"/>
          </a:xfrm>
          <a:prstGeom prst="rect">
            <a:avLst/>
          </a:prstGeom>
        </p:spPr>
      </p:pic>
    </p:spTree>
    <p:extLst>
      <p:ext uri="{BB962C8B-B14F-4D97-AF65-F5344CB8AC3E}">
        <p14:creationId xmlns:p14="http://schemas.microsoft.com/office/powerpoint/2010/main" val="301506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Walk through User Interface</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sp>
        <p:nvSpPr>
          <p:cNvPr id="3" name="Content Placeholder 2">
            <a:extLst>
              <a:ext uri="{FF2B5EF4-FFF2-40B4-BE49-F238E27FC236}">
                <a16:creationId xmlns:a16="http://schemas.microsoft.com/office/drawing/2014/main" id="{9F54D5EB-B425-4D93-870E-E23426FCBE2C}"/>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087BE2D-643A-4390-99CF-76CA2D076C71}"/>
              </a:ext>
            </a:extLst>
          </p:cNvPr>
          <p:cNvPicPr>
            <a:picLocks noChangeAspect="1"/>
          </p:cNvPicPr>
          <p:nvPr/>
        </p:nvPicPr>
        <p:blipFill>
          <a:blip r:embed="rId3"/>
          <a:stretch>
            <a:fillRect/>
          </a:stretch>
        </p:blipFill>
        <p:spPr>
          <a:xfrm>
            <a:off x="1066800" y="1752600"/>
            <a:ext cx="7543800" cy="4243388"/>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2235065-B01A-4DB8-8ABD-0078F0FC4419}"/>
              </a:ext>
            </a:extLst>
          </p:cNvPr>
          <p:cNvPicPr>
            <a:picLocks noChangeAspect="1"/>
          </p:cNvPicPr>
          <p:nvPr/>
        </p:nvPicPr>
        <p:blipFill>
          <a:blip r:embed="rId3"/>
          <a:stretch>
            <a:fillRect/>
          </a:stretch>
        </p:blipFill>
        <p:spPr>
          <a:xfrm>
            <a:off x="4733939" y="3601081"/>
            <a:ext cx="3638521" cy="1804613"/>
          </a:xfrm>
          <a:prstGeom prst="rect">
            <a:avLst/>
          </a:prstGeom>
        </p:spPr>
      </p:pic>
      <p:sp>
        <p:nvSpPr>
          <p:cNvPr id="6" name="Title 5"/>
          <p:cNvSpPr>
            <a:spLocks noGrp="1"/>
          </p:cNvSpPr>
          <p:nvPr>
            <p:ph type="title"/>
          </p:nvPr>
        </p:nvSpPr>
        <p:spPr/>
        <p:txBody>
          <a:bodyPr>
            <a:normAutofit/>
          </a:bodyPr>
          <a:lstStyle/>
          <a:p>
            <a:r>
              <a:rPr lang="en-US" dirty="0"/>
              <a:t>Walk through User Interface</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pic>
        <p:nvPicPr>
          <p:cNvPr id="7" name="Content Placeholder 6" descr="A screenshot of a cell phone&#10;&#10;Description automatically generated">
            <a:extLst>
              <a:ext uri="{FF2B5EF4-FFF2-40B4-BE49-F238E27FC236}">
                <a16:creationId xmlns:a16="http://schemas.microsoft.com/office/drawing/2014/main" id="{A040BB70-784A-4D28-BE4F-720BC6072A4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143000" y="1901208"/>
            <a:ext cx="2895600" cy="4152545"/>
          </a:xfrm>
        </p:spPr>
      </p:pic>
      <p:pic>
        <p:nvPicPr>
          <p:cNvPr id="9" name="Picture 8">
            <a:extLst>
              <a:ext uri="{FF2B5EF4-FFF2-40B4-BE49-F238E27FC236}">
                <a16:creationId xmlns:a16="http://schemas.microsoft.com/office/drawing/2014/main" id="{D69D2821-8D16-4B74-9E97-9B0F5F2837CC}"/>
              </a:ext>
            </a:extLst>
          </p:cNvPr>
          <p:cNvPicPr>
            <a:picLocks noChangeAspect="1"/>
          </p:cNvPicPr>
          <p:nvPr/>
        </p:nvPicPr>
        <p:blipFill>
          <a:blip r:embed="rId5"/>
          <a:stretch>
            <a:fillRect/>
          </a:stretch>
        </p:blipFill>
        <p:spPr>
          <a:xfrm>
            <a:off x="4114800" y="1828800"/>
            <a:ext cx="4989891" cy="1508080"/>
          </a:xfrm>
          <a:prstGeom prst="rect">
            <a:avLst/>
          </a:prstGeom>
        </p:spPr>
      </p:pic>
      <p:sp>
        <p:nvSpPr>
          <p:cNvPr id="10" name="Rectangle 9">
            <a:extLst>
              <a:ext uri="{FF2B5EF4-FFF2-40B4-BE49-F238E27FC236}">
                <a16:creationId xmlns:a16="http://schemas.microsoft.com/office/drawing/2014/main" id="{A153F925-9489-4CBA-8073-CA8325B5FF9F}"/>
              </a:ext>
            </a:extLst>
          </p:cNvPr>
          <p:cNvSpPr/>
          <p:nvPr/>
        </p:nvSpPr>
        <p:spPr>
          <a:xfrm>
            <a:off x="1219200" y="2514600"/>
            <a:ext cx="2743200" cy="990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1523DA1-58DC-42ED-B5B9-6481DC575D91}"/>
              </a:ext>
            </a:extLst>
          </p:cNvPr>
          <p:cNvSpPr txBox="1"/>
          <p:nvPr/>
        </p:nvSpPr>
        <p:spPr>
          <a:xfrm>
            <a:off x="6858000" y="3581400"/>
            <a:ext cx="1752600" cy="369332"/>
          </a:xfrm>
          <a:prstGeom prst="rect">
            <a:avLst/>
          </a:prstGeom>
          <a:noFill/>
        </p:spPr>
        <p:txBody>
          <a:bodyPr wrap="square" rtlCol="0">
            <a:spAutoFit/>
          </a:bodyPr>
          <a:lstStyle/>
          <a:p>
            <a:r>
              <a:rPr lang="en-US" dirty="0"/>
              <a:t>MIN AXIAL</a:t>
            </a:r>
          </a:p>
        </p:txBody>
      </p:sp>
      <p:sp>
        <p:nvSpPr>
          <p:cNvPr id="13" name="TextBox 12">
            <a:extLst>
              <a:ext uri="{FF2B5EF4-FFF2-40B4-BE49-F238E27FC236}">
                <a16:creationId xmlns:a16="http://schemas.microsoft.com/office/drawing/2014/main" id="{7F50B856-F6C2-4E46-80D0-E510CEC9DF5D}"/>
              </a:ext>
            </a:extLst>
          </p:cNvPr>
          <p:cNvSpPr txBox="1"/>
          <p:nvPr/>
        </p:nvSpPr>
        <p:spPr>
          <a:xfrm>
            <a:off x="7277100" y="4051226"/>
            <a:ext cx="1752600" cy="369332"/>
          </a:xfrm>
          <a:prstGeom prst="rect">
            <a:avLst/>
          </a:prstGeom>
          <a:noFill/>
        </p:spPr>
        <p:txBody>
          <a:bodyPr wrap="square" rtlCol="0">
            <a:spAutoFit/>
          </a:bodyPr>
          <a:lstStyle/>
          <a:p>
            <a:r>
              <a:rPr lang="en-US" dirty="0"/>
              <a:t>MAX AXIAL</a:t>
            </a:r>
          </a:p>
        </p:txBody>
      </p:sp>
      <p:sp>
        <p:nvSpPr>
          <p:cNvPr id="14" name="TextBox 13">
            <a:extLst>
              <a:ext uri="{FF2B5EF4-FFF2-40B4-BE49-F238E27FC236}">
                <a16:creationId xmlns:a16="http://schemas.microsoft.com/office/drawing/2014/main" id="{5A790833-E16B-4817-9240-3E55DBDECAD3}"/>
              </a:ext>
            </a:extLst>
          </p:cNvPr>
          <p:cNvSpPr txBox="1"/>
          <p:nvPr/>
        </p:nvSpPr>
        <p:spPr>
          <a:xfrm>
            <a:off x="7163455" y="5056043"/>
            <a:ext cx="1752600" cy="646331"/>
          </a:xfrm>
          <a:prstGeom prst="rect">
            <a:avLst/>
          </a:prstGeom>
          <a:noFill/>
        </p:spPr>
        <p:txBody>
          <a:bodyPr wrap="square" rtlCol="0">
            <a:spAutoFit/>
          </a:bodyPr>
          <a:lstStyle/>
          <a:p>
            <a:r>
              <a:rPr lang="en-US" dirty="0"/>
              <a:t>MAX RADIAL (Spherical)</a:t>
            </a:r>
          </a:p>
        </p:txBody>
      </p:sp>
      <p:cxnSp>
        <p:nvCxnSpPr>
          <p:cNvPr id="16" name="Straight Arrow Connector 15">
            <a:extLst>
              <a:ext uri="{FF2B5EF4-FFF2-40B4-BE49-F238E27FC236}">
                <a16:creationId xmlns:a16="http://schemas.microsoft.com/office/drawing/2014/main" id="{2D64CBBD-9C47-41C1-B897-1EE57735EB6C}"/>
              </a:ext>
            </a:extLst>
          </p:cNvPr>
          <p:cNvCxnSpPr>
            <a:stCxn id="12" idx="1"/>
          </p:cNvCxnSpPr>
          <p:nvPr/>
        </p:nvCxnSpPr>
        <p:spPr>
          <a:xfrm flipH="1">
            <a:off x="6400800" y="3766066"/>
            <a:ext cx="457200" cy="5421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C52B7BA-CFF4-4E2E-ADF5-D37077D0EA6E}"/>
              </a:ext>
            </a:extLst>
          </p:cNvPr>
          <p:cNvCxnSpPr/>
          <p:nvPr/>
        </p:nvCxnSpPr>
        <p:spPr>
          <a:xfrm flipH="1">
            <a:off x="6858000" y="4308226"/>
            <a:ext cx="305455" cy="1339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410263B-FAF1-4190-86CA-B7F36760B536}"/>
              </a:ext>
            </a:extLst>
          </p:cNvPr>
          <p:cNvCxnSpPr/>
          <p:nvPr/>
        </p:nvCxnSpPr>
        <p:spPr>
          <a:xfrm flipH="1" flipV="1">
            <a:off x="6553200" y="4876800"/>
            <a:ext cx="534055"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2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Walk through User Interface</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pic>
        <p:nvPicPr>
          <p:cNvPr id="7" name="Content Placeholder 6" descr="A screenshot of a cell phone&#10;&#10;Description automatically generated">
            <a:extLst>
              <a:ext uri="{FF2B5EF4-FFF2-40B4-BE49-F238E27FC236}">
                <a16:creationId xmlns:a16="http://schemas.microsoft.com/office/drawing/2014/main" id="{A040BB70-784A-4D28-BE4F-720BC6072A4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901208"/>
            <a:ext cx="2895600" cy="4152545"/>
          </a:xfrm>
        </p:spPr>
      </p:pic>
      <p:sp>
        <p:nvSpPr>
          <p:cNvPr id="10" name="Rectangle 9">
            <a:extLst>
              <a:ext uri="{FF2B5EF4-FFF2-40B4-BE49-F238E27FC236}">
                <a16:creationId xmlns:a16="http://schemas.microsoft.com/office/drawing/2014/main" id="{A153F925-9489-4CBA-8073-CA8325B5FF9F}"/>
              </a:ext>
            </a:extLst>
          </p:cNvPr>
          <p:cNvSpPr/>
          <p:nvPr/>
        </p:nvSpPr>
        <p:spPr>
          <a:xfrm>
            <a:off x="1219200" y="3505200"/>
            <a:ext cx="2743200" cy="533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C0C731E-31A8-43A9-9F20-45116A657879}"/>
              </a:ext>
            </a:extLst>
          </p:cNvPr>
          <p:cNvPicPr>
            <a:picLocks noChangeAspect="1"/>
          </p:cNvPicPr>
          <p:nvPr/>
        </p:nvPicPr>
        <p:blipFill>
          <a:blip r:embed="rId4"/>
          <a:stretch>
            <a:fillRect/>
          </a:stretch>
        </p:blipFill>
        <p:spPr>
          <a:xfrm>
            <a:off x="4111193" y="1869195"/>
            <a:ext cx="4765823" cy="1695439"/>
          </a:xfrm>
          <a:prstGeom prst="rect">
            <a:avLst/>
          </a:prstGeom>
        </p:spPr>
      </p:pic>
      <p:sp>
        <p:nvSpPr>
          <p:cNvPr id="14" name="Freeform: Shape 13">
            <a:extLst>
              <a:ext uri="{FF2B5EF4-FFF2-40B4-BE49-F238E27FC236}">
                <a16:creationId xmlns:a16="http://schemas.microsoft.com/office/drawing/2014/main" id="{733AA2A4-DA79-43AC-A72D-9CD72BABC05A}"/>
              </a:ext>
            </a:extLst>
          </p:cNvPr>
          <p:cNvSpPr/>
          <p:nvPr/>
        </p:nvSpPr>
        <p:spPr>
          <a:xfrm>
            <a:off x="4531420" y="3995298"/>
            <a:ext cx="4085041" cy="287701"/>
          </a:xfrm>
          <a:custGeom>
            <a:avLst/>
            <a:gdLst>
              <a:gd name="connsiteX0" fmla="*/ 0 w 4085041"/>
              <a:gd name="connsiteY0" fmla="*/ 190309 h 287701"/>
              <a:gd name="connsiteX1" fmla="*/ 946864 w 4085041"/>
              <a:gd name="connsiteY1" fmla="*/ 936 h 287701"/>
              <a:gd name="connsiteX2" fmla="*/ 1769283 w 4085041"/>
              <a:gd name="connsiteY2" fmla="*/ 114560 h 287701"/>
              <a:gd name="connsiteX3" fmla="*/ 2499721 w 4085041"/>
              <a:gd name="connsiteY3" fmla="*/ 44221 h 287701"/>
              <a:gd name="connsiteX4" fmla="*/ 3446585 w 4085041"/>
              <a:gd name="connsiteY4" fmla="*/ 287701 h 287701"/>
              <a:gd name="connsiteX5" fmla="*/ 4085041 w 4085041"/>
              <a:gd name="connsiteY5" fmla="*/ 44221 h 287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85041" h="287701">
                <a:moveTo>
                  <a:pt x="0" y="190309"/>
                </a:moveTo>
                <a:cubicBezTo>
                  <a:pt x="325992" y="101935"/>
                  <a:pt x="651984" y="13561"/>
                  <a:pt x="946864" y="936"/>
                </a:cubicBezTo>
                <a:cubicBezTo>
                  <a:pt x="1241744" y="-11689"/>
                  <a:pt x="1510474" y="107346"/>
                  <a:pt x="1769283" y="114560"/>
                </a:cubicBezTo>
                <a:cubicBezTo>
                  <a:pt x="2028092" y="121774"/>
                  <a:pt x="2220171" y="15364"/>
                  <a:pt x="2499721" y="44221"/>
                </a:cubicBezTo>
                <a:cubicBezTo>
                  <a:pt x="2779271" y="73078"/>
                  <a:pt x="3182365" y="287701"/>
                  <a:pt x="3446585" y="287701"/>
                </a:cubicBezTo>
                <a:cubicBezTo>
                  <a:pt x="3710805" y="287701"/>
                  <a:pt x="3939855" y="103738"/>
                  <a:pt x="4085041" y="4422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672F221C-5F85-449C-92E7-4BB3FD6E1343}"/>
              </a:ext>
            </a:extLst>
          </p:cNvPr>
          <p:cNvCxnSpPr/>
          <p:nvPr/>
        </p:nvCxnSpPr>
        <p:spPr>
          <a:xfrm flipH="1" flipV="1">
            <a:off x="6629400" y="3657600"/>
            <a:ext cx="76200" cy="381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61A9839-D111-4658-B5B3-EAEA4A7CC234}"/>
              </a:ext>
            </a:extLst>
          </p:cNvPr>
          <p:cNvPicPr>
            <a:picLocks noChangeAspect="1"/>
          </p:cNvPicPr>
          <p:nvPr/>
        </p:nvPicPr>
        <p:blipFill>
          <a:blip r:embed="rId5"/>
          <a:stretch>
            <a:fillRect/>
          </a:stretch>
        </p:blipFill>
        <p:spPr>
          <a:xfrm>
            <a:off x="4525506" y="4192215"/>
            <a:ext cx="4096867" cy="317019"/>
          </a:xfrm>
          <a:prstGeom prst="rect">
            <a:avLst/>
          </a:prstGeom>
        </p:spPr>
      </p:pic>
      <p:cxnSp>
        <p:nvCxnSpPr>
          <p:cNvPr id="19" name="Straight Arrow Connector 18">
            <a:extLst>
              <a:ext uri="{FF2B5EF4-FFF2-40B4-BE49-F238E27FC236}">
                <a16:creationId xmlns:a16="http://schemas.microsoft.com/office/drawing/2014/main" id="{1CF33BB3-BEFB-46DD-B470-A2A43075A51B}"/>
              </a:ext>
            </a:extLst>
          </p:cNvPr>
          <p:cNvCxnSpPr>
            <a:cxnSpLocks/>
          </p:cNvCxnSpPr>
          <p:nvPr/>
        </p:nvCxnSpPr>
        <p:spPr>
          <a:xfrm>
            <a:off x="6677758" y="4282999"/>
            <a:ext cx="104042" cy="3967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CDBD94-E1F4-421F-95C8-0589DF68F004}"/>
              </a:ext>
            </a:extLst>
          </p:cNvPr>
          <p:cNvSpPr txBox="1"/>
          <p:nvPr/>
        </p:nvSpPr>
        <p:spPr>
          <a:xfrm rot="20901157">
            <a:off x="4447668" y="3961520"/>
            <a:ext cx="1676400" cy="307777"/>
          </a:xfrm>
          <a:prstGeom prst="rect">
            <a:avLst/>
          </a:prstGeom>
          <a:noFill/>
        </p:spPr>
        <p:txBody>
          <a:bodyPr wrap="square" rtlCol="0">
            <a:spAutoFit/>
          </a:bodyPr>
          <a:lstStyle/>
          <a:p>
            <a:r>
              <a:rPr lang="en-US" sz="1400" dirty="0"/>
              <a:t>GAP or SHIM</a:t>
            </a:r>
          </a:p>
        </p:txBody>
      </p:sp>
    </p:spTree>
    <p:extLst>
      <p:ext uri="{BB962C8B-B14F-4D97-AF65-F5344CB8AC3E}">
        <p14:creationId xmlns:p14="http://schemas.microsoft.com/office/powerpoint/2010/main" val="155003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Walk through User Interface</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pic>
        <p:nvPicPr>
          <p:cNvPr id="7" name="Content Placeholder 6" descr="A screenshot of a cell phone&#10;&#10;Description automatically generated">
            <a:extLst>
              <a:ext uri="{FF2B5EF4-FFF2-40B4-BE49-F238E27FC236}">
                <a16:creationId xmlns:a16="http://schemas.microsoft.com/office/drawing/2014/main" id="{A040BB70-784A-4D28-BE4F-720BC6072A4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901208"/>
            <a:ext cx="2895600" cy="4152545"/>
          </a:xfrm>
        </p:spPr>
      </p:pic>
      <p:sp>
        <p:nvSpPr>
          <p:cNvPr id="10" name="Rectangle 9">
            <a:extLst>
              <a:ext uri="{FF2B5EF4-FFF2-40B4-BE49-F238E27FC236}">
                <a16:creationId xmlns:a16="http://schemas.microsoft.com/office/drawing/2014/main" id="{A153F925-9489-4CBA-8073-CA8325B5FF9F}"/>
              </a:ext>
            </a:extLst>
          </p:cNvPr>
          <p:cNvSpPr/>
          <p:nvPr/>
        </p:nvSpPr>
        <p:spPr>
          <a:xfrm>
            <a:off x="1219200" y="4038600"/>
            <a:ext cx="27432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87E3914-A0D8-400F-BEF4-20F16413D006}"/>
              </a:ext>
            </a:extLst>
          </p:cNvPr>
          <p:cNvPicPr>
            <a:picLocks noChangeAspect="1"/>
          </p:cNvPicPr>
          <p:nvPr/>
        </p:nvPicPr>
        <p:blipFill>
          <a:blip r:embed="rId4"/>
          <a:stretch>
            <a:fillRect/>
          </a:stretch>
        </p:blipFill>
        <p:spPr>
          <a:xfrm>
            <a:off x="4191000" y="1828800"/>
            <a:ext cx="4613423" cy="2982024"/>
          </a:xfrm>
          <a:prstGeom prst="rect">
            <a:avLst/>
          </a:prstGeom>
        </p:spPr>
      </p:pic>
      <p:pic>
        <p:nvPicPr>
          <p:cNvPr id="5" name="Picture 4">
            <a:extLst>
              <a:ext uri="{FF2B5EF4-FFF2-40B4-BE49-F238E27FC236}">
                <a16:creationId xmlns:a16="http://schemas.microsoft.com/office/drawing/2014/main" id="{94D34264-C2FD-4B09-BF34-2386C69A2CB9}"/>
              </a:ext>
            </a:extLst>
          </p:cNvPr>
          <p:cNvPicPr>
            <a:picLocks noChangeAspect="1"/>
          </p:cNvPicPr>
          <p:nvPr/>
        </p:nvPicPr>
        <p:blipFill>
          <a:blip r:embed="rId5"/>
          <a:stretch>
            <a:fillRect/>
          </a:stretch>
        </p:blipFill>
        <p:spPr>
          <a:xfrm>
            <a:off x="4136571" y="4980587"/>
            <a:ext cx="4745536" cy="1021849"/>
          </a:xfrm>
          <a:prstGeom prst="rect">
            <a:avLst/>
          </a:prstGeom>
        </p:spPr>
      </p:pic>
    </p:spTree>
    <p:extLst>
      <p:ext uri="{BB962C8B-B14F-4D97-AF65-F5344CB8AC3E}">
        <p14:creationId xmlns:p14="http://schemas.microsoft.com/office/powerpoint/2010/main" val="2839353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Walk through User Interface</a:t>
            </a:r>
          </a:p>
        </p:txBody>
      </p:sp>
      <p:sp>
        <p:nvSpPr>
          <p:cNvPr id="4" name="Date Placeholder 3"/>
          <p:cNvSpPr>
            <a:spLocks noGrp="1"/>
          </p:cNvSpPr>
          <p:nvPr>
            <p:ph type="dt" sz="half" idx="10"/>
          </p:nvPr>
        </p:nvSpPr>
        <p:spPr/>
        <p:txBody>
          <a:bodyPr/>
          <a:lstStyle/>
          <a:p>
            <a:fld id="{AAA11D45-C5C0-4AB8-9A8B-ACF02C12D30D}" type="datetime1">
              <a:rPr lang="en-US" smtClean="0"/>
              <a:t>5/1/2019</a:t>
            </a:fld>
            <a:endParaRPr lang="en-US"/>
          </a:p>
        </p:txBody>
      </p:sp>
      <p:pic>
        <p:nvPicPr>
          <p:cNvPr id="7" name="Content Placeholder 6" descr="A screenshot of a cell phone&#10;&#10;Description automatically generated">
            <a:extLst>
              <a:ext uri="{FF2B5EF4-FFF2-40B4-BE49-F238E27FC236}">
                <a16:creationId xmlns:a16="http://schemas.microsoft.com/office/drawing/2014/main" id="{A040BB70-784A-4D28-BE4F-720BC6072A4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68854" y="1905000"/>
            <a:ext cx="2895600" cy="4152545"/>
          </a:xfrm>
        </p:spPr>
      </p:pic>
      <p:sp>
        <p:nvSpPr>
          <p:cNvPr id="10" name="Rectangle 9">
            <a:extLst>
              <a:ext uri="{FF2B5EF4-FFF2-40B4-BE49-F238E27FC236}">
                <a16:creationId xmlns:a16="http://schemas.microsoft.com/office/drawing/2014/main" id="{A153F925-9489-4CBA-8073-CA8325B5FF9F}"/>
              </a:ext>
            </a:extLst>
          </p:cNvPr>
          <p:cNvSpPr/>
          <p:nvPr/>
        </p:nvSpPr>
        <p:spPr>
          <a:xfrm>
            <a:off x="1219200" y="4038600"/>
            <a:ext cx="2743200"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52B058D-26FE-4099-A56C-4D9850491D85}"/>
              </a:ext>
            </a:extLst>
          </p:cNvPr>
          <p:cNvPicPr>
            <a:picLocks noChangeAspect="1"/>
          </p:cNvPicPr>
          <p:nvPr/>
        </p:nvPicPr>
        <p:blipFill>
          <a:blip r:embed="rId4"/>
          <a:stretch>
            <a:fillRect/>
          </a:stretch>
        </p:blipFill>
        <p:spPr>
          <a:xfrm>
            <a:off x="5181600" y="1781361"/>
            <a:ext cx="2667000" cy="3662467"/>
          </a:xfrm>
          <a:prstGeom prst="rect">
            <a:avLst/>
          </a:prstGeom>
        </p:spPr>
      </p:pic>
      <p:sp>
        <p:nvSpPr>
          <p:cNvPr id="8" name="TextBox 7">
            <a:extLst>
              <a:ext uri="{FF2B5EF4-FFF2-40B4-BE49-F238E27FC236}">
                <a16:creationId xmlns:a16="http://schemas.microsoft.com/office/drawing/2014/main" id="{2AE1B8BC-91BE-48D9-8A14-838953B15093}"/>
              </a:ext>
            </a:extLst>
          </p:cNvPr>
          <p:cNvSpPr txBox="1"/>
          <p:nvPr/>
        </p:nvSpPr>
        <p:spPr>
          <a:xfrm>
            <a:off x="4800600" y="5315531"/>
            <a:ext cx="4114800" cy="646331"/>
          </a:xfrm>
          <a:prstGeom prst="rect">
            <a:avLst/>
          </a:prstGeom>
          <a:noFill/>
        </p:spPr>
        <p:txBody>
          <a:bodyPr wrap="square" rtlCol="0">
            <a:spAutoFit/>
          </a:bodyPr>
          <a:lstStyle/>
          <a:p>
            <a:r>
              <a:rPr lang="en-US" dirty="0"/>
              <a:t>Large Gap Tolerance – Smaller Factor</a:t>
            </a:r>
          </a:p>
          <a:p>
            <a:r>
              <a:rPr lang="en-US" dirty="0"/>
              <a:t>Narrow Gap Tolerance – Larger Factor</a:t>
            </a:r>
          </a:p>
        </p:txBody>
      </p:sp>
    </p:spTree>
    <p:extLst>
      <p:ext uri="{BB962C8B-B14F-4D97-AF65-F5344CB8AC3E}">
        <p14:creationId xmlns:p14="http://schemas.microsoft.com/office/powerpoint/2010/main" val="1204143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4800600"/>
            <a:ext cx="7924800" cy="1447800"/>
          </a:xfrm>
        </p:spPr>
        <p:txBody>
          <a:bodyPr>
            <a:noAutofit/>
          </a:bodyPr>
          <a:lstStyle/>
          <a:p>
            <a:r>
              <a:rPr lang="en-US" sz="2400" dirty="0"/>
              <a:t>Richard Nelson, Application Engineer, Western Region US</a:t>
            </a:r>
            <a:br>
              <a:rPr lang="en-US" sz="2400" dirty="0"/>
            </a:br>
            <a:endParaRPr lang="en-US" sz="2400" dirty="0"/>
          </a:p>
        </p:txBody>
      </p:sp>
    </p:spTree>
    <p:extLst>
      <p:ext uri="{BB962C8B-B14F-4D97-AF65-F5344CB8AC3E}">
        <p14:creationId xmlns:p14="http://schemas.microsoft.com/office/powerpoint/2010/main" val="10669442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a:t>Vector Group to Vector Group demo</a:t>
            </a:r>
          </a:p>
        </p:txBody>
      </p:sp>
      <p:pic>
        <p:nvPicPr>
          <p:cNvPr id="3" name="Picture Placeholder 2">
            <a:extLst>
              <a:ext uri="{FF2B5EF4-FFF2-40B4-BE49-F238E27FC236}">
                <a16:creationId xmlns:a16="http://schemas.microsoft.com/office/drawing/2014/main" id="{D4568A45-CD9D-4799-87F0-AFC65422016C}"/>
              </a:ext>
            </a:extLst>
          </p:cNvPr>
          <p:cNvPicPr>
            <a:picLocks noGrp="1" noChangeAspect="1"/>
          </p:cNvPicPr>
          <p:nvPr>
            <p:ph type="pic" sz="quarter" idx="15"/>
          </p:nvPr>
        </p:nvPicPr>
        <p:blipFill>
          <a:blip r:embed="rId2"/>
          <a:srcRect l="9028" r="9028"/>
          <a:stretch>
            <a:fillRect/>
          </a:stretch>
        </p:blipFill>
        <p:spPr>
          <a:prstGeom prst="rect">
            <a:avLst/>
          </a:prstGeom>
        </p:spPr>
      </p:pic>
      <p:pic>
        <p:nvPicPr>
          <p:cNvPr id="11" name="Content Placeholder 10" descr="A picture containing screenshot&#10;&#10;Description automatically generated">
            <a:extLst>
              <a:ext uri="{FF2B5EF4-FFF2-40B4-BE49-F238E27FC236}">
                <a16:creationId xmlns:a16="http://schemas.microsoft.com/office/drawing/2014/main" id="{FF6EBE6B-239D-48BC-B3B2-5B441BF6D011}"/>
              </a:ext>
            </a:extLst>
          </p:cNvPr>
          <p:cNvPicPr>
            <a:picLocks noGrp="1" noChangeAspect="1"/>
          </p:cNvPicPr>
          <p:nvPr>
            <p:ph idx="16"/>
          </p:nvPr>
        </p:nvPicPr>
        <p:blipFill>
          <a:blip r:embed="rId3" cstate="print">
            <a:extLst>
              <a:ext uri="{28A0092B-C50C-407E-A947-70E740481C1C}">
                <a14:useLocalDpi xmlns:a14="http://schemas.microsoft.com/office/drawing/2010/main" val="0"/>
              </a:ext>
            </a:extLst>
          </a:blip>
          <a:stretch>
            <a:fillRect/>
          </a:stretch>
        </p:blipFill>
        <p:spPr>
          <a:xfrm>
            <a:off x="1188155" y="4267200"/>
            <a:ext cx="3491089" cy="1963738"/>
          </a:xfrm>
        </p:spPr>
      </p:pic>
      <p:pic>
        <p:nvPicPr>
          <p:cNvPr id="5" name="Picture Placeholder 4">
            <a:extLst>
              <a:ext uri="{FF2B5EF4-FFF2-40B4-BE49-F238E27FC236}">
                <a16:creationId xmlns:a16="http://schemas.microsoft.com/office/drawing/2014/main" id="{4117EB28-EBEA-4755-A034-C8AD1BE1E813}"/>
              </a:ext>
            </a:extLst>
          </p:cNvPr>
          <p:cNvPicPr>
            <a:picLocks noGrp="1" noChangeAspect="1"/>
          </p:cNvPicPr>
          <p:nvPr>
            <p:ph type="pic" sz="quarter" idx="17"/>
          </p:nvPr>
        </p:nvPicPr>
        <p:blipFill>
          <a:blip r:embed="rId4"/>
          <a:srcRect l="10686" r="10686"/>
          <a:stretch>
            <a:fillRect/>
          </a:stretch>
        </p:blipFill>
        <p:spPr>
          <a:prstGeom prst="rect">
            <a:avLst/>
          </a:prstGeom>
        </p:spPr>
      </p:pic>
      <p:sp>
        <p:nvSpPr>
          <p:cNvPr id="4" name="Date Placeholder 3"/>
          <p:cNvSpPr>
            <a:spLocks noGrp="1"/>
          </p:cNvSpPr>
          <p:nvPr>
            <p:ph type="dt" sz="half" idx="4294967295"/>
          </p:nvPr>
        </p:nvSpPr>
        <p:spPr>
          <a:xfrm>
            <a:off x="8153400" y="6172200"/>
            <a:ext cx="990600" cy="365125"/>
          </a:xfrm>
        </p:spPr>
        <p:txBody>
          <a:bodyPr/>
          <a:lstStyle/>
          <a:p>
            <a:fld id="{AAA11D45-C5C0-4AB8-9A8B-ACF02C12D30D}" type="datetime1">
              <a:rPr lang="en-US" smtClean="0"/>
              <a:t>5/1/2019</a:t>
            </a:fld>
            <a:endParaRPr lang="en-US"/>
          </a:p>
        </p:txBody>
      </p:sp>
      <p:sp>
        <p:nvSpPr>
          <p:cNvPr id="8" name="Content Placeholder 7">
            <a:extLst>
              <a:ext uri="{FF2B5EF4-FFF2-40B4-BE49-F238E27FC236}">
                <a16:creationId xmlns:a16="http://schemas.microsoft.com/office/drawing/2014/main" id="{885992D6-E115-4E26-9CCC-9CFFB73F394E}"/>
              </a:ext>
            </a:extLst>
          </p:cNvPr>
          <p:cNvSpPr>
            <a:spLocks noGrp="1"/>
          </p:cNvSpPr>
          <p:nvPr>
            <p:ph idx="14"/>
          </p:nvPr>
        </p:nvSpPr>
        <p:spPr/>
        <p:txBody>
          <a:bodyPr>
            <a:normAutofit/>
          </a:bodyPr>
          <a:lstStyle/>
          <a:p>
            <a:pPr>
              <a:buFont typeface="Arial" panose="020B0604020202020204" pitchFamily="34" charset="0"/>
              <a:buChar char="•"/>
            </a:pPr>
            <a:r>
              <a:rPr lang="en-US" sz="1600" dirty="0"/>
              <a:t>Simple - Nested part</a:t>
            </a:r>
          </a:p>
          <a:p>
            <a:pPr>
              <a:buFont typeface="Arial" panose="020B0604020202020204" pitchFamily="34" charset="0"/>
              <a:buChar char="•"/>
            </a:pPr>
            <a:r>
              <a:rPr lang="en-US" sz="1600" dirty="0"/>
              <a:t>Complex - Wing to Side of Body</a:t>
            </a:r>
          </a:p>
          <a:p>
            <a:pPr>
              <a:buFont typeface="Arial" panose="020B0604020202020204" pitchFamily="34" charset="0"/>
              <a:buChar char="•"/>
            </a:pPr>
            <a:r>
              <a:rPr lang="en-US" sz="1600" dirty="0"/>
              <a:t>Measure part thickness to mold</a:t>
            </a:r>
          </a:p>
        </p:txBody>
      </p:sp>
    </p:spTree>
    <p:extLst>
      <p:ext uri="{BB962C8B-B14F-4D97-AF65-F5344CB8AC3E}">
        <p14:creationId xmlns:p14="http://schemas.microsoft.com/office/powerpoint/2010/main" val="39597211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C652E5B-42C5-4C44-A38B-55016D4273D3}"/>
              </a:ext>
            </a:extLst>
          </p:cNvPr>
          <p:cNvSpPr>
            <a:spLocks noGrp="1"/>
          </p:cNvSpPr>
          <p:nvPr>
            <p:ph type="ctrTitle"/>
          </p:nvPr>
        </p:nvSpPr>
        <p:spPr/>
        <p:txBody>
          <a:bodyPr/>
          <a:lstStyle/>
          <a:p>
            <a:r>
              <a:rPr lang="en-US" dirty="0"/>
              <a:t>Thank you!</a:t>
            </a:r>
          </a:p>
        </p:txBody>
      </p:sp>
      <p:sp>
        <p:nvSpPr>
          <p:cNvPr id="8" name="Subtitle 7">
            <a:extLst>
              <a:ext uri="{FF2B5EF4-FFF2-40B4-BE49-F238E27FC236}">
                <a16:creationId xmlns:a16="http://schemas.microsoft.com/office/drawing/2014/main" id="{95A7230C-3CE8-4017-A8B3-74507DE5BBDE}"/>
              </a:ext>
            </a:extLst>
          </p:cNvPr>
          <p:cNvSpPr>
            <a:spLocks noGrp="1"/>
          </p:cNvSpPr>
          <p:nvPr>
            <p:ph type="subTitle" idx="1"/>
          </p:nvPr>
        </p:nvSpPr>
        <p:spPr/>
        <p:txBody>
          <a:bodyPr/>
          <a:lstStyle/>
          <a:p>
            <a:r>
              <a:rPr lang="en-US" dirty="0"/>
              <a:t>2019 Spatial Analyzer User Conference</a:t>
            </a:r>
          </a:p>
        </p:txBody>
      </p:sp>
    </p:spTree>
    <p:extLst>
      <p:ext uri="{BB962C8B-B14F-4D97-AF65-F5344CB8AC3E}">
        <p14:creationId xmlns:p14="http://schemas.microsoft.com/office/powerpoint/2010/main" val="3888161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800600"/>
            <a:ext cx="7924800" cy="1447800"/>
          </a:xfrm>
        </p:spPr>
        <p:txBody>
          <a:bodyPr>
            <a:noAutofit/>
          </a:bodyPr>
          <a:lstStyle/>
          <a:p>
            <a:pPr algn="ctr"/>
            <a:r>
              <a:rPr lang="en-US" dirty="0"/>
              <a:t>Text Your Questions to +1(757) 300-1774</a:t>
            </a:r>
            <a:br>
              <a:rPr lang="en-US" sz="2400" dirty="0"/>
            </a:br>
            <a:endParaRPr lang="en-US" sz="2400" dirty="0"/>
          </a:p>
        </p:txBody>
      </p:sp>
    </p:spTree>
    <p:extLst>
      <p:ext uri="{BB962C8B-B14F-4D97-AF65-F5344CB8AC3E}">
        <p14:creationId xmlns:p14="http://schemas.microsoft.com/office/powerpoint/2010/main" val="2630864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4741-C2C8-473E-847F-600967F97A9A}"/>
              </a:ext>
            </a:extLst>
          </p:cNvPr>
          <p:cNvSpPr>
            <a:spLocks noGrp="1"/>
          </p:cNvSpPr>
          <p:nvPr>
            <p:ph type="title"/>
          </p:nvPr>
        </p:nvSpPr>
        <p:spPr>
          <a:xfrm>
            <a:off x="1084984" y="533400"/>
            <a:ext cx="7543800" cy="639762"/>
          </a:xfrm>
        </p:spPr>
        <p:txBody>
          <a:bodyPr/>
          <a:lstStyle/>
          <a:p>
            <a:r>
              <a:rPr lang="en-US" dirty="0"/>
              <a:t>Ribbons</a:t>
            </a:r>
          </a:p>
        </p:txBody>
      </p:sp>
      <p:sp>
        <p:nvSpPr>
          <p:cNvPr id="3" name="Content Placeholder 2">
            <a:extLst>
              <a:ext uri="{FF2B5EF4-FFF2-40B4-BE49-F238E27FC236}">
                <a16:creationId xmlns:a16="http://schemas.microsoft.com/office/drawing/2014/main" id="{ACC0A4EC-4461-4BA5-997F-EB13BB2436AF}"/>
              </a:ext>
            </a:extLst>
          </p:cNvPr>
          <p:cNvSpPr>
            <a:spLocks noGrp="1"/>
          </p:cNvSpPr>
          <p:nvPr>
            <p:ph idx="1"/>
          </p:nvPr>
        </p:nvSpPr>
        <p:spPr>
          <a:xfrm>
            <a:off x="1084984" y="2965300"/>
            <a:ext cx="7543800" cy="3200400"/>
          </a:xfrm>
        </p:spPr>
        <p:txBody>
          <a:bodyPr>
            <a:normAutofit/>
          </a:bodyPr>
          <a:lstStyle/>
          <a:p>
            <a:r>
              <a:rPr lang="en-US" sz="2800" dirty="0"/>
              <a:t>SA has added Ribbons!</a:t>
            </a:r>
          </a:p>
          <a:p>
            <a:pPr marL="0" indent="0">
              <a:buNone/>
            </a:pPr>
            <a:endParaRPr lang="en-US" sz="2800" dirty="0"/>
          </a:p>
          <a:p>
            <a:pPr lvl="1"/>
            <a:r>
              <a:rPr lang="en-US" sz="2400" dirty="0"/>
              <a:t>NRK never stops developing-Always striving </a:t>
            </a:r>
            <a:r>
              <a:rPr lang="en-US" sz="2400"/>
              <a:t>to be the </a:t>
            </a:r>
            <a:r>
              <a:rPr lang="en-US" sz="2400" dirty="0"/>
              <a:t>best</a:t>
            </a:r>
          </a:p>
          <a:p>
            <a:pPr lvl="1"/>
            <a:r>
              <a:rPr lang="en-US" sz="2400" dirty="0"/>
              <a:t>Continued Investment for now and the future</a:t>
            </a:r>
          </a:p>
          <a:p>
            <a:pPr lvl="1"/>
            <a:r>
              <a:rPr lang="en-US" sz="2400" dirty="0"/>
              <a:t>SA has never been better and easier to use</a:t>
            </a:r>
          </a:p>
          <a:p>
            <a:endParaRPr lang="en-US" dirty="0"/>
          </a:p>
        </p:txBody>
      </p:sp>
      <p:sp>
        <p:nvSpPr>
          <p:cNvPr id="4" name="Date Placeholder 3">
            <a:extLst>
              <a:ext uri="{FF2B5EF4-FFF2-40B4-BE49-F238E27FC236}">
                <a16:creationId xmlns:a16="http://schemas.microsoft.com/office/drawing/2014/main" id="{96D6C098-F39C-489F-9209-AAFA3E6A43C2}"/>
              </a:ext>
            </a:extLst>
          </p:cNvPr>
          <p:cNvSpPr>
            <a:spLocks noGrp="1"/>
          </p:cNvSpPr>
          <p:nvPr>
            <p:ph type="dt" sz="half" idx="10"/>
          </p:nvPr>
        </p:nvSpPr>
        <p:spPr/>
        <p:txBody>
          <a:bodyPr/>
          <a:lstStyle/>
          <a:p>
            <a:fld id="{75568653-CFA4-4932-AEC3-3DE3699ED458}" type="datetime1">
              <a:rPr lang="en-US" smtClean="0"/>
              <a:t>5/1/2019</a:t>
            </a:fld>
            <a:endParaRPr lang="en-US"/>
          </a:p>
        </p:txBody>
      </p:sp>
      <p:pic>
        <p:nvPicPr>
          <p:cNvPr id="5" name="Picture 4">
            <a:extLst>
              <a:ext uri="{FF2B5EF4-FFF2-40B4-BE49-F238E27FC236}">
                <a16:creationId xmlns:a16="http://schemas.microsoft.com/office/drawing/2014/main" id="{A0339FAC-100E-41CC-B1E7-BEB94923CB60}"/>
              </a:ext>
            </a:extLst>
          </p:cNvPr>
          <p:cNvPicPr>
            <a:picLocks noChangeAspect="1"/>
          </p:cNvPicPr>
          <p:nvPr/>
        </p:nvPicPr>
        <p:blipFill>
          <a:blip r:embed="rId2"/>
          <a:stretch>
            <a:fillRect/>
          </a:stretch>
        </p:blipFill>
        <p:spPr>
          <a:xfrm>
            <a:off x="1090040" y="1752600"/>
            <a:ext cx="7884968" cy="940543"/>
          </a:xfrm>
          <a:prstGeom prst="rect">
            <a:avLst/>
          </a:prstGeom>
        </p:spPr>
      </p:pic>
    </p:spTree>
    <p:extLst>
      <p:ext uri="{BB962C8B-B14F-4D97-AF65-F5344CB8AC3E}">
        <p14:creationId xmlns:p14="http://schemas.microsoft.com/office/powerpoint/2010/main" val="2587686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84741-C2C8-473E-847F-600967F97A9A}"/>
              </a:ext>
            </a:extLst>
          </p:cNvPr>
          <p:cNvSpPr>
            <a:spLocks noGrp="1"/>
          </p:cNvSpPr>
          <p:nvPr>
            <p:ph type="title"/>
          </p:nvPr>
        </p:nvSpPr>
        <p:spPr>
          <a:xfrm>
            <a:off x="1084623" y="529066"/>
            <a:ext cx="7543800" cy="639762"/>
          </a:xfrm>
        </p:spPr>
        <p:txBody>
          <a:bodyPr/>
          <a:lstStyle/>
          <a:p>
            <a:r>
              <a:rPr lang="en-US" dirty="0"/>
              <a:t>Ribbons</a:t>
            </a:r>
          </a:p>
        </p:txBody>
      </p:sp>
      <p:sp>
        <p:nvSpPr>
          <p:cNvPr id="3" name="Content Placeholder 2">
            <a:extLst>
              <a:ext uri="{FF2B5EF4-FFF2-40B4-BE49-F238E27FC236}">
                <a16:creationId xmlns:a16="http://schemas.microsoft.com/office/drawing/2014/main" id="{ACC0A4EC-4461-4BA5-997F-EB13BB2436AF}"/>
              </a:ext>
            </a:extLst>
          </p:cNvPr>
          <p:cNvSpPr>
            <a:spLocks noGrp="1"/>
          </p:cNvSpPr>
          <p:nvPr>
            <p:ph idx="1"/>
          </p:nvPr>
        </p:nvSpPr>
        <p:spPr>
          <a:xfrm>
            <a:off x="1084623" y="2963133"/>
            <a:ext cx="7543800" cy="3352800"/>
          </a:xfrm>
        </p:spPr>
        <p:txBody>
          <a:bodyPr>
            <a:normAutofit/>
          </a:bodyPr>
          <a:lstStyle/>
          <a:p>
            <a:r>
              <a:rPr lang="en-US" sz="2800" dirty="0"/>
              <a:t>Why:</a:t>
            </a:r>
          </a:p>
          <a:p>
            <a:pPr lvl="1"/>
            <a:r>
              <a:rPr lang="en-US" sz="2400" dirty="0"/>
              <a:t>Streamline processes/Easier to use</a:t>
            </a:r>
          </a:p>
          <a:p>
            <a:pPr lvl="1"/>
            <a:r>
              <a:rPr lang="en-US" sz="2400" dirty="0"/>
              <a:t>Modern look and feel</a:t>
            </a:r>
          </a:p>
          <a:p>
            <a:pPr lvl="1"/>
            <a:r>
              <a:rPr lang="en-US" sz="2400" dirty="0"/>
              <a:t>Reduces mouse clicks</a:t>
            </a:r>
          </a:p>
          <a:p>
            <a:pPr lvl="1"/>
            <a:r>
              <a:rPr lang="en-US" sz="2400" dirty="0"/>
              <a:t>Easier access to frequently used commands</a:t>
            </a:r>
          </a:p>
          <a:p>
            <a:pPr lvl="1"/>
            <a:r>
              <a:rPr lang="en-US" sz="2400" dirty="0"/>
              <a:t>Without loss of functionality</a:t>
            </a:r>
          </a:p>
          <a:p>
            <a:pPr lvl="1"/>
            <a:r>
              <a:rPr lang="en-US" sz="2400" dirty="0"/>
              <a:t>Legacy Interface will remain and easily reset</a:t>
            </a:r>
          </a:p>
          <a:p>
            <a:endParaRPr lang="en-US" dirty="0"/>
          </a:p>
          <a:p>
            <a:endParaRPr lang="en-US" dirty="0"/>
          </a:p>
        </p:txBody>
      </p:sp>
      <p:sp>
        <p:nvSpPr>
          <p:cNvPr id="4" name="Date Placeholder 3">
            <a:extLst>
              <a:ext uri="{FF2B5EF4-FFF2-40B4-BE49-F238E27FC236}">
                <a16:creationId xmlns:a16="http://schemas.microsoft.com/office/drawing/2014/main" id="{96D6C098-F39C-489F-9209-AAFA3E6A43C2}"/>
              </a:ext>
            </a:extLst>
          </p:cNvPr>
          <p:cNvSpPr>
            <a:spLocks noGrp="1"/>
          </p:cNvSpPr>
          <p:nvPr>
            <p:ph type="dt" sz="half" idx="10"/>
          </p:nvPr>
        </p:nvSpPr>
        <p:spPr/>
        <p:txBody>
          <a:bodyPr/>
          <a:lstStyle/>
          <a:p>
            <a:fld id="{75568653-CFA4-4932-AEC3-3DE3699ED458}" type="datetime1">
              <a:rPr lang="en-US" smtClean="0"/>
              <a:t>5/1/2019</a:t>
            </a:fld>
            <a:endParaRPr lang="en-US"/>
          </a:p>
        </p:txBody>
      </p:sp>
      <p:pic>
        <p:nvPicPr>
          <p:cNvPr id="5" name="Picture 4">
            <a:extLst>
              <a:ext uri="{FF2B5EF4-FFF2-40B4-BE49-F238E27FC236}">
                <a16:creationId xmlns:a16="http://schemas.microsoft.com/office/drawing/2014/main" id="{A0339FAC-100E-41CC-B1E7-BEB94923CB60}"/>
              </a:ext>
            </a:extLst>
          </p:cNvPr>
          <p:cNvPicPr>
            <a:picLocks noChangeAspect="1"/>
          </p:cNvPicPr>
          <p:nvPr/>
        </p:nvPicPr>
        <p:blipFill>
          <a:blip r:embed="rId2"/>
          <a:stretch>
            <a:fillRect/>
          </a:stretch>
        </p:blipFill>
        <p:spPr>
          <a:xfrm>
            <a:off x="1143000" y="1752600"/>
            <a:ext cx="7884968" cy="940543"/>
          </a:xfrm>
          <a:prstGeom prst="rect">
            <a:avLst/>
          </a:prstGeom>
        </p:spPr>
      </p:pic>
    </p:spTree>
    <p:extLst>
      <p:ext uri="{BB962C8B-B14F-4D97-AF65-F5344CB8AC3E}">
        <p14:creationId xmlns:p14="http://schemas.microsoft.com/office/powerpoint/2010/main" val="422433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2BA5-9154-4199-A6C7-8819617055B9}"/>
              </a:ext>
            </a:extLst>
          </p:cNvPr>
          <p:cNvSpPr>
            <a:spLocks noGrp="1"/>
          </p:cNvSpPr>
          <p:nvPr>
            <p:ph type="title"/>
          </p:nvPr>
        </p:nvSpPr>
        <p:spPr/>
        <p:txBody>
          <a:bodyPr/>
          <a:lstStyle/>
          <a:p>
            <a:r>
              <a:rPr lang="en-US" dirty="0"/>
              <a:t>SA User Community</a:t>
            </a:r>
          </a:p>
        </p:txBody>
      </p:sp>
      <p:sp>
        <p:nvSpPr>
          <p:cNvPr id="4" name="Date Placeholder 3">
            <a:extLst>
              <a:ext uri="{FF2B5EF4-FFF2-40B4-BE49-F238E27FC236}">
                <a16:creationId xmlns:a16="http://schemas.microsoft.com/office/drawing/2014/main" id="{2DF1E2BC-33A6-4915-AA80-A6AFCD1F62DA}"/>
              </a:ext>
            </a:extLst>
          </p:cNvPr>
          <p:cNvSpPr>
            <a:spLocks noGrp="1"/>
          </p:cNvSpPr>
          <p:nvPr>
            <p:ph type="dt" sz="half" idx="10"/>
          </p:nvPr>
        </p:nvSpPr>
        <p:spPr/>
        <p:txBody>
          <a:bodyPr/>
          <a:lstStyle/>
          <a:p>
            <a:fld id="{75568653-CFA4-4932-AEC3-3DE3699ED458}" type="datetime1">
              <a:rPr lang="en-US" smtClean="0"/>
              <a:t>5/1/2019</a:t>
            </a:fld>
            <a:endParaRPr lang="en-US"/>
          </a:p>
        </p:txBody>
      </p:sp>
      <p:pic>
        <p:nvPicPr>
          <p:cNvPr id="5" name="Picture 4">
            <a:extLst>
              <a:ext uri="{FF2B5EF4-FFF2-40B4-BE49-F238E27FC236}">
                <a16:creationId xmlns:a16="http://schemas.microsoft.com/office/drawing/2014/main" id="{DC289FA2-5719-4212-8B64-EF7C77EEAA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7100"/>
          <a:stretch/>
        </p:blipFill>
        <p:spPr>
          <a:xfrm>
            <a:off x="911595" y="2221795"/>
            <a:ext cx="7699005" cy="3874205"/>
          </a:xfrm>
          <a:prstGeom prst="rect">
            <a:avLst/>
          </a:prstGeom>
        </p:spPr>
      </p:pic>
      <p:sp>
        <p:nvSpPr>
          <p:cNvPr id="6" name="TextBox 5">
            <a:extLst>
              <a:ext uri="{FF2B5EF4-FFF2-40B4-BE49-F238E27FC236}">
                <a16:creationId xmlns:a16="http://schemas.microsoft.com/office/drawing/2014/main" id="{B52EC927-BC34-4ECA-A58E-C009A01DC181}"/>
              </a:ext>
            </a:extLst>
          </p:cNvPr>
          <p:cNvSpPr txBox="1"/>
          <p:nvPr/>
        </p:nvSpPr>
        <p:spPr>
          <a:xfrm>
            <a:off x="533400" y="1795353"/>
            <a:ext cx="88753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Navigate to via www.kinematics.com  OR  Direct Access – kinematics.force.com/SA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213904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42BA5-9154-4199-A6C7-8819617055B9}"/>
              </a:ext>
            </a:extLst>
          </p:cNvPr>
          <p:cNvSpPr>
            <a:spLocks noGrp="1"/>
          </p:cNvSpPr>
          <p:nvPr>
            <p:ph type="title"/>
          </p:nvPr>
        </p:nvSpPr>
        <p:spPr/>
        <p:txBody>
          <a:bodyPr/>
          <a:lstStyle/>
          <a:p>
            <a:r>
              <a:rPr lang="en-US" dirty="0"/>
              <a:t>SA User Community</a:t>
            </a:r>
          </a:p>
        </p:txBody>
      </p:sp>
      <p:sp>
        <p:nvSpPr>
          <p:cNvPr id="4" name="Date Placeholder 3">
            <a:extLst>
              <a:ext uri="{FF2B5EF4-FFF2-40B4-BE49-F238E27FC236}">
                <a16:creationId xmlns:a16="http://schemas.microsoft.com/office/drawing/2014/main" id="{2DF1E2BC-33A6-4915-AA80-A6AFCD1F62DA}"/>
              </a:ext>
            </a:extLst>
          </p:cNvPr>
          <p:cNvSpPr>
            <a:spLocks noGrp="1"/>
          </p:cNvSpPr>
          <p:nvPr>
            <p:ph type="dt" sz="half" idx="10"/>
          </p:nvPr>
        </p:nvSpPr>
        <p:spPr/>
        <p:txBody>
          <a:bodyPr/>
          <a:lstStyle/>
          <a:p>
            <a:fld id="{75568653-CFA4-4932-AEC3-3DE3699ED458}" type="datetime1">
              <a:rPr lang="en-US" smtClean="0"/>
              <a:t>5/1/2019</a:t>
            </a:fld>
            <a:endParaRPr lang="en-US"/>
          </a:p>
        </p:txBody>
      </p:sp>
      <p:sp>
        <p:nvSpPr>
          <p:cNvPr id="6" name="TextBox 5">
            <a:extLst>
              <a:ext uri="{FF2B5EF4-FFF2-40B4-BE49-F238E27FC236}">
                <a16:creationId xmlns:a16="http://schemas.microsoft.com/office/drawing/2014/main" id="{B52EC927-BC34-4ECA-A58E-C009A01DC181}"/>
              </a:ext>
            </a:extLst>
          </p:cNvPr>
          <p:cNvSpPr txBox="1"/>
          <p:nvPr/>
        </p:nvSpPr>
        <p:spPr>
          <a:xfrm>
            <a:off x="533400" y="1795353"/>
            <a:ext cx="887531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black"/>
                </a:solidFill>
                <a:effectLst/>
                <a:uLnTx/>
                <a:uFillTx/>
              </a:rPr>
              <a:t>Navigate to via www.kinematics.com  OR  Direct Access – kinematics.force.com/SA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pic>
        <p:nvPicPr>
          <p:cNvPr id="7" name="Picture 6">
            <a:extLst>
              <a:ext uri="{FF2B5EF4-FFF2-40B4-BE49-F238E27FC236}">
                <a16:creationId xmlns:a16="http://schemas.microsoft.com/office/drawing/2014/main" id="{0C639BFE-5BC5-423F-8053-FE6A8C9AA8D2}"/>
              </a:ext>
            </a:extLst>
          </p:cNvPr>
          <p:cNvPicPr>
            <a:picLocks noChangeAspect="1"/>
          </p:cNvPicPr>
          <p:nvPr/>
        </p:nvPicPr>
        <p:blipFill>
          <a:blip r:embed="rId2"/>
          <a:stretch>
            <a:fillRect/>
          </a:stretch>
        </p:blipFill>
        <p:spPr>
          <a:xfrm>
            <a:off x="685800" y="2118518"/>
            <a:ext cx="7620000" cy="3872925"/>
          </a:xfrm>
          <a:prstGeom prst="rect">
            <a:avLst/>
          </a:prstGeom>
        </p:spPr>
      </p:pic>
    </p:spTree>
    <p:extLst>
      <p:ext uri="{BB962C8B-B14F-4D97-AF65-F5344CB8AC3E}">
        <p14:creationId xmlns:p14="http://schemas.microsoft.com/office/powerpoint/2010/main" val="693221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C10A-3358-4A51-B687-296E23D941E9}"/>
              </a:ext>
            </a:extLst>
          </p:cNvPr>
          <p:cNvSpPr>
            <a:spLocks noGrp="1"/>
          </p:cNvSpPr>
          <p:nvPr>
            <p:ph type="title"/>
          </p:nvPr>
        </p:nvSpPr>
        <p:spPr>
          <a:xfrm>
            <a:off x="1143000" y="274638"/>
            <a:ext cx="7543800" cy="1143000"/>
          </a:xfrm>
        </p:spPr>
        <p:txBody>
          <a:bodyPr>
            <a:normAutofit fontScale="90000"/>
          </a:bodyPr>
          <a:lstStyle/>
          <a:p>
            <a:r>
              <a:rPr lang="en-US" dirty="0"/>
              <a:t>Vector Group to Vector Group Relationship – Opposing Direction</a:t>
            </a:r>
          </a:p>
        </p:txBody>
      </p:sp>
      <p:sp>
        <p:nvSpPr>
          <p:cNvPr id="3" name="Content Placeholder 2">
            <a:extLst>
              <a:ext uri="{FF2B5EF4-FFF2-40B4-BE49-F238E27FC236}">
                <a16:creationId xmlns:a16="http://schemas.microsoft.com/office/drawing/2014/main" id="{D1DA9F34-791A-48B0-B274-5BA363397DE5}"/>
              </a:ext>
            </a:extLst>
          </p:cNvPr>
          <p:cNvSpPr>
            <a:spLocks noGrp="1"/>
          </p:cNvSpPr>
          <p:nvPr>
            <p:ph idx="1"/>
          </p:nvPr>
        </p:nvSpPr>
        <p:spPr>
          <a:xfrm>
            <a:off x="5791200" y="1828800"/>
            <a:ext cx="2971800" cy="4297363"/>
          </a:xfrm>
        </p:spPr>
        <p:txBody>
          <a:bodyPr/>
          <a:lstStyle/>
          <a:p>
            <a:pPr marL="0" indent="0"/>
            <a:r>
              <a:rPr lang="en-US" sz="1800" dirty="0">
                <a:solidFill>
                  <a:prstClr val="black"/>
                </a:solidFill>
              </a:rPr>
              <a:t>Designed with shim and gap applications in mind, this new relationship builds a composite vector group from two corresponding vector groups. The resulting graphical and numerical statistics can be reported directly, defining the gap width, and the relationship can be used within a relationship fit to equalize the gap distribution relative to a nominal.</a:t>
            </a:r>
          </a:p>
          <a:p>
            <a:endParaRPr lang="en-US" dirty="0"/>
          </a:p>
        </p:txBody>
      </p:sp>
      <p:sp>
        <p:nvSpPr>
          <p:cNvPr id="4" name="Date Placeholder 3">
            <a:extLst>
              <a:ext uri="{FF2B5EF4-FFF2-40B4-BE49-F238E27FC236}">
                <a16:creationId xmlns:a16="http://schemas.microsoft.com/office/drawing/2014/main" id="{FE71321F-6C51-43D5-BF64-2D78B944E9DF}"/>
              </a:ext>
            </a:extLst>
          </p:cNvPr>
          <p:cNvSpPr>
            <a:spLocks noGrp="1"/>
          </p:cNvSpPr>
          <p:nvPr>
            <p:ph type="dt" sz="half" idx="10"/>
          </p:nvPr>
        </p:nvSpPr>
        <p:spPr>
          <a:xfrm>
            <a:off x="6781800" y="6172200"/>
            <a:ext cx="990600" cy="365125"/>
          </a:xfrm>
        </p:spPr>
        <p:txBody>
          <a:bodyPr/>
          <a:lstStyle/>
          <a:p>
            <a:fld id="{AAA11D45-C5C0-4AB8-9A8B-ACF02C12D30D}" type="datetime1">
              <a:rPr lang="en-US" smtClean="0"/>
              <a:t>5/1/2019</a:t>
            </a:fld>
            <a:endParaRPr lang="en-US"/>
          </a:p>
        </p:txBody>
      </p:sp>
      <p:pic>
        <p:nvPicPr>
          <p:cNvPr id="6" name="Picture Placeholder 5">
            <a:extLst>
              <a:ext uri="{FF2B5EF4-FFF2-40B4-BE49-F238E27FC236}">
                <a16:creationId xmlns:a16="http://schemas.microsoft.com/office/drawing/2014/main" id="{325E33E2-62B7-4493-A698-4F235E7326C1}"/>
              </a:ext>
            </a:extLst>
          </p:cNvPr>
          <p:cNvPicPr>
            <a:picLocks noGrp="1" noChangeAspect="1"/>
          </p:cNvPicPr>
          <p:nvPr>
            <p:ph type="pic" sz="quarter" idx="13"/>
          </p:nvPr>
        </p:nvPicPr>
        <p:blipFill>
          <a:blip r:embed="rId3"/>
          <a:srcRect l="3624" r="3624"/>
          <a:stretch>
            <a:fillRect/>
          </a:stretch>
        </p:blipFill>
        <p:spPr>
          <a:xfrm>
            <a:off x="1104900" y="1858963"/>
            <a:ext cx="4495800" cy="4267200"/>
          </a:xfrm>
          <a:prstGeom prst="rect">
            <a:avLst/>
          </a:prstGeom>
          <a:ln>
            <a:noFill/>
          </a:ln>
          <a:effectLst>
            <a:softEdge rad="112500"/>
          </a:effectLst>
        </p:spPr>
      </p:pic>
    </p:spTree>
    <p:extLst>
      <p:ext uri="{BB962C8B-B14F-4D97-AF65-F5344CB8AC3E}">
        <p14:creationId xmlns:p14="http://schemas.microsoft.com/office/powerpoint/2010/main" val="1811339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6C10A-3358-4A51-B687-296E23D941E9}"/>
              </a:ext>
            </a:extLst>
          </p:cNvPr>
          <p:cNvSpPr>
            <a:spLocks noGrp="1"/>
          </p:cNvSpPr>
          <p:nvPr>
            <p:ph type="title"/>
          </p:nvPr>
        </p:nvSpPr>
        <p:spPr>
          <a:xfrm>
            <a:off x="1143000" y="274638"/>
            <a:ext cx="7543800" cy="1143000"/>
          </a:xfrm>
        </p:spPr>
        <p:txBody>
          <a:bodyPr>
            <a:normAutofit fontScale="90000"/>
          </a:bodyPr>
          <a:lstStyle/>
          <a:p>
            <a:r>
              <a:rPr lang="en-US" dirty="0"/>
              <a:t>Vector Group to Vector Group Relationship – Same Direction</a:t>
            </a:r>
          </a:p>
        </p:txBody>
      </p:sp>
      <p:sp>
        <p:nvSpPr>
          <p:cNvPr id="3" name="Content Placeholder 2">
            <a:extLst>
              <a:ext uri="{FF2B5EF4-FFF2-40B4-BE49-F238E27FC236}">
                <a16:creationId xmlns:a16="http://schemas.microsoft.com/office/drawing/2014/main" id="{D1DA9F34-791A-48B0-B274-5BA363397DE5}"/>
              </a:ext>
            </a:extLst>
          </p:cNvPr>
          <p:cNvSpPr>
            <a:spLocks noGrp="1"/>
          </p:cNvSpPr>
          <p:nvPr>
            <p:ph idx="1"/>
          </p:nvPr>
        </p:nvSpPr>
        <p:spPr>
          <a:xfrm>
            <a:off x="1143000" y="5334000"/>
            <a:ext cx="7466239" cy="1279525"/>
          </a:xfrm>
        </p:spPr>
        <p:txBody>
          <a:bodyPr>
            <a:normAutofit/>
          </a:bodyPr>
          <a:lstStyle/>
          <a:p>
            <a:pPr marL="0" indent="0"/>
            <a:r>
              <a:rPr lang="en-US" sz="1800" dirty="0">
                <a:solidFill>
                  <a:prstClr val="black"/>
                </a:solidFill>
              </a:rPr>
              <a:t>Used for sequential surface measurement where the same surface is measured a second time and the relative change in deviation is desired.</a:t>
            </a:r>
          </a:p>
          <a:p>
            <a:endParaRPr lang="en-US" dirty="0"/>
          </a:p>
        </p:txBody>
      </p:sp>
      <p:sp>
        <p:nvSpPr>
          <p:cNvPr id="4" name="Date Placeholder 3">
            <a:extLst>
              <a:ext uri="{FF2B5EF4-FFF2-40B4-BE49-F238E27FC236}">
                <a16:creationId xmlns:a16="http://schemas.microsoft.com/office/drawing/2014/main" id="{FE71321F-6C51-43D5-BF64-2D78B944E9DF}"/>
              </a:ext>
            </a:extLst>
          </p:cNvPr>
          <p:cNvSpPr>
            <a:spLocks noGrp="1"/>
          </p:cNvSpPr>
          <p:nvPr>
            <p:ph type="dt" sz="half" idx="10"/>
          </p:nvPr>
        </p:nvSpPr>
        <p:spPr>
          <a:xfrm>
            <a:off x="6781800" y="6172200"/>
            <a:ext cx="990600" cy="365125"/>
          </a:xfrm>
        </p:spPr>
        <p:txBody>
          <a:bodyPr/>
          <a:lstStyle/>
          <a:p>
            <a:fld id="{AAA11D45-C5C0-4AB8-9A8B-ACF02C12D30D}" type="datetime1">
              <a:rPr lang="en-US" smtClean="0"/>
              <a:t>5/1/2019</a:t>
            </a:fld>
            <a:endParaRPr lang="en-US"/>
          </a:p>
        </p:txBody>
      </p:sp>
      <p:pic>
        <p:nvPicPr>
          <p:cNvPr id="8" name="vg2vg-samedirection">
            <a:hlinkClick r:id="" action="ppaction://media"/>
            <a:extLst>
              <a:ext uri="{FF2B5EF4-FFF2-40B4-BE49-F238E27FC236}">
                <a16:creationId xmlns:a16="http://schemas.microsoft.com/office/drawing/2014/main" id="{23C73740-2006-4F7C-9B8E-C1ECF1AE5D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76400"/>
            <a:ext cx="6404428" cy="3362325"/>
          </a:xfrm>
          <a:prstGeom prst="rect">
            <a:avLst/>
          </a:prstGeom>
        </p:spPr>
      </p:pic>
    </p:spTree>
    <p:extLst>
      <p:ext uri="{BB962C8B-B14F-4D97-AF65-F5344CB8AC3E}">
        <p14:creationId xmlns:p14="http://schemas.microsoft.com/office/powerpoint/2010/main" val="1963733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F3208E06E7B147BBE51AEB9093E810" ma:contentTypeVersion="7" ma:contentTypeDescription="Create a new document." ma:contentTypeScope="" ma:versionID="956b0ffd9155ccd23d674d43c8eaaeb0">
  <xsd:schema xmlns:xsd="http://www.w3.org/2001/XMLSchema" xmlns:xs="http://www.w3.org/2001/XMLSchema" xmlns:p="http://schemas.microsoft.com/office/2006/metadata/properties" xmlns:ns2="02507264-d98b-4027-bd06-e7f421967de1" xmlns:ns3="e320e0ba-2e60-4cac-98da-68ffe1d19600" targetNamespace="http://schemas.microsoft.com/office/2006/metadata/properties" ma:root="true" ma:fieldsID="bf7acb669f458a2f58c27bfaaf9ea38d" ns2:_="" ns3:_="">
    <xsd:import namespace="02507264-d98b-4027-bd06-e7f421967de1"/>
    <xsd:import namespace="e320e0ba-2e60-4cac-98da-68ffe1d1960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507264-d98b-4027-bd06-e7f421967de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20e0ba-2e60-4cac-98da-68ffe1d19600"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74A0AB-356E-430B-86E4-4EB3F684ABAA}">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02507264-d98b-4027-bd06-e7f421967de1"/>
    <ds:schemaRef ds:uri="e320e0ba-2e60-4cac-98da-68ffe1d19600"/>
    <ds:schemaRef ds:uri="http://www.w3.org/XML/1998/namespace"/>
  </ds:schemaRefs>
</ds:datastoreItem>
</file>

<file path=customXml/itemProps2.xml><?xml version="1.0" encoding="utf-8"?>
<ds:datastoreItem xmlns:ds="http://schemas.openxmlformats.org/officeDocument/2006/customXml" ds:itemID="{89CB119A-E64E-49A1-91BE-0D88873A2DD2}"/>
</file>

<file path=customXml/itemProps3.xml><?xml version="1.0" encoding="utf-8"?>
<ds:datastoreItem xmlns:ds="http://schemas.openxmlformats.org/officeDocument/2006/customXml" ds:itemID="{4C744B1A-8E8D-4717-990D-E33DF53390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3515</TotalTime>
  <Words>1850</Words>
  <Application>Microsoft Office PowerPoint</Application>
  <PresentationFormat>On-screen Show (4:3)</PresentationFormat>
  <Paragraphs>175</Paragraphs>
  <Slides>21</Slides>
  <Notes>14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Open Sans bold</vt:lpstr>
      <vt:lpstr>Open Sans Light</vt:lpstr>
      <vt:lpstr>Open Sans Semibold</vt:lpstr>
      <vt:lpstr>Office Theme</vt:lpstr>
      <vt:lpstr>Predictive Shim Tool – Vector Group to Vector Group Relationship</vt:lpstr>
      <vt:lpstr>Richard Nelson, Application Engineer, Western Region US </vt:lpstr>
      <vt:lpstr>Text Your Questions to +1(757) 300-1774 </vt:lpstr>
      <vt:lpstr>Ribbons</vt:lpstr>
      <vt:lpstr>Ribbons</vt:lpstr>
      <vt:lpstr>SA User Community</vt:lpstr>
      <vt:lpstr>SA User Community</vt:lpstr>
      <vt:lpstr>Vector Group to Vector Group Relationship – Opposing Direction</vt:lpstr>
      <vt:lpstr>Vector Group to Vector Group Relationship – Same Direction</vt:lpstr>
      <vt:lpstr>Agenda</vt:lpstr>
      <vt:lpstr>Measure the Two Mating Parts</vt:lpstr>
      <vt:lpstr>Create the Vector Groups for the respective mating surfaces</vt:lpstr>
      <vt:lpstr>Create the Vector Group to Vector Group Relationship</vt:lpstr>
      <vt:lpstr>Create the Vector Group to Vector Group Relationship</vt:lpstr>
      <vt:lpstr>Walk through User Interface</vt:lpstr>
      <vt:lpstr>Walk through User Interface</vt:lpstr>
      <vt:lpstr>Walk through User Interface</vt:lpstr>
      <vt:lpstr>Walk through User Interface</vt:lpstr>
      <vt:lpstr>Walk through User Interface</vt:lpstr>
      <vt:lpstr>Vector Group to Vector Group demo</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Jessica</dc:creator>
  <cp:lastModifiedBy>Richard Nelson</cp:lastModifiedBy>
  <cp:revision>61</cp:revision>
  <dcterms:created xsi:type="dcterms:W3CDTF">2006-08-16T00:00:00Z</dcterms:created>
  <dcterms:modified xsi:type="dcterms:W3CDTF">2019-05-01T18:18:19Z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0x01010001F3208E06E7B147BBE51AEB9093E810</vt:lpwstr>
  </property>
</Properties>
</file>