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06" r:id="rId3"/>
    <p:sldId id="410" r:id="rId4"/>
    <p:sldId id="420" r:id="rId5"/>
    <p:sldId id="367" r:id="rId6"/>
    <p:sldId id="422" r:id="rId7"/>
    <p:sldId id="421" r:id="rId8"/>
    <p:sldId id="429" r:id="rId9"/>
    <p:sldId id="430" r:id="rId10"/>
    <p:sldId id="431" r:id="rId11"/>
    <p:sldId id="432" r:id="rId12"/>
    <p:sldId id="434" r:id="rId13"/>
    <p:sldId id="435" r:id="rId14"/>
    <p:sldId id="437" r:id="rId15"/>
    <p:sldId id="423" r:id="rId16"/>
    <p:sldId id="396" r:id="rId17"/>
    <p:sldId id="400" r:id="rId18"/>
    <p:sldId id="359" r:id="rId19"/>
    <p:sldId id="405" r:id="rId20"/>
    <p:sldId id="398" r:id="rId21"/>
    <p:sldId id="397" r:id="rId22"/>
    <p:sldId id="413" r:id="rId23"/>
    <p:sldId id="439" r:id="rId24"/>
    <p:sldId id="414" r:id="rId25"/>
    <p:sldId id="417" r:id="rId26"/>
    <p:sldId id="441" r:id="rId27"/>
    <p:sldId id="418" r:id="rId28"/>
    <p:sldId id="419" r:id="rId29"/>
    <p:sldId id="425" r:id="rId30"/>
    <p:sldId id="415" r:id="rId31"/>
    <p:sldId id="426" r:id="rId32"/>
    <p:sldId id="416" r:id="rId33"/>
    <p:sldId id="401" r:id="rId34"/>
    <p:sldId id="424" r:id="rId35"/>
    <p:sldId id="3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o" id="{AF716EE9-CCB8-4457-B1D5-2F40EE110EDB}">
          <p14:sldIdLst>
            <p14:sldId id="256"/>
            <p14:sldId id="406"/>
          </p14:sldIdLst>
        </p14:section>
        <p14:section name="Intro to Ribbon Menus" id="{F6990A71-0BB4-4709-A2AF-5F8CF4B0C19A}">
          <p14:sldIdLst>
            <p14:sldId id="410"/>
            <p14:sldId id="420"/>
            <p14:sldId id="367"/>
            <p14:sldId id="422"/>
            <p14:sldId id="421"/>
            <p14:sldId id="429"/>
            <p14:sldId id="430"/>
            <p14:sldId id="431"/>
            <p14:sldId id="432"/>
            <p14:sldId id="434"/>
            <p14:sldId id="435"/>
            <p14:sldId id="437"/>
          </p14:sldIdLst>
        </p14:section>
        <p14:section name="Why Features" id="{3391B224-17DF-4645-8D73-5DDF8F383C25}">
          <p14:sldIdLst>
            <p14:sldId id="423"/>
            <p14:sldId id="396"/>
            <p14:sldId id="400"/>
            <p14:sldId id="359"/>
            <p14:sldId id="405"/>
            <p14:sldId id="398"/>
            <p14:sldId id="397"/>
            <p14:sldId id="413"/>
            <p14:sldId id="439"/>
            <p14:sldId id="414"/>
            <p14:sldId id="417"/>
            <p14:sldId id="441"/>
            <p14:sldId id="418"/>
          </p14:sldIdLst>
        </p14:section>
        <p14:section name="Ribbon Workflo" id="{0DDB6075-AE24-47DF-B587-C99FBC7723C6}">
          <p14:sldIdLst>
            <p14:sldId id="419"/>
            <p14:sldId id="425"/>
            <p14:sldId id="415"/>
            <p14:sldId id="426"/>
            <p14:sldId id="416"/>
            <p14:sldId id="401"/>
            <p14:sldId id="424"/>
            <p14:sldId id="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FB"/>
    <a:srgbClr val="063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8424" autoAdjust="0"/>
  </p:normalViewPr>
  <p:slideViewPr>
    <p:cSldViewPr>
      <p:cViewPr varScale="1">
        <p:scale>
          <a:sx n="101" d="100"/>
          <a:sy n="101" d="100"/>
        </p:scale>
        <p:origin x="192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050D9-0B00-426A-88DB-D89D0DDDF55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50627-4523-452D-92F1-AA970B31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9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topics to cover Focused on one subject… how to…</a:t>
            </a:r>
          </a:p>
          <a:p>
            <a:endParaRPr lang="en-US" dirty="0"/>
          </a:p>
          <a:p>
            <a:r>
              <a:rPr lang="en-US" dirty="0"/>
              <a:t>Most of you know more about this than I do so I am going to focus on the new features added in the last couple of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69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 we have here… Lets take a loser look: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76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 we have here… Lets take a loser look: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3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 we have here… Lets take a loser look: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30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 we have here… Lets take a loser look: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64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 we have here… Lets take a loser look: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18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 is a points-based software and point traceability is its foundation.</a:t>
            </a:r>
          </a:p>
          <a:p>
            <a:endParaRPr lang="en-US" dirty="0"/>
          </a:p>
          <a:p>
            <a:r>
              <a:rPr lang="en-US" dirty="0"/>
              <a:t>But the deliverable to the customer in many cases is… where are the features relative to the nominal and are they within tolerance.</a:t>
            </a:r>
          </a:p>
          <a:p>
            <a:endParaRPr lang="en-US" dirty="0"/>
          </a:p>
          <a:p>
            <a:r>
              <a:rPr lang="en-US" dirty="0"/>
              <a:t>So how do we get there?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22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Standardized Inspection both ISO and ASME delivers part to part comparison and evaluation… however,</a:t>
            </a:r>
          </a:p>
          <a:p>
            <a:r>
              <a:rPr lang="en-US" dirty="0"/>
              <a:t>GD&amp;T has a built in Alignment you don’t see</a:t>
            </a:r>
          </a:p>
          <a:p>
            <a:r>
              <a:rPr lang="en-US" dirty="0"/>
              <a:t>GD&amp;T is more heavily influenced by outliers – which reflect part deviation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42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need is an efficient means to take point measurements and perform feature evaluations using those points</a:t>
            </a:r>
          </a:p>
          <a:p>
            <a:r>
              <a:rPr lang="en-US" dirty="0"/>
              <a:t>Toolkit was introduced to help with that process by offering quick access to existing tools</a:t>
            </a:r>
          </a:p>
          <a:p>
            <a:r>
              <a:rPr lang="en-US" dirty="0"/>
              <a:t>And these tools have continued to evolve as has the toolkit.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2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often think of a relationship as being a “Dynamic Query”, But it can be more.. </a:t>
            </a:r>
          </a:p>
          <a:p>
            <a:r>
              <a:rPr lang="en-US" dirty="0"/>
              <a:t>It can be a Dynamic Link between many things… When you build a relationship from a circle it looks kind of redundant</a:t>
            </a:r>
          </a:p>
          <a:p>
            <a:r>
              <a:rPr lang="en-US" dirty="0"/>
              <a:t>But when it pulls all the pieces together for you, the power starts to be more apparent.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37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1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the ribbon menu and the new look of SA…. If you haven’t seen it yet… here it is.</a:t>
            </a:r>
          </a:p>
          <a:p>
            <a:endParaRPr lang="en-US" dirty="0"/>
          </a:p>
          <a:p>
            <a:r>
              <a:rPr lang="en-US" dirty="0"/>
              <a:t>Objectives were 3 fold…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9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the links between items GR-Features compute the difference between nominal and measured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2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the links between items GR-Features compute the difference between nominal and measured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74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71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59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heart of the Features tab is the New Feature section. When you want a new feature push the button.</a:t>
            </a:r>
          </a:p>
          <a:p>
            <a:r>
              <a:rPr lang="en-US" dirty="0"/>
              <a:t>How does 2 sections of the toolkit fit into one set of buttons?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23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25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heart of the Features tab is the New Feature section. When you want a new feature push the button.</a:t>
            </a:r>
          </a:p>
          <a:p>
            <a:r>
              <a:rPr lang="en-US" dirty="0"/>
              <a:t>How does 2 sections of the toolkit fit into one set of buttons?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67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46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7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5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the ribbon menu and the new look of SA…. If you haven’t seen it yet… here it is.</a:t>
            </a:r>
          </a:p>
          <a:p>
            <a:endParaRPr lang="en-US" dirty="0"/>
          </a:p>
          <a:p>
            <a:r>
              <a:rPr lang="en-US" dirty="0"/>
              <a:t>Objectives were 3 fold…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3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 we have here… Lets take a loser look:</a:t>
            </a:r>
          </a:p>
          <a:p>
            <a:endParaRPr lang="en-US" dirty="0"/>
          </a:p>
          <a:p>
            <a:r>
              <a:rPr lang="en-US" dirty="0"/>
              <a:t>Mimic Microsoft Word menus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6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 we have here… Lets take a loser look: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88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 we have here… Lets take a loser look: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9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 we have here… Lets take a loser look: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11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 we have here… Lets take a loser look: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54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 we have here… Lets take a loser look: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3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cti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800600"/>
            <a:ext cx="7543800" cy="860425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defRPr sz="3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6096000"/>
            <a:ext cx="6212541" cy="3810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By: 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5715000"/>
            <a:ext cx="18288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fld id="{D71AB106-F467-4650-859F-31DFDC458DD8}" type="datetime4">
              <a:rPr lang="en-US" smtClean="0"/>
              <a:pPr/>
              <a:t>May 7, 2019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cti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276600"/>
            <a:ext cx="7543800" cy="1470025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defRPr sz="3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724400"/>
            <a:ext cx="621254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572000"/>
            <a:ext cx="76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ction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747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2743199" cy="838200"/>
          </a:xfrm>
        </p:spPr>
        <p:txBody>
          <a:bodyPr anchor="b"/>
          <a:lstStyle>
            <a:lvl1pPr algn="l">
              <a:lnSpc>
                <a:spcPts val="28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4953000" cy="5592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743199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758D-6D73-4B2A-98A1-4D4C436F0565}" type="datetime1">
              <a:rPr lang="en-US" smtClean="0"/>
              <a:t>5/7/2019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295400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D45-C5C0-4AB8-9A8B-ACF02C12D30D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828800"/>
            <a:ext cx="2971800" cy="42973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D45-C5C0-4AB8-9A8B-ACF02C12D30D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43000" y="1828800"/>
            <a:ext cx="4495800" cy="426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2895600" cy="42973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D45-C5C0-4AB8-9A8B-ACF02C12D30D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191000" y="1828800"/>
            <a:ext cx="4495800" cy="426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5105400" y="4267201"/>
            <a:ext cx="3581400" cy="1964055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105400" y="1752600"/>
            <a:ext cx="3581400" cy="23404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1143000" y="4267201"/>
            <a:ext cx="3581400" cy="1964055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143000" y="1752600"/>
            <a:ext cx="3581400" cy="23404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7543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1800" y="61722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fld id="{EF8A9641-806F-4D52-BAE9-E05263DCA7D1}" type="datetime1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6" r:id="rId3"/>
    <p:sldLayoutId id="2147483650" r:id="rId4"/>
    <p:sldLayoutId id="2147483658" r:id="rId5"/>
    <p:sldLayoutId id="2147483661" r:id="rId6"/>
    <p:sldLayoutId id="2147483663" r:id="rId7"/>
    <p:sldLayoutId id="2147483660" r:id="rId8"/>
  </p:sldLayoutIdLst>
  <p:hf sldNum="0" hdr="0" ftr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kern="1200">
          <a:solidFill>
            <a:srgbClr val="063247"/>
          </a:solidFill>
          <a:latin typeface="Open Sans Semibold" pitchFamily="34" charset="0"/>
          <a:ea typeface="Open Sans Semibold" pitchFamily="34" charset="0"/>
          <a:cs typeface="Open Sans Semibold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0.png"/><Relationship Id="rId5" Type="http://schemas.openxmlformats.org/officeDocument/2006/relationships/image" Target="../media/image38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65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67.png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90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7.png"/><Relationship Id="rId3" Type="http://schemas.openxmlformats.org/officeDocument/2006/relationships/image" Target="../media/image65.png"/><Relationship Id="rId7" Type="http://schemas.openxmlformats.org/officeDocument/2006/relationships/image" Target="../media/image9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11" Type="http://schemas.openxmlformats.org/officeDocument/2006/relationships/image" Target="../media/image15.png"/><Relationship Id="rId5" Type="http://schemas.openxmlformats.org/officeDocument/2006/relationships/image" Target="../media/image92.png"/><Relationship Id="rId15" Type="http://schemas.openxmlformats.org/officeDocument/2006/relationships/image" Target="../media/image99.png"/><Relationship Id="rId10" Type="http://schemas.openxmlformats.org/officeDocument/2006/relationships/image" Target="../media/image1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png"/><Relationship Id="rId5" Type="http://schemas.openxmlformats.org/officeDocument/2006/relationships/image" Target="../media/image67.png"/><Relationship Id="rId4" Type="http://schemas.openxmlformats.org/officeDocument/2006/relationships/image" Target="../media/image102.png"/><Relationship Id="rId9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5" Type="http://schemas.openxmlformats.org/officeDocument/2006/relationships/image" Target="../media/image9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Inspection using </a:t>
            </a:r>
            <a:r>
              <a:rPr lang="en-US" dirty="0" err="1"/>
              <a:t>SpatialAnalyzer’s</a:t>
            </a:r>
            <a:r>
              <a:rPr lang="en-US" dirty="0"/>
              <a:t> Ribbon Menus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0" y="5661025"/>
            <a:ext cx="1447800" cy="7620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Jeremy Winn</a:t>
            </a:r>
          </a:p>
          <a:p>
            <a:r>
              <a:rPr lang="en-US" dirty="0"/>
              <a:t>Support AE</a:t>
            </a:r>
          </a:p>
          <a:p>
            <a:r>
              <a:rPr lang="en-US" dirty="0"/>
              <a:t>Williamsburg, 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384CE0-8113-451D-9B64-78D8D816C92D}"/>
              </a:ext>
            </a:extLst>
          </p:cNvPr>
          <p:cNvSpPr txBox="1">
            <a:spLocks/>
          </p:cNvSpPr>
          <p:nvPr/>
        </p:nvSpPr>
        <p:spPr>
          <a:xfrm>
            <a:off x="685800" y="1397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SA’s Ribbon Menu: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54D8BB8-C0DE-41B6-A3FE-F98C7F175401}"/>
              </a:ext>
            </a:extLst>
          </p:cNvPr>
          <p:cNvSpPr txBox="1">
            <a:spLocks/>
          </p:cNvSpPr>
          <p:nvPr/>
        </p:nvSpPr>
        <p:spPr>
          <a:xfrm>
            <a:off x="342900" y="1905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Construction page replacement…operation based? </a:t>
            </a:r>
          </a:p>
          <a:p>
            <a:r>
              <a:rPr lang="en-US" sz="2400" dirty="0"/>
              <a:t>Cloud, Spline and Surface Management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987F56-B213-47D3-904D-819BD94A4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1167"/>
            <a:ext cx="9144000" cy="1013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6554E9-2D79-49C7-99F7-4B708C76A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700"/>
            <a:ext cx="9144000" cy="1037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CBA050-A8AD-4CD2-8965-4AF3F3617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96" y="4239722"/>
            <a:ext cx="5047772" cy="2536443"/>
          </a:xfrm>
          <a:prstGeom prst="rect">
            <a:avLst/>
          </a:prstGeom>
        </p:spPr>
      </p:pic>
      <p:pic>
        <p:nvPicPr>
          <p:cNvPr id="1028" name="Picture 4" descr="C:\Users\JEREMY~1\AppData\Local\Temp\SNAGHTML2f2a38.PNG">
            <a:extLst>
              <a:ext uri="{FF2B5EF4-FFF2-40B4-BE49-F238E27FC236}">
                <a16:creationId xmlns:a16="http://schemas.microsoft.com/office/drawing/2014/main" id="{BAC76CF6-9A21-4BB3-AF5C-1D21A569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113808"/>
            <a:ext cx="3962400" cy="11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3A2CF4-D5FF-4568-BB52-B7CCC68CCD56}"/>
              </a:ext>
            </a:extLst>
          </p:cNvPr>
          <p:cNvSpPr/>
          <p:nvPr/>
        </p:nvSpPr>
        <p:spPr>
          <a:xfrm>
            <a:off x="0" y="914401"/>
            <a:ext cx="9144000" cy="368299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384CE0-8113-451D-9B64-78D8D816C92D}"/>
              </a:ext>
            </a:extLst>
          </p:cNvPr>
          <p:cNvSpPr txBox="1">
            <a:spLocks/>
          </p:cNvSpPr>
          <p:nvPr/>
        </p:nvSpPr>
        <p:spPr>
          <a:xfrm>
            <a:off x="685800" y="1397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SA’s Ribbon Menu: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54D8BB8-C0DE-41B6-A3FE-F98C7F175401}"/>
              </a:ext>
            </a:extLst>
          </p:cNvPr>
          <p:cNvSpPr txBox="1">
            <a:spLocks/>
          </p:cNvSpPr>
          <p:nvPr/>
        </p:nvSpPr>
        <p:spPr>
          <a:xfrm>
            <a:off x="381000" y="18288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Construction page replacement…operation based? </a:t>
            </a:r>
          </a:p>
          <a:p>
            <a:r>
              <a:rPr lang="en-US" sz="2400" dirty="0"/>
              <a:t>Cloud, Spline and Surface Management</a:t>
            </a:r>
          </a:p>
          <a:p>
            <a:r>
              <a:rPr lang="en-US" sz="2400" dirty="0"/>
              <a:t>GD&amp;T Controls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987F56-B213-47D3-904D-819BD94A4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1167"/>
            <a:ext cx="9144000" cy="1013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6554E9-2D79-49C7-99F7-4B708C76A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700"/>
            <a:ext cx="9144000" cy="10374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B9B0C3-1B06-4E77-8C5C-F21DB0194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00"/>
            <a:ext cx="9144000" cy="1037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8468CC-525D-41A9-83D8-2481680CE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7812"/>
          <a:stretch/>
        </p:blipFill>
        <p:spPr>
          <a:xfrm>
            <a:off x="7191431" y="2711661"/>
            <a:ext cx="1952569" cy="4264823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5F3B5E0-4C53-421E-B319-12F51A02C13D}"/>
              </a:ext>
            </a:extLst>
          </p:cNvPr>
          <p:cNvCxnSpPr/>
          <p:nvPr/>
        </p:nvCxnSpPr>
        <p:spPr>
          <a:xfrm>
            <a:off x="228600" y="3124200"/>
            <a:ext cx="6629400" cy="1219200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D9901DF-FCBE-4BB4-9C49-C41D2BE3B663}"/>
              </a:ext>
            </a:extLst>
          </p:cNvPr>
          <p:cNvSpPr/>
          <p:nvPr/>
        </p:nvSpPr>
        <p:spPr>
          <a:xfrm>
            <a:off x="838200" y="2057400"/>
            <a:ext cx="3276600" cy="654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EF8D1B-8B61-4961-A108-413DD97D691F}"/>
              </a:ext>
            </a:extLst>
          </p:cNvPr>
          <p:cNvSpPr/>
          <p:nvPr/>
        </p:nvSpPr>
        <p:spPr>
          <a:xfrm>
            <a:off x="0" y="914401"/>
            <a:ext cx="9144000" cy="778672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EB7FD-4BCB-4B5C-9A5D-002379B30B82}"/>
              </a:ext>
            </a:extLst>
          </p:cNvPr>
          <p:cNvSpPr/>
          <p:nvPr/>
        </p:nvSpPr>
        <p:spPr>
          <a:xfrm>
            <a:off x="7315200" y="3863765"/>
            <a:ext cx="914400" cy="3272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2B6708-959A-4EB2-B939-8870EAFB3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3617" y="4561658"/>
            <a:ext cx="5468165" cy="2296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F1719-C831-4CEA-9509-B12061875B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4072819"/>
            <a:ext cx="1895238" cy="1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384CE0-8113-451D-9B64-78D8D816C92D}"/>
              </a:ext>
            </a:extLst>
          </p:cNvPr>
          <p:cNvSpPr txBox="1">
            <a:spLocks/>
          </p:cNvSpPr>
          <p:nvPr/>
        </p:nvSpPr>
        <p:spPr>
          <a:xfrm>
            <a:off x="685800" y="1397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SA’s Ribbon Menu: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54D8BB8-C0DE-41B6-A3FE-F98C7F175401}"/>
              </a:ext>
            </a:extLst>
          </p:cNvPr>
          <p:cNvSpPr txBox="1">
            <a:spLocks/>
          </p:cNvSpPr>
          <p:nvPr/>
        </p:nvSpPr>
        <p:spPr>
          <a:xfrm>
            <a:off x="342900" y="3107528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Reporting, Queries, Dimensions, and Callouts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987F56-B213-47D3-904D-819BD94A4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1167"/>
            <a:ext cx="9144000" cy="1013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6554E9-2D79-49C7-99F7-4B708C76A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700"/>
            <a:ext cx="9144000" cy="10374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B9B0C3-1B06-4E77-8C5C-F21DB0194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00"/>
            <a:ext cx="9144000" cy="10374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EF8D1B-8B61-4961-A108-413DD97D691F}"/>
              </a:ext>
            </a:extLst>
          </p:cNvPr>
          <p:cNvSpPr/>
          <p:nvPr/>
        </p:nvSpPr>
        <p:spPr>
          <a:xfrm>
            <a:off x="0" y="914401"/>
            <a:ext cx="9144000" cy="1147182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E102F3-093A-4E5D-A82E-B3A16B1B6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53217"/>
            <a:ext cx="9144000" cy="1037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8C08C6-B736-4A2E-B205-9F84BF6BDE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2470917"/>
            <a:ext cx="1600200" cy="2710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D33C07-C612-4BC4-B7C5-ED5961C7BE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7443" y="2486357"/>
            <a:ext cx="1596653" cy="22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384CE0-8113-451D-9B64-78D8D816C92D}"/>
              </a:ext>
            </a:extLst>
          </p:cNvPr>
          <p:cNvSpPr txBox="1">
            <a:spLocks/>
          </p:cNvSpPr>
          <p:nvPr/>
        </p:nvSpPr>
        <p:spPr>
          <a:xfrm>
            <a:off x="685800" y="1397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SA’s Ribbon Menu: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54D8BB8-C0DE-41B6-A3FE-F98C7F175401}"/>
              </a:ext>
            </a:extLst>
          </p:cNvPr>
          <p:cNvSpPr txBox="1">
            <a:spLocks/>
          </p:cNvSpPr>
          <p:nvPr/>
        </p:nvSpPr>
        <p:spPr>
          <a:xfrm>
            <a:off x="457200" y="3429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Scripting…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987F56-B213-47D3-904D-819BD94A4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1167"/>
            <a:ext cx="9144000" cy="1013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6554E9-2D79-49C7-99F7-4B708C76A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700"/>
            <a:ext cx="9144000" cy="10374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B9B0C3-1B06-4E77-8C5C-F21DB0194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00"/>
            <a:ext cx="9144000" cy="1037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E102F3-093A-4E5D-A82E-B3A16B1B6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53217"/>
            <a:ext cx="9144000" cy="10374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EF8D1B-8B61-4961-A108-413DD97D691F}"/>
              </a:ext>
            </a:extLst>
          </p:cNvPr>
          <p:cNvSpPr/>
          <p:nvPr/>
        </p:nvSpPr>
        <p:spPr>
          <a:xfrm>
            <a:off x="0" y="914400"/>
            <a:ext cx="9144000" cy="1517811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50B07D-C320-4940-9B2F-396088967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426349"/>
            <a:ext cx="9144000" cy="1037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01C04C-F0E2-43EC-83F0-EDDF7C4FF9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3802132"/>
            <a:ext cx="7044826" cy="30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384CE0-8113-451D-9B64-78D8D816C92D}"/>
              </a:ext>
            </a:extLst>
          </p:cNvPr>
          <p:cNvSpPr txBox="1">
            <a:spLocks/>
          </p:cNvSpPr>
          <p:nvPr/>
        </p:nvSpPr>
        <p:spPr>
          <a:xfrm>
            <a:off x="685800" y="1397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SA’s Ribbon Menu: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54D8BB8-C0DE-41B6-A3FE-F98C7F175401}"/>
              </a:ext>
            </a:extLst>
          </p:cNvPr>
          <p:cNvSpPr txBox="1">
            <a:spLocks/>
          </p:cNvSpPr>
          <p:nvPr/>
        </p:nvSpPr>
        <p:spPr>
          <a:xfrm>
            <a:off x="457200" y="4188359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Last but not least… HELP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987F56-B213-47D3-904D-819BD94A4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1167"/>
            <a:ext cx="9144000" cy="1013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6554E9-2D79-49C7-99F7-4B708C76A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700"/>
            <a:ext cx="9144000" cy="10374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B9B0C3-1B06-4E77-8C5C-F21DB0194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00"/>
            <a:ext cx="9144000" cy="1037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E102F3-093A-4E5D-A82E-B3A16B1B6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53217"/>
            <a:ext cx="9144000" cy="1037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50B07D-C320-4940-9B2F-396088967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426349"/>
            <a:ext cx="9144000" cy="10374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EF8D1B-8B61-4961-A108-413DD97D691F}"/>
              </a:ext>
            </a:extLst>
          </p:cNvPr>
          <p:cNvSpPr/>
          <p:nvPr/>
        </p:nvSpPr>
        <p:spPr>
          <a:xfrm>
            <a:off x="0" y="914400"/>
            <a:ext cx="9144000" cy="1904999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FAE098-2EFF-4D9B-9E6B-2F4F5A23E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830956"/>
            <a:ext cx="9144000" cy="1062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B25506-C184-4D3D-AACD-FCCC98CAF1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700" y="1962515"/>
            <a:ext cx="3799600" cy="489548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2B8F89-4BDD-4271-957E-011CC09FCED6}"/>
              </a:ext>
            </a:extLst>
          </p:cNvPr>
          <p:cNvSpPr/>
          <p:nvPr/>
        </p:nvSpPr>
        <p:spPr>
          <a:xfrm>
            <a:off x="0" y="3200400"/>
            <a:ext cx="381000" cy="68160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B90DF1-8488-44D4-AA81-DFA6D2567046}"/>
              </a:ext>
            </a:extLst>
          </p:cNvPr>
          <p:cNvSpPr/>
          <p:nvPr/>
        </p:nvSpPr>
        <p:spPr>
          <a:xfrm>
            <a:off x="5910348" y="3200399"/>
            <a:ext cx="1709652" cy="68160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DAC968-575C-49F2-85D9-AB50CB23EC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3111" y="1634104"/>
            <a:ext cx="5289177" cy="449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08FE26-E153-47EF-BB82-EAA9089792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5950" y="367578"/>
            <a:ext cx="7772400" cy="41702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820F45-EC1B-4285-86D0-7F103572FF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91350" y="1282700"/>
            <a:ext cx="51856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6928AEA6-5653-4B37-B5E7-4E3CE086F181}"/>
              </a:ext>
            </a:extLst>
          </p:cNvPr>
          <p:cNvSpPr txBox="1">
            <a:spLocks/>
          </p:cNvSpPr>
          <p:nvPr/>
        </p:nvSpPr>
        <p:spPr>
          <a:xfrm>
            <a:off x="723207" y="1883571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View Controls and Editing for Job Management </a:t>
            </a:r>
          </a:p>
          <a:p>
            <a:r>
              <a:rPr lang="en-US" sz="2400" dirty="0"/>
              <a:t>Instrument Station, Observation and Measurement Controls</a:t>
            </a:r>
          </a:p>
          <a:p>
            <a:r>
              <a:rPr lang="en-US" sz="2400" dirty="0"/>
              <a:t>Complete Selection of Alignment Options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So…What is a Feature?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who really cares…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0B12C-05DD-4FC3-804D-EA601FDA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1037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9AF8F-6759-428D-AC44-948CDA4A7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4772"/>
            <a:ext cx="9144000" cy="1037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480ABA-BF29-496F-B542-A4229E092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33555"/>
            <a:ext cx="9144000" cy="1037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68B20A-BA56-4B0E-BDA6-1EDAF4C79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58963"/>
            <a:ext cx="9144000" cy="10374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384CE0-8113-451D-9B64-78D8D816C92D}"/>
              </a:ext>
            </a:extLst>
          </p:cNvPr>
          <p:cNvSpPr txBox="1">
            <a:spLocks/>
          </p:cNvSpPr>
          <p:nvPr/>
        </p:nvSpPr>
        <p:spPr>
          <a:xfrm>
            <a:off x="685800" y="1397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SA’s Ribbon Menu: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4C553F-092B-4DE5-A551-52F562BCA8CA}"/>
              </a:ext>
            </a:extLst>
          </p:cNvPr>
          <p:cNvSpPr/>
          <p:nvPr/>
        </p:nvSpPr>
        <p:spPr>
          <a:xfrm>
            <a:off x="0" y="914400"/>
            <a:ext cx="9144000" cy="1244563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8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Feature Inspection?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1" y="1435100"/>
            <a:ext cx="2895600" cy="51181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 is a Points Based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Always been easy to measure and fit geometry… we all know the hot keys.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sz="1600" dirty="0"/>
              <a:t>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Feature inspection is geometry to geometry comparison.</a:t>
            </a:r>
          </a:p>
          <a:p>
            <a:pPr algn="r"/>
            <a:r>
              <a:rPr lang="en-US" sz="1600" dirty="0"/>
              <a:t>…so how do we get there?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140F3-4181-473F-A3DD-39B4EC160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247" y="334530"/>
            <a:ext cx="5180952" cy="38761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25ADF8-65F4-45E3-A6D2-3F8024133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971800"/>
            <a:ext cx="1590004" cy="192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9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5E8630-A1BC-4AC1-AB32-A631A2FA1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752" y="71122"/>
            <a:ext cx="4432887" cy="17522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3276599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GD&amp;T</a:t>
            </a:r>
            <a:br>
              <a:rPr lang="en-US" dirty="0"/>
            </a:br>
            <a:r>
              <a:rPr lang="en-US" dirty="0"/>
              <a:t>Inspection?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2743199" cy="4691063"/>
          </a:xfrm>
        </p:spPr>
        <p:txBody>
          <a:bodyPr/>
          <a:lstStyle/>
          <a:p>
            <a:r>
              <a:rPr lang="en-US" dirty="0"/>
              <a:t>GD&amp;T…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GD&amp;T have built in datum alignments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GD&amp;T uses Standardized bounding thresholds (outlier dependent).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Geometry fits and vectors offer visual explanations and RMS fits to explain point deviations.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E90DFA-FE70-43AF-A546-3B5DD7B1C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752" y="1913857"/>
            <a:ext cx="5638801" cy="2497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5120F5-1930-46A2-976A-930D88CDBAE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657600" y="4655820"/>
            <a:ext cx="2501265" cy="22021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CBB0E2-4F7F-4683-ABF4-2F0A17DE1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257" y="5105400"/>
            <a:ext cx="2514286" cy="1676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BBF7B-5168-4A38-AF8E-A551EFFB2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914" y="71122"/>
            <a:ext cx="5575886" cy="17715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0B70A2-EA52-4756-918A-0EE686E9154E}"/>
              </a:ext>
            </a:extLst>
          </p:cNvPr>
          <p:cNvSpPr txBox="1"/>
          <p:nvPr/>
        </p:nvSpPr>
        <p:spPr>
          <a:xfrm>
            <a:off x="5638800" y="1197603"/>
            <a:ext cx="327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did the check fail?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99FF00-7730-43E3-A5A6-FBF952B8B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4956359"/>
            <a:ext cx="2190475" cy="146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7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Geometry Comparisons?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E8E2A4-AE72-498F-B0EB-F261FF527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54" y="-5255"/>
            <a:ext cx="205404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5BFCDA-E9A1-4632-A797-7B44ED086E7F}"/>
              </a:ext>
            </a:extLst>
          </p:cNvPr>
          <p:cNvSpPr txBox="1"/>
          <p:nvPr/>
        </p:nvSpPr>
        <p:spPr>
          <a:xfrm>
            <a:off x="990600" y="97433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 Toolkit Inspection was added in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Added to bring feature (GR) inspection into view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F7918D-C03E-4515-B42E-474A281D4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866602"/>
            <a:ext cx="5161905" cy="3114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CA498E-F226-4E67-A8AB-D558BD820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731" y="-27342"/>
            <a:ext cx="2128946" cy="6858000"/>
          </a:xfrm>
          <a:prstGeom prst="rect">
            <a:avLst/>
          </a:prstGeom>
        </p:spPr>
      </p:pic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23DAC55-D364-401A-A421-0FCD4CD2D992}"/>
              </a:ext>
            </a:extLst>
          </p:cNvPr>
          <p:cNvCxnSpPr/>
          <p:nvPr/>
        </p:nvCxnSpPr>
        <p:spPr>
          <a:xfrm flipV="1">
            <a:off x="5715000" y="3162300"/>
            <a:ext cx="1143000" cy="800100"/>
          </a:xfrm>
          <a:prstGeom prst="bentConnector3">
            <a:avLst>
              <a:gd name="adj1" fmla="val 67455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8AAB30-A284-4699-BC03-CC80DEFE9E8E}"/>
              </a:ext>
            </a:extLst>
          </p:cNvPr>
          <p:cNvGrpSpPr/>
          <p:nvPr/>
        </p:nvGrpSpPr>
        <p:grpSpPr>
          <a:xfrm>
            <a:off x="6300643" y="2982844"/>
            <a:ext cx="2272979" cy="886025"/>
            <a:chOff x="6300643" y="2982844"/>
            <a:chExt cx="2272979" cy="8860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131796-10D1-459C-98C7-6299C420E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0643" y="3402202"/>
              <a:ext cx="2066667" cy="466667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4A15447-ADA8-41BE-BB21-BF41D1C6E5A4}"/>
                </a:ext>
              </a:extLst>
            </p:cNvPr>
            <p:cNvSpPr/>
            <p:nvPr/>
          </p:nvSpPr>
          <p:spPr>
            <a:xfrm>
              <a:off x="7754198" y="2982844"/>
              <a:ext cx="819424" cy="5334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AA2564C-6F33-4F23-A417-A8A15C82652A}"/>
              </a:ext>
            </a:extLst>
          </p:cNvPr>
          <p:cNvSpPr txBox="1">
            <a:spLocks/>
          </p:cNvSpPr>
          <p:nvPr/>
        </p:nvSpPr>
        <p:spPr>
          <a:xfrm>
            <a:off x="741218" y="5049062"/>
            <a:ext cx="62738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kern="1200">
                <a:solidFill>
                  <a:srgbClr val="063247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en-US" sz="5000" b="1" dirty="0"/>
              <a:t>Thus…GR-Feature</a:t>
            </a:r>
          </a:p>
          <a:p>
            <a:r>
              <a:rPr lang="en-US" dirty="0"/>
              <a:t>Because “Fit and Compare Geometry Relationship” is too long 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FB1A710-15B3-4C4A-AA03-560ADA28E57E}"/>
              </a:ext>
            </a:extLst>
          </p:cNvPr>
          <p:cNvCxnSpPr>
            <a:cxnSpLocks/>
          </p:cNvCxnSpPr>
          <p:nvPr/>
        </p:nvCxnSpPr>
        <p:spPr>
          <a:xfrm flipV="1">
            <a:off x="4648200" y="2133600"/>
            <a:ext cx="2133600" cy="2057400"/>
          </a:xfrm>
          <a:prstGeom prst="bentConnector3">
            <a:avLst>
              <a:gd name="adj1" fmla="val 7026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3227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14755-67EE-41C9-A81D-A8D70357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DAE93-C7D4-4108-B641-8B1D7BF6D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19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5162EDD-DB25-4B6A-929D-A4B3E3AA8381}"/>
              </a:ext>
            </a:extLst>
          </p:cNvPr>
          <p:cNvGrpSpPr/>
          <p:nvPr/>
        </p:nvGrpSpPr>
        <p:grpSpPr>
          <a:xfrm>
            <a:off x="6681087" y="1068219"/>
            <a:ext cx="2372303" cy="4802024"/>
            <a:chOff x="6629399" y="1068222"/>
            <a:chExt cx="2372303" cy="4802024"/>
          </a:xfrm>
        </p:grpSpPr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id="{191E2E47-4ABB-4464-A2A8-DFB197EAEEBF}"/>
                </a:ext>
              </a:extLst>
            </p:cNvPr>
            <p:cNvGrpSpPr/>
            <p:nvPr/>
          </p:nvGrpSpPr>
          <p:grpSpPr>
            <a:xfrm>
              <a:off x="6629399" y="1433347"/>
              <a:ext cx="2372299" cy="4436899"/>
              <a:chOff x="6629399" y="1433347"/>
              <a:chExt cx="2372299" cy="4436899"/>
            </a:xfrm>
          </p:grpSpPr>
          <p:pic>
            <p:nvPicPr>
              <p:cNvPr id="17" name="Picture 25">
                <a:extLst>
                  <a:ext uri="{FF2B5EF4-FFF2-40B4-BE49-F238E27FC236}">
                    <a16:creationId xmlns:a16="http://schemas.microsoft.com/office/drawing/2014/main" id="{4E56BCC2-5FD4-4992-BB40-A36AADC5B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17842" y="4495800"/>
                <a:ext cx="1783856" cy="1374446"/>
              </a:xfrm>
              <a:prstGeom prst="rect">
                <a:avLst/>
              </a:prstGeom>
            </p:spPr>
          </p:pic>
          <p:sp>
            <p:nvSpPr>
              <p:cNvPr id="20" name="Left Brace 26">
                <a:extLst>
                  <a:ext uri="{FF2B5EF4-FFF2-40B4-BE49-F238E27FC236}">
                    <a16:creationId xmlns:a16="http://schemas.microsoft.com/office/drawing/2014/main" id="{A8755DB7-464C-4BFD-999F-EFFD7D4BFD60}"/>
                  </a:ext>
                </a:extLst>
              </p:cNvPr>
              <p:cNvSpPr/>
              <p:nvPr/>
            </p:nvSpPr>
            <p:spPr>
              <a:xfrm>
                <a:off x="6629400" y="4495800"/>
                <a:ext cx="533400" cy="137444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Connector: Elbow 27">
                <a:extLst>
                  <a:ext uri="{FF2B5EF4-FFF2-40B4-BE49-F238E27FC236}">
                    <a16:creationId xmlns:a16="http://schemas.microsoft.com/office/drawing/2014/main" id="{1FE41042-4C08-441B-B292-0ADC710E4D13}"/>
                  </a:ext>
                </a:extLst>
              </p:cNvPr>
              <p:cNvCxnSpPr>
                <a:cxnSpLocks/>
                <a:stCxn id="20" idx="1"/>
                <a:endCxn id="32" idx="1"/>
              </p:cNvCxnSpPr>
              <p:nvPr/>
            </p:nvCxnSpPr>
            <p:spPr>
              <a:xfrm rot="10800000" flipH="1">
                <a:off x="6629399" y="1433347"/>
                <a:ext cx="1381185" cy="3749677"/>
              </a:xfrm>
              <a:prstGeom prst="bentConnector4">
                <a:avLst>
                  <a:gd name="adj1" fmla="val -16551"/>
                  <a:gd name="adj2" fmla="val 46798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51E2CE8A-D90B-4F09-A4F7-F9F1DA240199}"/>
                </a:ext>
              </a:extLst>
            </p:cNvPr>
            <p:cNvSpPr/>
            <p:nvPr/>
          </p:nvSpPr>
          <p:spPr>
            <a:xfrm rot="16200000">
              <a:off x="7709191" y="140834"/>
              <a:ext cx="365124" cy="2219899"/>
            </a:xfrm>
            <a:prstGeom prst="leftBrace">
              <a:avLst>
                <a:gd name="adj1" fmla="val 8333"/>
                <a:gd name="adj2" fmla="val 553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33734-CDF8-4E45-A22E-FC78367A7229}"/>
              </a:ext>
            </a:extLst>
          </p:cNvPr>
          <p:cNvGrpSpPr/>
          <p:nvPr/>
        </p:nvGrpSpPr>
        <p:grpSpPr>
          <a:xfrm>
            <a:off x="2750220" y="1075113"/>
            <a:ext cx="4038602" cy="3516112"/>
            <a:chOff x="2743200" y="1085448"/>
            <a:chExt cx="4038602" cy="3516112"/>
          </a:xfrm>
        </p:grpSpPr>
        <p:grpSp>
          <p:nvGrpSpPr>
            <p:cNvPr id="10" name="Group 1">
              <a:extLst>
                <a:ext uri="{FF2B5EF4-FFF2-40B4-BE49-F238E27FC236}">
                  <a16:creationId xmlns:a16="http://schemas.microsoft.com/office/drawing/2014/main" id="{3EB3CD66-A24B-4B68-93BB-8C1D021D6E13}"/>
                </a:ext>
              </a:extLst>
            </p:cNvPr>
            <p:cNvGrpSpPr/>
            <p:nvPr/>
          </p:nvGrpSpPr>
          <p:grpSpPr>
            <a:xfrm>
              <a:off x="3708471" y="1450573"/>
              <a:ext cx="2455593" cy="3150987"/>
              <a:chOff x="3708471" y="1450573"/>
              <a:chExt cx="2455593" cy="3150987"/>
            </a:xfrm>
          </p:grpSpPr>
          <p:sp>
            <p:nvSpPr>
              <p:cNvPr id="12" name="Left Brace 10">
                <a:extLst>
                  <a:ext uri="{FF2B5EF4-FFF2-40B4-BE49-F238E27FC236}">
                    <a16:creationId xmlns:a16="http://schemas.microsoft.com/office/drawing/2014/main" id="{8779374E-1FA6-4D0D-98ED-B713CAA0935A}"/>
                  </a:ext>
                </a:extLst>
              </p:cNvPr>
              <p:cNvSpPr/>
              <p:nvPr/>
            </p:nvSpPr>
            <p:spPr>
              <a:xfrm>
                <a:off x="3708471" y="2335405"/>
                <a:ext cx="495300" cy="21336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8">
                <a:extLst>
                  <a:ext uri="{FF2B5EF4-FFF2-40B4-BE49-F238E27FC236}">
                    <a16:creationId xmlns:a16="http://schemas.microsoft.com/office/drawing/2014/main" id="{6936D99D-AD89-46E6-BF59-9669ADADB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1742" y="2256440"/>
                <a:ext cx="1822322" cy="2345120"/>
              </a:xfrm>
              <a:prstGeom prst="rect">
                <a:avLst/>
              </a:prstGeom>
            </p:spPr>
          </p:pic>
          <p:cxnSp>
            <p:nvCxnSpPr>
              <p:cNvPr id="9" name="Connector: Elbow 22">
                <a:extLst>
                  <a:ext uri="{FF2B5EF4-FFF2-40B4-BE49-F238E27FC236}">
                    <a16:creationId xmlns:a16="http://schemas.microsoft.com/office/drawing/2014/main" id="{8B4645CA-A7A2-4ADB-992A-195EEE35C27D}"/>
                  </a:ext>
                </a:extLst>
              </p:cNvPr>
              <p:cNvCxnSpPr>
                <a:cxnSpLocks/>
                <a:stCxn id="12" idx="1"/>
                <a:endCxn id="40" idx="1"/>
              </p:cNvCxnSpPr>
              <p:nvPr/>
            </p:nvCxnSpPr>
            <p:spPr>
              <a:xfrm rot="10800000" flipH="1">
                <a:off x="3708471" y="1450573"/>
                <a:ext cx="1270216" cy="1951633"/>
              </a:xfrm>
              <a:prstGeom prst="bentConnector4">
                <a:avLst>
                  <a:gd name="adj1" fmla="val -17997"/>
                  <a:gd name="adj2" fmla="val 7472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420854A1-E72D-4040-B4E1-B4B81F9E186E}"/>
                </a:ext>
              </a:extLst>
            </p:cNvPr>
            <p:cNvSpPr/>
            <p:nvPr/>
          </p:nvSpPr>
          <p:spPr>
            <a:xfrm rot="16200000">
              <a:off x="4579939" y="-751291"/>
              <a:ext cx="365124" cy="4038602"/>
            </a:xfrm>
            <a:prstGeom prst="leftBrace">
              <a:avLst>
                <a:gd name="adj1" fmla="val 8333"/>
                <a:gd name="adj2" fmla="val 553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AEBDD95-6835-4DD4-814E-FCF23B2C908A}"/>
              </a:ext>
            </a:extLst>
          </p:cNvPr>
          <p:cNvGrpSpPr/>
          <p:nvPr/>
        </p:nvGrpSpPr>
        <p:grpSpPr>
          <a:xfrm>
            <a:off x="502277" y="1070731"/>
            <a:ext cx="2571479" cy="1629368"/>
            <a:chOff x="502277" y="1070731"/>
            <a:chExt cx="2571479" cy="1629368"/>
          </a:xfrm>
        </p:grpSpPr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0CD1B4BA-5317-49A9-8739-77119A98AD36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rot="5400000" flipH="1" flipV="1">
              <a:off x="1060832" y="1518025"/>
              <a:ext cx="752396" cy="588057"/>
            </a:xfrm>
            <a:prstGeom prst="bentConnector5">
              <a:avLst>
                <a:gd name="adj1" fmla="val 30383"/>
                <a:gd name="adj2" fmla="val -23883"/>
                <a:gd name="adj3" fmla="val 7799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F85CAC3-01E2-4612-B8BD-CCD5235A1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6761" y="1676400"/>
              <a:ext cx="1796995" cy="1023699"/>
            </a:xfrm>
            <a:prstGeom prst="rect">
              <a:avLst/>
            </a:prstGeom>
          </p:spPr>
        </p:pic>
        <p:sp>
          <p:nvSpPr>
            <p:cNvPr id="43" name="Left Brace 42">
              <a:extLst>
                <a:ext uri="{FF2B5EF4-FFF2-40B4-BE49-F238E27FC236}">
                  <a16:creationId xmlns:a16="http://schemas.microsoft.com/office/drawing/2014/main" id="{71E4BA90-7944-4E55-8BF8-B72890FDE28A}"/>
                </a:ext>
              </a:extLst>
            </p:cNvPr>
            <p:cNvSpPr/>
            <p:nvPr/>
          </p:nvSpPr>
          <p:spPr>
            <a:xfrm rot="16200000">
              <a:off x="1429665" y="143343"/>
              <a:ext cx="365124" cy="2219899"/>
            </a:xfrm>
            <a:prstGeom prst="leftBrace">
              <a:avLst>
                <a:gd name="adj1" fmla="val 8333"/>
                <a:gd name="adj2" fmla="val 553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9C31B60-D442-41C7-AC49-A00A6708D41E}"/>
              </a:ext>
            </a:extLst>
          </p:cNvPr>
          <p:cNvSpPr txBox="1"/>
          <p:nvPr/>
        </p:nvSpPr>
        <p:spPr>
          <a:xfrm>
            <a:off x="1001291" y="5024727"/>
            <a:ext cx="3441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Nothing to fear…</a:t>
            </a:r>
          </a:p>
          <a:p>
            <a:r>
              <a:rPr lang="en-US" dirty="0"/>
              <a:t>	Same Content in a 	horizontal layout</a:t>
            </a:r>
          </a:p>
        </p:txBody>
      </p:sp>
    </p:spTree>
    <p:extLst>
      <p:ext uri="{BB962C8B-B14F-4D97-AF65-F5344CB8AC3E}">
        <p14:creationId xmlns:p14="http://schemas.microsoft.com/office/powerpoint/2010/main" val="14143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C9D4E6-1DB3-4E93-98D0-238E2B602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60" y="1354289"/>
            <a:ext cx="4041445" cy="27359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724400"/>
            <a:ext cx="6212541" cy="1752600"/>
          </a:xfrm>
        </p:spPr>
        <p:txBody>
          <a:bodyPr/>
          <a:lstStyle/>
          <a:p>
            <a:r>
              <a:rPr lang="en-US" dirty="0"/>
              <a:t>How to Efficiently… Perform Feature Inspection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E465C5-A610-40A6-82E7-68D7CFDB5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94034"/>
            <a:ext cx="7543800" cy="860425"/>
          </a:xfrm>
        </p:spPr>
        <p:txBody>
          <a:bodyPr>
            <a:normAutofit/>
          </a:bodyPr>
          <a:lstStyle/>
          <a:p>
            <a:r>
              <a:rPr lang="en-US" dirty="0"/>
              <a:t>Two Topics to Cover Today: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54B7B-6485-4703-A451-48D8BD045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997839"/>
            <a:ext cx="5823040" cy="35267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C9C04F-302F-45D9-81FB-288A3C0D4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32503"/>
            <a:ext cx="9144000" cy="103969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F612A5-057E-44E2-B470-C2D31F6D5161}"/>
              </a:ext>
            </a:extLst>
          </p:cNvPr>
          <p:cNvCxnSpPr/>
          <p:nvPr/>
        </p:nvCxnSpPr>
        <p:spPr>
          <a:xfrm>
            <a:off x="1981200" y="5029200"/>
            <a:ext cx="10668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Geometry Relationships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AEF26-FFA2-48C1-81F3-59B469088936}"/>
              </a:ext>
            </a:extLst>
          </p:cNvPr>
          <p:cNvSpPr txBox="1"/>
          <p:nvPr/>
        </p:nvSpPr>
        <p:spPr>
          <a:xfrm>
            <a:off x="3637043" y="196729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Anatomy of a GR- Feature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FE7F09-F9A6-46A9-B6F2-EF7121B1BC09}"/>
              </a:ext>
            </a:extLst>
          </p:cNvPr>
          <p:cNvGrpSpPr/>
          <p:nvPr/>
        </p:nvGrpSpPr>
        <p:grpSpPr>
          <a:xfrm>
            <a:off x="3767308" y="2382063"/>
            <a:ext cx="2342857" cy="1314286"/>
            <a:chOff x="1600200" y="2385642"/>
            <a:chExt cx="2342857" cy="13142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7900DB-C852-4EA5-A105-3121B2E94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200" y="2385642"/>
              <a:ext cx="2342857" cy="131428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6BD300-0D11-489F-AB06-243EE6C79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2615" y="3243264"/>
              <a:ext cx="1990476" cy="44761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8683D96-D6E8-4E06-BC09-0DC28F471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9569" y="3239685"/>
            <a:ext cx="2476190" cy="1523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C98A95-7450-42E6-9827-FC7A44CAE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377" y="11043"/>
            <a:ext cx="222862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04AE99-10D9-4C46-975B-8D700F4553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2196129"/>
            <a:ext cx="3048029" cy="2465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3185C4-2964-4AA3-B714-6B575F93DE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4419600"/>
            <a:ext cx="1438095" cy="1247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043ADC-1681-4607-9B5D-7FC2D2A232D8}"/>
              </a:ext>
            </a:extLst>
          </p:cNvPr>
          <p:cNvSpPr txBox="1"/>
          <p:nvPr/>
        </p:nvSpPr>
        <p:spPr>
          <a:xfrm>
            <a:off x="1016417" y="1282160"/>
            <a:ext cx="347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“Relationship = Dynamic Query”…?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9D5251-1A86-4568-9E05-BA7B09550770}"/>
              </a:ext>
            </a:extLst>
          </p:cNvPr>
          <p:cNvCxnSpPr>
            <a:cxnSpLocks/>
          </p:cNvCxnSpPr>
          <p:nvPr/>
        </p:nvCxnSpPr>
        <p:spPr>
          <a:xfrm flipH="1">
            <a:off x="5105400" y="2382063"/>
            <a:ext cx="2057400" cy="85762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34446D65-9882-4241-A7DF-47E6844AD7C3}"/>
              </a:ext>
            </a:extLst>
          </p:cNvPr>
          <p:cNvCxnSpPr>
            <a:cxnSpLocks/>
          </p:cNvCxnSpPr>
          <p:nvPr/>
        </p:nvCxnSpPr>
        <p:spPr>
          <a:xfrm flipV="1">
            <a:off x="5714973" y="2184129"/>
            <a:ext cx="1514908" cy="127936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698BB2F4-2EB5-488C-A7F5-3AA38DBBE72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35739" y="1478026"/>
            <a:ext cx="2883657" cy="1396925"/>
          </a:xfrm>
          <a:prstGeom prst="bentConnector3">
            <a:avLst>
              <a:gd name="adj1" fmla="val 10044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F1E3CE27-6288-46EA-80B8-61E42CFDC3A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95768" y="2464630"/>
            <a:ext cx="1414505" cy="1185643"/>
          </a:xfrm>
          <a:prstGeom prst="bentConnector3">
            <a:avLst>
              <a:gd name="adj1" fmla="val 9936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AB7434D3-7911-4D0E-A8F1-CE0EB5FBA1D1}"/>
              </a:ext>
            </a:extLst>
          </p:cNvPr>
          <p:cNvCxnSpPr>
            <a:cxnSpLocks/>
          </p:cNvCxnSpPr>
          <p:nvPr/>
        </p:nvCxnSpPr>
        <p:spPr>
          <a:xfrm>
            <a:off x="5745841" y="4205313"/>
            <a:ext cx="1475130" cy="120488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A452550E-B677-4B87-9E40-0A19380D9A65}"/>
              </a:ext>
            </a:extLst>
          </p:cNvPr>
          <p:cNvCxnSpPr>
            <a:cxnSpLocks/>
          </p:cNvCxnSpPr>
          <p:nvPr/>
        </p:nvCxnSpPr>
        <p:spPr>
          <a:xfrm>
            <a:off x="5734862" y="4357713"/>
            <a:ext cx="1475130" cy="1204887"/>
          </a:xfrm>
          <a:prstGeom prst="bentConnector3">
            <a:avLst>
              <a:gd name="adj1" fmla="val 3985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F32776AA-B5FF-4E99-B0EF-A2E84D7841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88423" y="5188420"/>
            <a:ext cx="2043729" cy="99062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53DB913C-1291-46C3-B31D-AF5560A8F71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55080" y="5205747"/>
            <a:ext cx="1910239" cy="1089466"/>
          </a:xfrm>
          <a:prstGeom prst="bentConnector3">
            <a:avLst>
              <a:gd name="adj1" fmla="val 5609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C10D3C2-D8B2-4C96-9DF2-8E92A1B75436}"/>
              </a:ext>
            </a:extLst>
          </p:cNvPr>
          <p:cNvSpPr/>
          <p:nvPr/>
        </p:nvSpPr>
        <p:spPr>
          <a:xfrm>
            <a:off x="7195842" y="2246008"/>
            <a:ext cx="1200267" cy="1859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629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Anatomy of a GR-Feature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67102" y="785018"/>
            <a:ext cx="4953000" cy="5387182"/>
          </a:xfrm>
        </p:spPr>
        <p:txBody>
          <a:bodyPr/>
          <a:lstStyle/>
          <a:p>
            <a:r>
              <a:rPr lang="en-US" sz="2400" dirty="0"/>
              <a:t>Circle Feature:</a:t>
            </a:r>
          </a:p>
          <a:p>
            <a:pPr lvl="1"/>
            <a:r>
              <a:rPr lang="en-US" sz="2000" dirty="0"/>
              <a:t>Nominal Circle</a:t>
            </a:r>
          </a:p>
          <a:p>
            <a:pPr lvl="1"/>
            <a:r>
              <a:rPr lang="en-US" sz="2000" dirty="0"/>
              <a:t>Projection plane</a:t>
            </a:r>
          </a:p>
          <a:p>
            <a:pPr lvl="1"/>
            <a:r>
              <a:rPr lang="en-US" sz="2000" dirty="0"/>
              <a:t>Measured Circle</a:t>
            </a:r>
          </a:p>
          <a:p>
            <a:pPr lvl="1"/>
            <a:r>
              <a:rPr lang="en-US" sz="2000" dirty="0"/>
              <a:t>List of fit points </a:t>
            </a:r>
          </a:p>
          <a:p>
            <a:pPr lvl="1"/>
            <a:r>
              <a:rPr lang="en-US" sz="2000" dirty="0"/>
              <a:t>Vectors </a:t>
            </a:r>
          </a:p>
          <a:p>
            <a:pPr lvl="1"/>
            <a:r>
              <a:rPr lang="en-US" sz="2000" dirty="0"/>
              <a:t>Inspection Callout</a:t>
            </a:r>
          </a:p>
          <a:p>
            <a:pPr lvl="1"/>
            <a:r>
              <a:rPr lang="en-US" sz="2000" dirty="0"/>
              <a:t>Cardinal points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AVF (Fit)          -AVN (Nominal)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Linked items also display visibility and provides direct access.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C47021-C3EA-4AB8-AE51-5E8B17F5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60500"/>
            <a:ext cx="2476190" cy="152381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B52709C-0561-48B3-BA7A-252B69B377D1}"/>
              </a:ext>
            </a:extLst>
          </p:cNvPr>
          <p:cNvGrpSpPr/>
          <p:nvPr/>
        </p:nvGrpSpPr>
        <p:grpSpPr>
          <a:xfrm>
            <a:off x="685800" y="1550182"/>
            <a:ext cx="8262646" cy="1344446"/>
            <a:chOff x="685800" y="1550182"/>
            <a:chExt cx="8262646" cy="134444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E7C3ADA-FFB7-476E-9524-75A6C6D1C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799" y="1550182"/>
              <a:ext cx="2547647" cy="1344446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7E6B7EE-D844-44F7-854B-9CBE1ECDAC7A}"/>
                </a:ext>
              </a:extLst>
            </p:cNvPr>
            <p:cNvGrpSpPr/>
            <p:nvPr/>
          </p:nvGrpSpPr>
          <p:grpSpPr>
            <a:xfrm>
              <a:off x="685800" y="1600200"/>
              <a:ext cx="5581648" cy="1066800"/>
              <a:chOff x="685800" y="1600200"/>
              <a:chExt cx="5581648" cy="10668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394587-9AC3-4C1C-8BE4-FA0B55A2348F}"/>
                  </a:ext>
                </a:extLst>
              </p:cNvPr>
              <p:cNvSpPr/>
              <p:nvPr/>
            </p:nvSpPr>
            <p:spPr>
              <a:xfrm>
                <a:off x="3905248" y="1600200"/>
                <a:ext cx="2362200" cy="1066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761C9A-C03B-49EE-B67C-043A07B151DC}"/>
                  </a:ext>
                </a:extLst>
              </p:cNvPr>
              <p:cNvSpPr/>
              <p:nvPr/>
            </p:nvSpPr>
            <p:spPr>
              <a:xfrm>
                <a:off x="685800" y="1752600"/>
                <a:ext cx="1905000" cy="609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0315355F-FB86-4601-96A1-CABABD3804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1956262"/>
                <a:ext cx="1314448" cy="17733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3AE705-F460-4B68-A04F-DDA95289C694}"/>
              </a:ext>
            </a:extLst>
          </p:cNvPr>
          <p:cNvGrpSpPr/>
          <p:nvPr/>
        </p:nvGrpSpPr>
        <p:grpSpPr>
          <a:xfrm>
            <a:off x="2352366" y="320675"/>
            <a:ext cx="6596080" cy="1330556"/>
            <a:chOff x="2352366" y="320675"/>
            <a:chExt cx="6596080" cy="13305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13B9BA-DCA9-41F3-828F-9FEF652CD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2415" y="320675"/>
              <a:ext cx="2246031" cy="1176251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5242EA3-2CC6-40E4-B7B6-59141C620A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2366" y="1441586"/>
              <a:ext cx="1552882" cy="20964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BE583CA-093E-4254-A251-E0377DFE4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608" y="3897325"/>
            <a:ext cx="2081564" cy="10668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00AEF2-36B6-4183-B967-9BC10A82D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3172" y="3897325"/>
            <a:ext cx="3514628" cy="100035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DC5D60B-B101-4226-B52F-8F3F207AE5E8}"/>
              </a:ext>
            </a:extLst>
          </p:cNvPr>
          <p:cNvGrpSpPr/>
          <p:nvPr/>
        </p:nvGrpSpPr>
        <p:grpSpPr>
          <a:xfrm>
            <a:off x="685800" y="2387600"/>
            <a:ext cx="5714998" cy="1428148"/>
            <a:chOff x="685800" y="2387600"/>
            <a:chExt cx="5714998" cy="142814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0B1B153-3DA1-4ED6-8353-7E91CCD9ADDD}"/>
                </a:ext>
              </a:extLst>
            </p:cNvPr>
            <p:cNvSpPr/>
            <p:nvPr/>
          </p:nvSpPr>
          <p:spPr>
            <a:xfrm>
              <a:off x="685800" y="2387600"/>
              <a:ext cx="2252958" cy="584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DFCCCCB-B19F-4455-9C48-1F8CAB2F2875}"/>
                </a:ext>
              </a:extLst>
            </p:cNvPr>
            <p:cNvCxnSpPr>
              <a:cxnSpLocks/>
            </p:cNvCxnSpPr>
            <p:nvPr/>
          </p:nvCxnSpPr>
          <p:spPr>
            <a:xfrm>
              <a:off x="2938758" y="2690532"/>
              <a:ext cx="966488" cy="54777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4AC0FD-EC18-4EF1-BF57-CA0C40B8AED2}"/>
                </a:ext>
              </a:extLst>
            </p:cNvPr>
            <p:cNvSpPr/>
            <p:nvPr/>
          </p:nvSpPr>
          <p:spPr>
            <a:xfrm>
              <a:off x="3905247" y="2748948"/>
              <a:ext cx="2495551" cy="1066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80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Anatomy of a GR-Feature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Controls Combined: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Reporting Criteria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C47021-C3EA-4AB8-AE51-5E8B17F5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60500"/>
            <a:ext cx="2476190" cy="1523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08410-472F-4490-9AD6-CF2448139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000" y="1275918"/>
            <a:ext cx="5933000" cy="482008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6E71155-D405-46B5-A0C4-D60CA4B39878}"/>
              </a:ext>
            </a:extLst>
          </p:cNvPr>
          <p:cNvSpPr/>
          <p:nvPr/>
        </p:nvSpPr>
        <p:spPr>
          <a:xfrm>
            <a:off x="3210999" y="3746184"/>
            <a:ext cx="5933001" cy="2360648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DA1A3-F614-4AF9-B44C-EF45ECDEF9E5}"/>
              </a:ext>
            </a:extLst>
          </p:cNvPr>
          <p:cNvSpPr/>
          <p:nvPr/>
        </p:nvSpPr>
        <p:spPr>
          <a:xfrm>
            <a:off x="3276599" y="1524000"/>
            <a:ext cx="5029201" cy="2209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F9B364-ED47-4696-ADA2-BFB7922C4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940" y="4180168"/>
            <a:ext cx="5152381" cy="223809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79236D-C593-4004-8A37-27F7DB84EACD}"/>
              </a:ext>
            </a:extLst>
          </p:cNvPr>
          <p:cNvCxnSpPr>
            <a:cxnSpLocks/>
          </p:cNvCxnSpPr>
          <p:nvPr/>
        </p:nvCxnSpPr>
        <p:spPr>
          <a:xfrm flipH="1">
            <a:off x="1524000" y="1524000"/>
            <a:ext cx="1752599" cy="261013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C5B2F7-0FA2-46BD-B1AA-3EBFE82335C1}"/>
              </a:ext>
            </a:extLst>
          </p:cNvPr>
          <p:cNvCxnSpPr>
            <a:cxnSpLocks/>
          </p:cNvCxnSpPr>
          <p:nvPr/>
        </p:nvCxnSpPr>
        <p:spPr>
          <a:xfrm flipH="1">
            <a:off x="6490321" y="3728339"/>
            <a:ext cx="1815479" cy="262642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4">
            <a:extLst>
              <a:ext uri="{FF2B5EF4-FFF2-40B4-BE49-F238E27FC236}">
                <a16:creationId xmlns:a16="http://schemas.microsoft.com/office/drawing/2014/main" id="{0C3BF6E3-7AF8-4113-8353-A5F86F8EDC49}"/>
              </a:ext>
            </a:extLst>
          </p:cNvPr>
          <p:cNvSpPr txBox="1">
            <a:spLocks/>
          </p:cNvSpPr>
          <p:nvPr/>
        </p:nvSpPr>
        <p:spPr>
          <a:xfrm>
            <a:off x="3434301" y="421844"/>
            <a:ext cx="3195099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GR-Feature Properties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52CB94-2347-4E13-8915-0A66FEA7D18D}"/>
              </a:ext>
            </a:extLst>
          </p:cNvPr>
          <p:cNvSpPr/>
          <p:nvPr/>
        </p:nvSpPr>
        <p:spPr>
          <a:xfrm>
            <a:off x="3303826" y="1587731"/>
            <a:ext cx="789190" cy="21239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4EB879-3E7A-4ED3-93AD-C809DF718A1B}"/>
              </a:ext>
            </a:extLst>
          </p:cNvPr>
          <p:cNvSpPr/>
          <p:nvPr/>
        </p:nvSpPr>
        <p:spPr>
          <a:xfrm>
            <a:off x="1583610" y="4497720"/>
            <a:ext cx="789190" cy="1611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6F9586-B670-4251-8542-ECBD04B5A05C}"/>
              </a:ext>
            </a:extLst>
          </p:cNvPr>
          <p:cNvSpPr/>
          <p:nvPr/>
        </p:nvSpPr>
        <p:spPr>
          <a:xfrm>
            <a:off x="4419600" y="1587731"/>
            <a:ext cx="1447800" cy="21239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628FAA-CFD5-48A5-9A8E-65243AA99E22}"/>
              </a:ext>
            </a:extLst>
          </p:cNvPr>
          <p:cNvSpPr/>
          <p:nvPr/>
        </p:nvSpPr>
        <p:spPr>
          <a:xfrm>
            <a:off x="2663324" y="4495800"/>
            <a:ext cx="1832476" cy="1611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BA9AE5-F4D4-4A53-BAAA-43642D8A3B5A}"/>
              </a:ext>
            </a:extLst>
          </p:cNvPr>
          <p:cNvSpPr/>
          <p:nvPr/>
        </p:nvSpPr>
        <p:spPr>
          <a:xfrm>
            <a:off x="5891904" y="1592956"/>
            <a:ext cx="889895" cy="21239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236E0B-1D51-4F37-AD9C-36431BEBD371}"/>
              </a:ext>
            </a:extLst>
          </p:cNvPr>
          <p:cNvSpPr/>
          <p:nvPr/>
        </p:nvSpPr>
        <p:spPr>
          <a:xfrm>
            <a:off x="4518436" y="4495800"/>
            <a:ext cx="1272764" cy="16134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8F5609-351A-4E1A-8BEF-D836348E2B64}"/>
              </a:ext>
            </a:extLst>
          </p:cNvPr>
          <p:cNvSpPr/>
          <p:nvPr/>
        </p:nvSpPr>
        <p:spPr>
          <a:xfrm>
            <a:off x="8304933" y="1666347"/>
            <a:ext cx="762867" cy="183339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1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Anatomy of a GR-Feature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Controls Combined: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Reporting Criteria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C47021-C3EA-4AB8-AE51-5E8B17F5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60500"/>
            <a:ext cx="2476190" cy="1523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08410-472F-4490-9AD6-CF2448139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000" y="1275918"/>
            <a:ext cx="5933000" cy="482008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6E71155-D405-46B5-A0C4-D60CA4B39878}"/>
              </a:ext>
            </a:extLst>
          </p:cNvPr>
          <p:cNvSpPr/>
          <p:nvPr/>
        </p:nvSpPr>
        <p:spPr>
          <a:xfrm>
            <a:off x="3210999" y="3746184"/>
            <a:ext cx="5933001" cy="2360648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0C3BF6E3-7AF8-4113-8353-A5F86F8EDC49}"/>
              </a:ext>
            </a:extLst>
          </p:cNvPr>
          <p:cNvSpPr txBox="1">
            <a:spLocks/>
          </p:cNvSpPr>
          <p:nvPr/>
        </p:nvSpPr>
        <p:spPr>
          <a:xfrm>
            <a:off x="3434301" y="421844"/>
            <a:ext cx="3195099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GR-Feature Properties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8F5609-351A-4E1A-8BEF-D836348E2B64}"/>
              </a:ext>
            </a:extLst>
          </p:cNvPr>
          <p:cNvSpPr/>
          <p:nvPr/>
        </p:nvSpPr>
        <p:spPr>
          <a:xfrm>
            <a:off x="8304933" y="1666347"/>
            <a:ext cx="762867" cy="183339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16E5F0-3842-4874-9EE0-200EC0E41C52}"/>
              </a:ext>
            </a:extLst>
          </p:cNvPr>
          <p:cNvGrpSpPr/>
          <p:nvPr/>
        </p:nvGrpSpPr>
        <p:grpSpPr>
          <a:xfrm>
            <a:off x="4048591" y="3002636"/>
            <a:ext cx="5019210" cy="2923872"/>
            <a:chOff x="4048591" y="3002636"/>
            <a:chExt cx="5019210" cy="292387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F72872-FBEE-41C7-929C-1CE359157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8591" y="3926508"/>
              <a:ext cx="3723809" cy="2000000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4F0FBAE-7464-49B2-9E95-289DF791CB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2400" y="3480409"/>
              <a:ext cx="1295401" cy="2446099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47A233F-68D4-4872-A1C4-1F40CA1BF6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4800" y="3002636"/>
              <a:ext cx="4184834" cy="92387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C789C70-BA80-4EBD-99EB-9FB5EF7366F8}"/>
              </a:ext>
            </a:extLst>
          </p:cNvPr>
          <p:cNvSpPr/>
          <p:nvPr/>
        </p:nvSpPr>
        <p:spPr>
          <a:xfrm>
            <a:off x="6915896" y="4321762"/>
            <a:ext cx="771992" cy="12603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Anatomy of a GR-Feature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Controls Combined: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Reporting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Nominal 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Dynamic Fit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 Vector Display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C47021-C3EA-4AB8-AE51-5E8B17F5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60500"/>
            <a:ext cx="2476190" cy="1523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08410-472F-4490-9AD6-CF2448139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306081"/>
            <a:ext cx="5933000" cy="482008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A148907-D3AF-4165-BDEF-F941AEFDCAA5}"/>
              </a:ext>
            </a:extLst>
          </p:cNvPr>
          <p:cNvGrpSpPr/>
          <p:nvPr/>
        </p:nvGrpSpPr>
        <p:grpSpPr>
          <a:xfrm>
            <a:off x="2286000" y="1676400"/>
            <a:ext cx="3429000" cy="2743200"/>
            <a:chOff x="2286000" y="1676400"/>
            <a:chExt cx="3429000" cy="27432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F72C3DE-3AEB-4FD4-9084-7012C576B568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2286000" y="1676400"/>
              <a:ext cx="914400" cy="203972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678BFA-FEAF-488F-9039-75F5942A3EA9}"/>
                </a:ext>
              </a:extLst>
            </p:cNvPr>
            <p:cNvSpPr/>
            <p:nvPr/>
          </p:nvSpPr>
          <p:spPr>
            <a:xfrm>
              <a:off x="3276599" y="3779837"/>
              <a:ext cx="2438401" cy="63976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73D1F0-404B-4EB2-B50A-FAA373D23CF9}"/>
              </a:ext>
            </a:extLst>
          </p:cNvPr>
          <p:cNvGrpSpPr/>
          <p:nvPr/>
        </p:nvGrpSpPr>
        <p:grpSpPr>
          <a:xfrm>
            <a:off x="2304742" y="2495646"/>
            <a:ext cx="3410258" cy="2689712"/>
            <a:chOff x="2304742" y="2495646"/>
            <a:chExt cx="3410258" cy="268971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93E334C-DF41-4C37-B26C-477151E9F2A8}"/>
                </a:ext>
              </a:extLst>
            </p:cNvPr>
            <p:cNvCxnSpPr>
              <a:cxnSpLocks/>
            </p:cNvCxnSpPr>
            <p:nvPr/>
          </p:nvCxnSpPr>
          <p:spPr>
            <a:xfrm>
              <a:off x="2304742" y="2495646"/>
              <a:ext cx="914400" cy="192395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34C11A-5FA4-4D37-BA83-CAC309C8E80F}"/>
                </a:ext>
              </a:extLst>
            </p:cNvPr>
            <p:cNvSpPr/>
            <p:nvPr/>
          </p:nvSpPr>
          <p:spPr>
            <a:xfrm>
              <a:off x="3276599" y="4421968"/>
              <a:ext cx="2438401" cy="76339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5BA4165-09A9-469D-A5D1-21AF163247D2}"/>
              </a:ext>
            </a:extLst>
          </p:cNvPr>
          <p:cNvSpPr/>
          <p:nvPr/>
        </p:nvSpPr>
        <p:spPr>
          <a:xfrm>
            <a:off x="3210999" y="1306081"/>
            <a:ext cx="5933001" cy="2418023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59566A-DB28-42AF-84F5-5C890290E48C}"/>
              </a:ext>
            </a:extLst>
          </p:cNvPr>
          <p:cNvGrpSpPr/>
          <p:nvPr/>
        </p:nvGrpSpPr>
        <p:grpSpPr>
          <a:xfrm>
            <a:off x="685800" y="1772163"/>
            <a:ext cx="8305799" cy="3333236"/>
            <a:chOff x="685800" y="1752600"/>
            <a:chExt cx="8305799" cy="333323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88D973A-C72B-401C-96B3-ABABB266027A}"/>
                </a:ext>
              </a:extLst>
            </p:cNvPr>
            <p:cNvSpPr/>
            <p:nvPr/>
          </p:nvSpPr>
          <p:spPr>
            <a:xfrm>
              <a:off x="5772456" y="3760273"/>
              <a:ext cx="3219143" cy="132556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C1E455-AAE3-453B-9104-8F70AF69FEC4}"/>
                </a:ext>
              </a:extLst>
            </p:cNvPr>
            <p:cNvSpPr/>
            <p:nvPr/>
          </p:nvSpPr>
          <p:spPr>
            <a:xfrm>
              <a:off x="685800" y="1752600"/>
              <a:ext cx="19050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8FAED4E-F7F2-47A2-87A7-E3BEC069C61C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1956262"/>
              <a:ext cx="3161989" cy="176569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4">
            <a:extLst>
              <a:ext uri="{FF2B5EF4-FFF2-40B4-BE49-F238E27FC236}">
                <a16:creationId xmlns:a16="http://schemas.microsoft.com/office/drawing/2014/main" id="{236FC4D6-880C-40E2-AE83-E000136488B2}"/>
              </a:ext>
            </a:extLst>
          </p:cNvPr>
          <p:cNvSpPr txBox="1">
            <a:spLocks/>
          </p:cNvSpPr>
          <p:nvPr/>
        </p:nvSpPr>
        <p:spPr>
          <a:xfrm>
            <a:off x="3434301" y="421844"/>
            <a:ext cx="3195099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GR-Feature Properties</a:t>
            </a:r>
          </a:p>
        </p:txBody>
      </p:sp>
    </p:spTree>
    <p:extLst>
      <p:ext uri="{BB962C8B-B14F-4D97-AF65-F5344CB8AC3E}">
        <p14:creationId xmlns:p14="http://schemas.microsoft.com/office/powerpoint/2010/main" val="10065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6E56A9A2-5CE5-4C8C-AC09-1D2A5BACA7F5}"/>
              </a:ext>
            </a:extLst>
          </p:cNvPr>
          <p:cNvSpPr txBox="1">
            <a:spLocks/>
          </p:cNvSpPr>
          <p:nvPr/>
        </p:nvSpPr>
        <p:spPr>
          <a:xfrm>
            <a:off x="3434301" y="421844"/>
            <a:ext cx="3195099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GR-Feature Properties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Anatomy of a GR-Feature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Controls Combined: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Reporting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Nominal 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 Vector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Dynamic Fit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C47021-C3EA-4AB8-AE51-5E8B17F5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60500"/>
            <a:ext cx="2476190" cy="1523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08410-472F-4490-9AD6-CF2448139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000" y="1306081"/>
            <a:ext cx="5933000" cy="48200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F5F312-9A82-42EB-A473-1727B749C895}"/>
              </a:ext>
            </a:extLst>
          </p:cNvPr>
          <p:cNvSpPr/>
          <p:nvPr/>
        </p:nvSpPr>
        <p:spPr>
          <a:xfrm>
            <a:off x="3276600" y="5410200"/>
            <a:ext cx="23622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A41EB-AA13-46A8-BA1D-8F2051D4E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672" y="501819"/>
            <a:ext cx="3003225" cy="45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9FA154-3D04-4CA4-A360-99CC5109F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86" y="122237"/>
            <a:ext cx="3500558" cy="4528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C880284-131A-438D-B595-37D382CC3E95}"/>
              </a:ext>
            </a:extLst>
          </p:cNvPr>
          <p:cNvGrpSpPr/>
          <p:nvPr/>
        </p:nvGrpSpPr>
        <p:grpSpPr>
          <a:xfrm>
            <a:off x="3969828" y="487363"/>
            <a:ext cx="3343457" cy="1646237"/>
            <a:chOff x="3969828" y="487363"/>
            <a:chExt cx="3343457" cy="16462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42BDDC-0EB3-4FE4-A906-805CF2E7B1AA}"/>
                </a:ext>
              </a:extLst>
            </p:cNvPr>
            <p:cNvSpPr/>
            <p:nvPr/>
          </p:nvSpPr>
          <p:spPr>
            <a:xfrm>
              <a:off x="3969828" y="487363"/>
              <a:ext cx="3343457" cy="164623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itle 4">
              <a:extLst>
                <a:ext uri="{FF2B5EF4-FFF2-40B4-BE49-F238E27FC236}">
                  <a16:creationId xmlns:a16="http://schemas.microsoft.com/office/drawing/2014/main" id="{C905F35A-4C6A-4F10-BD6A-DE4BA1C110A0}"/>
                </a:ext>
              </a:extLst>
            </p:cNvPr>
            <p:cNvSpPr txBox="1">
              <a:spLocks/>
            </p:cNvSpPr>
            <p:nvPr/>
          </p:nvSpPr>
          <p:spPr>
            <a:xfrm>
              <a:off x="5870312" y="1063962"/>
              <a:ext cx="1366300" cy="10156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ts val="2800"/>
                </a:lnSpc>
                <a:spcBef>
                  <a:spcPct val="0"/>
                </a:spcBef>
                <a:buNone/>
                <a:defRPr sz="2000" b="1" kern="1200">
                  <a:solidFill>
                    <a:schemeClr val="bg1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defRPr>
              </a:lvl1pPr>
            </a:lstStyle>
            <a:p>
              <a:pPr algn="ctr"/>
              <a:r>
                <a:rPr lang="en-US" dirty="0">
                  <a:solidFill>
                    <a:srgbClr val="FFC000"/>
                  </a:solidFill>
                </a:rPr>
                <a:t>Preview Window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365126-1D88-49D3-8829-E276BBDADDC6}"/>
              </a:ext>
            </a:extLst>
          </p:cNvPr>
          <p:cNvGrpSpPr/>
          <p:nvPr/>
        </p:nvGrpSpPr>
        <p:grpSpPr>
          <a:xfrm>
            <a:off x="3969828" y="2387263"/>
            <a:ext cx="5184772" cy="2125467"/>
            <a:chOff x="3969828" y="2387263"/>
            <a:chExt cx="5184772" cy="21254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84EE87-CDE7-40DA-B6E4-99F634C7154B}"/>
                </a:ext>
              </a:extLst>
            </p:cNvPr>
            <p:cNvSpPr/>
            <p:nvPr/>
          </p:nvSpPr>
          <p:spPr>
            <a:xfrm>
              <a:off x="3969828" y="2387263"/>
              <a:ext cx="3345371" cy="1956137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4">
              <a:extLst>
                <a:ext uri="{FF2B5EF4-FFF2-40B4-BE49-F238E27FC236}">
                  <a16:creationId xmlns:a16="http://schemas.microsoft.com/office/drawing/2014/main" id="{D487DD38-2EC3-4BCF-B9F1-AA7DF704859F}"/>
                </a:ext>
              </a:extLst>
            </p:cNvPr>
            <p:cNvSpPr txBox="1">
              <a:spLocks/>
            </p:cNvSpPr>
            <p:nvPr/>
          </p:nvSpPr>
          <p:spPr>
            <a:xfrm>
              <a:off x="7033143" y="3476953"/>
              <a:ext cx="2121457" cy="103577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ts val="2800"/>
                </a:lnSpc>
                <a:spcBef>
                  <a:spcPct val="0"/>
                </a:spcBef>
                <a:buNone/>
                <a:defRPr sz="2000" b="1" kern="1200">
                  <a:solidFill>
                    <a:schemeClr val="bg1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defRPr>
              </a:lvl1pPr>
            </a:lstStyle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Component Control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ADC5470-BF5D-4DB8-A02F-068E6EDF8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4886" y="2870361"/>
            <a:ext cx="5248997" cy="39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6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14755-67EE-41C9-A81D-A8D70357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DAE93-C7D4-4108-B641-8B1D7BF6D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19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6C33734-CDF8-4E45-A22E-FC78367A7229}"/>
              </a:ext>
            </a:extLst>
          </p:cNvPr>
          <p:cNvGrpSpPr/>
          <p:nvPr/>
        </p:nvGrpSpPr>
        <p:grpSpPr>
          <a:xfrm>
            <a:off x="2750220" y="1075113"/>
            <a:ext cx="4038602" cy="3516112"/>
            <a:chOff x="2743200" y="1085448"/>
            <a:chExt cx="4038602" cy="3516112"/>
          </a:xfrm>
        </p:grpSpPr>
        <p:grpSp>
          <p:nvGrpSpPr>
            <p:cNvPr id="10" name="Group 1">
              <a:extLst>
                <a:ext uri="{FF2B5EF4-FFF2-40B4-BE49-F238E27FC236}">
                  <a16:creationId xmlns:a16="http://schemas.microsoft.com/office/drawing/2014/main" id="{3EB3CD66-A24B-4B68-93BB-8C1D021D6E13}"/>
                </a:ext>
              </a:extLst>
            </p:cNvPr>
            <p:cNvGrpSpPr/>
            <p:nvPr/>
          </p:nvGrpSpPr>
          <p:grpSpPr>
            <a:xfrm>
              <a:off x="3708471" y="1450573"/>
              <a:ext cx="2455593" cy="3150987"/>
              <a:chOff x="3708471" y="1450573"/>
              <a:chExt cx="2455593" cy="3150987"/>
            </a:xfrm>
          </p:grpSpPr>
          <p:sp>
            <p:nvSpPr>
              <p:cNvPr id="12" name="Left Brace 10">
                <a:extLst>
                  <a:ext uri="{FF2B5EF4-FFF2-40B4-BE49-F238E27FC236}">
                    <a16:creationId xmlns:a16="http://schemas.microsoft.com/office/drawing/2014/main" id="{8779374E-1FA6-4D0D-98ED-B713CAA0935A}"/>
                  </a:ext>
                </a:extLst>
              </p:cNvPr>
              <p:cNvSpPr/>
              <p:nvPr/>
            </p:nvSpPr>
            <p:spPr>
              <a:xfrm>
                <a:off x="3708471" y="2335405"/>
                <a:ext cx="495300" cy="21336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8">
                <a:extLst>
                  <a:ext uri="{FF2B5EF4-FFF2-40B4-BE49-F238E27FC236}">
                    <a16:creationId xmlns:a16="http://schemas.microsoft.com/office/drawing/2014/main" id="{6936D99D-AD89-46E6-BF59-9669ADADB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1742" y="2256440"/>
                <a:ext cx="1822322" cy="2345120"/>
              </a:xfrm>
              <a:prstGeom prst="rect">
                <a:avLst/>
              </a:prstGeom>
            </p:spPr>
          </p:pic>
          <p:cxnSp>
            <p:nvCxnSpPr>
              <p:cNvPr id="9" name="Connector: Elbow 22">
                <a:extLst>
                  <a:ext uri="{FF2B5EF4-FFF2-40B4-BE49-F238E27FC236}">
                    <a16:creationId xmlns:a16="http://schemas.microsoft.com/office/drawing/2014/main" id="{8B4645CA-A7A2-4ADB-992A-195EEE35C27D}"/>
                  </a:ext>
                </a:extLst>
              </p:cNvPr>
              <p:cNvCxnSpPr>
                <a:cxnSpLocks/>
                <a:stCxn id="12" idx="1"/>
                <a:endCxn id="40" idx="1"/>
              </p:cNvCxnSpPr>
              <p:nvPr/>
            </p:nvCxnSpPr>
            <p:spPr>
              <a:xfrm rot="10800000" flipH="1">
                <a:off x="3708471" y="1450573"/>
                <a:ext cx="1270216" cy="1951633"/>
              </a:xfrm>
              <a:prstGeom prst="bentConnector4">
                <a:avLst>
                  <a:gd name="adj1" fmla="val -17997"/>
                  <a:gd name="adj2" fmla="val 7472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420854A1-E72D-4040-B4E1-B4B81F9E186E}"/>
                </a:ext>
              </a:extLst>
            </p:cNvPr>
            <p:cNvSpPr/>
            <p:nvPr/>
          </p:nvSpPr>
          <p:spPr>
            <a:xfrm rot="16200000">
              <a:off x="4579939" y="-751291"/>
              <a:ext cx="365124" cy="4038602"/>
            </a:xfrm>
            <a:prstGeom prst="leftBrace">
              <a:avLst>
                <a:gd name="adj1" fmla="val 8333"/>
                <a:gd name="adj2" fmla="val 553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49D237-0FDA-4502-9855-4DC547EC4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69" y="1618665"/>
            <a:ext cx="1933333" cy="36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161B6-E07F-4808-8AB5-379F44575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918" y="1618665"/>
            <a:ext cx="1942857" cy="3523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9D994-ACD6-4766-9AA6-DAA56815F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046" y="3522280"/>
            <a:ext cx="2724954" cy="3335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A73263-AED8-4DE5-901A-ABA007DCA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295" y="3522280"/>
            <a:ext cx="2724955" cy="33357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1B1BDE-F875-4AE4-81B7-99CC3C7535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3732" y="5142474"/>
            <a:ext cx="752381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GR-Features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7918D-C03E-4515-B42E-474A281D4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24" y="1641764"/>
            <a:ext cx="5161905" cy="3114286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3B057AE6-8050-4D7A-A8BF-247E44CC1975}"/>
              </a:ext>
            </a:extLst>
          </p:cNvPr>
          <p:cNvSpPr txBox="1">
            <a:spLocks/>
          </p:cNvSpPr>
          <p:nvPr/>
        </p:nvSpPr>
        <p:spPr>
          <a:xfrm>
            <a:off x="838200" y="803564"/>
            <a:ext cx="8153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That’s why we suggest GR-Features.. And continue to develop…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863A6-A590-4EF2-9EDB-A06C1A637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24" y="1649059"/>
            <a:ext cx="6761905" cy="5561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93D04D-D86A-4525-A941-CA078A284FC9}"/>
              </a:ext>
            </a:extLst>
          </p:cNvPr>
          <p:cNvSpPr txBox="1"/>
          <p:nvPr/>
        </p:nvSpPr>
        <p:spPr>
          <a:xfrm>
            <a:off x="4468091" y="281710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how the next question is workflow…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0CF8AA-7965-43B7-A7F9-30DF782CA8C8}"/>
              </a:ext>
            </a:extLst>
          </p:cNvPr>
          <p:cNvGrpSpPr/>
          <p:nvPr/>
        </p:nvGrpSpPr>
        <p:grpSpPr>
          <a:xfrm>
            <a:off x="4222377" y="3186438"/>
            <a:ext cx="4769223" cy="1836565"/>
            <a:chOff x="4222377" y="3186438"/>
            <a:chExt cx="4769223" cy="18365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0D64F6-EBEE-4C68-BE6F-121C78CD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2377" y="3320199"/>
              <a:ext cx="2104605" cy="14247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41263F-06A4-4CB5-966E-ACB7777FE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59219" y="3186438"/>
              <a:ext cx="3032381" cy="1836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9375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7BCD90-B6D2-4EDE-A240-06CC27FAB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82" y="4193772"/>
            <a:ext cx="4254240" cy="25765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14755-67EE-41C9-A81D-A8D70357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DAE93-C7D4-4108-B641-8B1D7BF6D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419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6C33734-CDF8-4E45-A22E-FC78367A7229}"/>
              </a:ext>
            </a:extLst>
          </p:cNvPr>
          <p:cNvGrpSpPr/>
          <p:nvPr/>
        </p:nvGrpSpPr>
        <p:grpSpPr>
          <a:xfrm>
            <a:off x="2750220" y="1075113"/>
            <a:ext cx="4038602" cy="3516112"/>
            <a:chOff x="2743200" y="1085448"/>
            <a:chExt cx="4038602" cy="3516112"/>
          </a:xfrm>
        </p:grpSpPr>
        <p:grpSp>
          <p:nvGrpSpPr>
            <p:cNvPr id="10" name="Group 1">
              <a:extLst>
                <a:ext uri="{FF2B5EF4-FFF2-40B4-BE49-F238E27FC236}">
                  <a16:creationId xmlns:a16="http://schemas.microsoft.com/office/drawing/2014/main" id="{3EB3CD66-A24B-4B68-93BB-8C1D021D6E13}"/>
                </a:ext>
              </a:extLst>
            </p:cNvPr>
            <p:cNvGrpSpPr/>
            <p:nvPr/>
          </p:nvGrpSpPr>
          <p:grpSpPr>
            <a:xfrm>
              <a:off x="3708471" y="1450573"/>
              <a:ext cx="2455593" cy="3150987"/>
              <a:chOff x="3708471" y="1450573"/>
              <a:chExt cx="2455593" cy="3150987"/>
            </a:xfrm>
          </p:grpSpPr>
          <p:sp>
            <p:nvSpPr>
              <p:cNvPr id="12" name="Left Brace 10">
                <a:extLst>
                  <a:ext uri="{FF2B5EF4-FFF2-40B4-BE49-F238E27FC236}">
                    <a16:creationId xmlns:a16="http://schemas.microsoft.com/office/drawing/2014/main" id="{8779374E-1FA6-4D0D-98ED-B713CAA0935A}"/>
                  </a:ext>
                </a:extLst>
              </p:cNvPr>
              <p:cNvSpPr/>
              <p:nvPr/>
            </p:nvSpPr>
            <p:spPr>
              <a:xfrm>
                <a:off x="3708471" y="2335405"/>
                <a:ext cx="495300" cy="21336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8">
                <a:extLst>
                  <a:ext uri="{FF2B5EF4-FFF2-40B4-BE49-F238E27FC236}">
                    <a16:creationId xmlns:a16="http://schemas.microsoft.com/office/drawing/2014/main" id="{6936D99D-AD89-46E6-BF59-9669ADADB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1742" y="2256440"/>
                <a:ext cx="1822322" cy="2345120"/>
              </a:xfrm>
              <a:prstGeom prst="rect">
                <a:avLst/>
              </a:prstGeom>
            </p:spPr>
          </p:pic>
          <p:cxnSp>
            <p:nvCxnSpPr>
              <p:cNvPr id="9" name="Connector: Elbow 22">
                <a:extLst>
                  <a:ext uri="{FF2B5EF4-FFF2-40B4-BE49-F238E27FC236}">
                    <a16:creationId xmlns:a16="http://schemas.microsoft.com/office/drawing/2014/main" id="{8B4645CA-A7A2-4ADB-992A-195EEE35C27D}"/>
                  </a:ext>
                </a:extLst>
              </p:cNvPr>
              <p:cNvCxnSpPr>
                <a:cxnSpLocks/>
                <a:stCxn id="12" idx="1"/>
                <a:endCxn id="40" idx="1"/>
              </p:cNvCxnSpPr>
              <p:nvPr/>
            </p:nvCxnSpPr>
            <p:spPr>
              <a:xfrm rot="10800000" flipH="1">
                <a:off x="3708471" y="1450573"/>
                <a:ext cx="1270216" cy="1951633"/>
              </a:xfrm>
              <a:prstGeom prst="bentConnector4">
                <a:avLst>
                  <a:gd name="adj1" fmla="val -17997"/>
                  <a:gd name="adj2" fmla="val 7472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420854A1-E72D-4040-B4E1-B4B81F9E186E}"/>
                </a:ext>
              </a:extLst>
            </p:cNvPr>
            <p:cNvSpPr/>
            <p:nvPr/>
          </p:nvSpPr>
          <p:spPr>
            <a:xfrm rot="16200000">
              <a:off x="4579939" y="-751291"/>
              <a:ext cx="365124" cy="4038602"/>
            </a:xfrm>
            <a:prstGeom prst="leftBrace">
              <a:avLst>
                <a:gd name="adj1" fmla="val 8333"/>
                <a:gd name="adj2" fmla="val 553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FEFD900-FB12-4221-AC60-E9DAE238B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861692"/>
            <a:ext cx="2819400" cy="19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14755-67EE-41C9-A81D-A8D70357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DAE93-C7D4-4108-B641-8B1D7BF6D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1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DD1C26-3D0B-454C-B0CA-D31236D301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692"/>
          <a:stretch/>
        </p:blipFill>
        <p:spPr>
          <a:xfrm>
            <a:off x="381000" y="1600200"/>
            <a:ext cx="2342857" cy="525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3B58FF-1640-4DC2-9AD7-70A3B842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692"/>
          <a:stretch/>
        </p:blipFill>
        <p:spPr>
          <a:xfrm>
            <a:off x="380999" y="1600200"/>
            <a:ext cx="2342857" cy="525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42454E-4E4D-4BF2-B0F4-C94AE225A5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537"/>
          <a:stretch/>
        </p:blipFill>
        <p:spPr>
          <a:xfrm>
            <a:off x="369914" y="1600200"/>
            <a:ext cx="2342857" cy="4953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697C34-5F21-4F65-A9D7-2E3FBBE86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300" y="1600200"/>
            <a:ext cx="2342857" cy="51142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A68E89-6891-4CFC-BF6E-D3343923E5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299" y="1600200"/>
            <a:ext cx="2342857" cy="5190476"/>
          </a:xfrm>
          <a:prstGeom prst="rect">
            <a:avLst/>
          </a:prstGeom>
        </p:spPr>
      </p:pic>
      <p:pic>
        <p:nvPicPr>
          <p:cNvPr id="1026" name="Picture 2" descr="C:\Users\JEREMY~1\AppData\Local\Temp\SNAGHTML1004cdc9.PNG">
            <a:extLst>
              <a:ext uri="{FF2B5EF4-FFF2-40B4-BE49-F238E27FC236}">
                <a16:creationId xmlns:a16="http://schemas.microsoft.com/office/drawing/2014/main" id="{45D9E44D-5DCE-4383-A064-87FFEA2B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74" y="383449"/>
            <a:ext cx="914400" cy="104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77F46C5-0657-41E3-BF6D-374E34CB44E4}"/>
              </a:ext>
            </a:extLst>
          </p:cNvPr>
          <p:cNvGrpSpPr/>
          <p:nvPr/>
        </p:nvGrpSpPr>
        <p:grpSpPr>
          <a:xfrm>
            <a:off x="0" y="396572"/>
            <a:ext cx="9144000" cy="4876797"/>
            <a:chOff x="0" y="396572"/>
            <a:chExt cx="9144000" cy="487679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8783D28-AC94-403C-B322-7B264C115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396572"/>
              <a:ext cx="9144000" cy="1037428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93CD500-4948-4CAE-8F2F-4C57A8601658}"/>
                </a:ext>
              </a:extLst>
            </p:cNvPr>
            <p:cNvGrpSpPr/>
            <p:nvPr/>
          </p:nvGrpSpPr>
          <p:grpSpPr>
            <a:xfrm>
              <a:off x="5807826" y="1434000"/>
              <a:ext cx="2665615" cy="3839369"/>
              <a:chOff x="5807826" y="1951828"/>
              <a:chExt cx="2665615" cy="383936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75CD073-DA16-4A8D-BFF3-257852974157}"/>
                  </a:ext>
                </a:extLst>
              </p:cNvPr>
              <p:cNvGrpSpPr/>
              <p:nvPr/>
            </p:nvGrpSpPr>
            <p:grpSpPr>
              <a:xfrm>
                <a:off x="5951140" y="2481481"/>
                <a:ext cx="2058085" cy="3309716"/>
                <a:chOff x="5951140" y="2481481"/>
                <a:chExt cx="2058085" cy="3309716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CEA80870-6C72-4D81-B27B-E34513D79A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53848" y="2933700"/>
                  <a:ext cx="1655377" cy="2857497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F613643C-014C-43E6-85E5-93F53FF9B6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51140" y="2481481"/>
                  <a:ext cx="550492" cy="614317"/>
                </a:xfrm>
                <a:prstGeom prst="rect">
                  <a:avLst/>
                </a:prstGeom>
              </p:spPr>
            </p:pic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69D803B-A56A-489B-8CA7-1ECEBB92AC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7826" y="1951828"/>
                <a:ext cx="2665615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4D62A20-B84C-44C6-8E35-833C79940796}"/>
                  </a:ext>
                </a:extLst>
              </p:cNvPr>
              <p:cNvCxnSpPr/>
              <p:nvPr/>
            </p:nvCxnSpPr>
            <p:spPr>
              <a:xfrm>
                <a:off x="7391400" y="2057400"/>
                <a:ext cx="0" cy="76200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28DEE05-DAB1-4A70-9923-CCE98AC842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3225" y="2412762"/>
            <a:ext cx="6102349" cy="3628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8AB9CB-87B2-4505-A969-41D373358E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3224" y="2408229"/>
            <a:ext cx="6109974" cy="363267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15DF13A-3334-40FB-81CA-49A80C4FE63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8681"/>
          <a:stretch/>
        </p:blipFill>
        <p:spPr>
          <a:xfrm>
            <a:off x="366299" y="1622367"/>
            <a:ext cx="2342857" cy="5235633"/>
          </a:xfrm>
          <a:prstGeom prst="rect">
            <a:avLst/>
          </a:prstGeom>
        </p:spPr>
      </p:pic>
      <p:pic>
        <p:nvPicPr>
          <p:cNvPr id="1028" name="Picture 4" descr="C:\Users\JEREMY~1\AppData\Local\Temp\SNAGHTML101cdfe5.PNG">
            <a:extLst>
              <a:ext uri="{FF2B5EF4-FFF2-40B4-BE49-F238E27FC236}">
                <a16:creationId xmlns:a16="http://schemas.microsoft.com/office/drawing/2014/main" id="{9EE56FC3-00B8-4A84-99E2-955017047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81" y="2667000"/>
            <a:ext cx="9525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65D68D-4AF4-4375-A33F-A8CB3C390C06}"/>
              </a:ext>
            </a:extLst>
          </p:cNvPr>
          <p:cNvSpPr/>
          <p:nvPr/>
        </p:nvSpPr>
        <p:spPr>
          <a:xfrm>
            <a:off x="457200" y="2743200"/>
            <a:ext cx="19812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19F90-4CFB-4AE5-851D-AA9EC7CA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0636B-8344-4A33-B59B-3E118EEC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86" y="948965"/>
            <a:ext cx="8744114" cy="5909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6B61BE-E774-4471-AF1E-73B657AD6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8965"/>
            <a:ext cx="9144000" cy="5920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D9E43-5972-4429-94A6-4F624B83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9700"/>
            <a:ext cx="7543800" cy="1143000"/>
          </a:xfrm>
        </p:spPr>
        <p:txBody>
          <a:bodyPr/>
          <a:lstStyle/>
          <a:p>
            <a:r>
              <a:rPr lang="en-US" dirty="0"/>
              <a:t>SA’s Ribbon Menu: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E1D9B0-0F2A-41D6-8A19-39EDF66C904E}"/>
              </a:ext>
            </a:extLst>
          </p:cNvPr>
          <p:cNvSpPr txBox="1">
            <a:spLocks/>
          </p:cNvSpPr>
          <p:nvPr/>
        </p:nvSpPr>
        <p:spPr>
          <a:xfrm>
            <a:off x="2000086" y="2057399"/>
            <a:ext cx="7543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Objectives with ribbons were 3-fold:</a:t>
            </a:r>
          </a:p>
          <a:p>
            <a:pPr lvl="1"/>
            <a:r>
              <a:rPr lang="en-US" sz="2000" dirty="0"/>
              <a:t>Provide more modern look and feel</a:t>
            </a:r>
          </a:p>
          <a:p>
            <a:pPr lvl="1"/>
            <a:r>
              <a:rPr lang="en-US" sz="2000" dirty="0"/>
              <a:t>Easier access to frequently used commands</a:t>
            </a:r>
          </a:p>
          <a:p>
            <a:pPr lvl="1"/>
            <a:r>
              <a:rPr lang="en-US" sz="2000" dirty="0"/>
              <a:t>Loose the dropdown menus… reduces mouse clicks</a:t>
            </a:r>
          </a:p>
          <a:p>
            <a:pPr lvl="1"/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BDC4A2-EC49-4C45-B781-E33C2CC47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547011"/>
            <a:ext cx="6858000" cy="32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3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14755-67EE-41C9-A81D-A8D70357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DAE93-C7D4-4108-B641-8B1D7BF6D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1975"/>
          </a:xfrm>
          <a:prstGeom prst="rect">
            <a:avLst/>
          </a:prstGeom>
        </p:spPr>
      </p:pic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CD1B4BA-5317-49A9-8739-77119A98AD36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V="1">
            <a:off x="1092571" y="2074344"/>
            <a:ext cx="1555697" cy="278720"/>
          </a:xfrm>
          <a:prstGeom prst="bentConnector3">
            <a:avLst>
              <a:gd name="adj1" fmla="val 4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e 42">
            <a:extLst>
              <a:ext uri="{FF2B5EF4-FFF2-40B4-BE49-F238E27FC236}">
                <a16:creationId xmlns:a16="http://schemas.microsoft.com/office/drawing/2014/main" id="{71E4BA90-7944-4E55-8BF8-B72890FDE28A}"/>
              </a:ext>
            </a:extLst>
          </p:cNvPr>
          <p:cNvSpPr/>
          <p:nvPr/>
        </p:nvSpPr>
        <p:spPr>
          <a:xfrm rot="16200000">
            <a:off x="1429665" y="143343"/>
            <a:ext cx="365124" cy="2219899"/>
          </a:xfrm>
          <a:prstGeom prst="leftBrace">
            <a:avLst>
              <a:gd name="adj1" fmla="val 8333"/>
              <a:gd name="adj2" fmla="val 553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8C7E33-9CCE-430D-A45D-77F08C676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750" y="2057400"/>
            <a:ext cx="3933333" cy="1485714"/>
          </a:xfrm>
          <a:prstGeom prst="rect">
            <a:avLst/>
          </a:prstGeom>
        </p:spPr>
      </p:pic>
      <p:pic>
        <p:nvPicPr>
          <p:cNvPr id="1026" name="Picture 2" descr="C:\Users\JEREMY~1\AppData\Local\Temp\SNAGHTML447c8c0.PNG">
            <a:extLst>
              <a:ext uri="{FF2B5EF4-FFF2-40B4-BE49-F238E27FC236}">
                <a16:creationId xmlns:a16="http://schemas.microsoft.com/office/drawing/2014/main" id="{FD7752F2-CDD7-4757-B4AF-1D3E0F00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124458"/>
            <a:ext cx="19716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B3CD66-A24B-4B68-93BB-8C1D021D6E13}"/>
              </a:ext>
            </a:extLst>
          </p:cNvPr>
          <p:cNvGrpSpPr/>
          <p:nvPr/>
        </p:nvGrpSpPr>
        <p:grpSpPr>
          <a:xfrm>
            <a:off x="5858803" y="1845787"/>
            <a:ext cx="2455593" cy="2345120"/>
            <a:chOff x="3708471" y="2256440"/>
            <a:chExt cx="2455593" cy="2345120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8779374E-1FA6-4D0D-98ED-B713CAA0935A}"/>
                </a:ext>
              </a:extLst>
            </p:cNvPr>
            <p:cNvSpPr/>
            <p:nvPr/>
          </p:nvSpPr>
          <p:spPr>
            <a:xfrm>
              <a:off x="3708471" y="2335405"/>
              <a:ext cx="495300" cy="21336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36D99D-AD89-46E6-BF59-9669ADADB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1742" y="2256440"/>
              <a:ext cx="1822322" cy="234512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620373E-9E7B-462D-9799-FA187476E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964" y="5324407"/>
            <a:ext cx="2761905" cy="400000"/>
          </a:xfrm>
          <a:prstGeom prst="rect">
            <a:avLst/>
          </a:prstGeom>
        </p:spPr>
      </p:pic>
      <p:pic>
        <p:nvPicPr>
          <p:cNvPr id="1028" name="Picture 4" descr="C:\Users\JEREMY~1\AppData\Local\Temp\SNAGHTML64fe2a0.PNG">
            <a:extLst>
              <a:ext uri="{FF2B5EF4-FFF2-40B4-BE49-F238E27FC236}">
                <a16:creationId xmlns:a16="http://schemas.microsoft.com/office/drawing/2014/main" id="{82A779B2-CFC4-4DF2-B7D7-002A5071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888810"/>
            <a:ext cx="18478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03DDFE-9D0C-448D-AECA-FF8E4825E1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4842567"/>
            <a:ext cx="933333" cy="26666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DE8E4C6-E943-4F55-BE5A-F7664ECD1645}"/>
              </a:ext>
            </a:extLst>
          </p:cNvPr>
          <p:cNvGrpSpPr/>
          <p:nvPr/>
        </p:nvGrpSpPr>
        <p:grpSpPr>
          <a:xfrm>
            <a:off x="502277" y="1070731"/>
            <a:ext cx="2571479" cy="1629368"/>
            <a:chOff x="502277" y="1070731"/>
            <a:chExt cx="2571479" cy="1629368"/>
          </a:xfrm>
        </p:grpSpPr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27C2A46A-A095-4860-A6A9-BE7520302E90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 rot="5400000" flipH="1" flipV="1">
              <a:off x="1060832" y="1518025"/>
              <a:ext cx="752396" cy="588057"/>
            </a:xfrm>
            <a:prstGeom prst="bentConnector5">
              <a:avLst>
                <a:gd name="adj1" fmla="val 30383"/>
                <a:gd name="adj2" fmla="val -23883"/>
                <a:gd name="adj3" fmla="val 7799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896B6A3-71E9-4BFA-A49C-A818D04D7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6761" y="1676400"/>
              <a:ext cx="1796995" cy="1023699"/>
            </a:xfrm>
            <a:prstGeom prst="rect">
              <a:avLst/>
            </a:prstGeom>
          </p:spPr>
        </p:pic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FAB43E0B-1214-4E6F-B010-1B25E88F96F6}"/>
                </a:ext>
              </a:extLst>
            </p:cNvPr>
            <p:cNvSpPr/>
            <p:nvPr/>
          </p:nvSpPr>
          <p:spPr>
            <a:xfrm rot="16200000">
              <a:off x="1429665" y="143343"/>
              <a:ext cx="365124" cy="2219899"/>
            </a:xfrm>
            <a:prstGeom prst="leftBrace">
              <a:avLst>
                <a:gd name="adj1" fmla="val 8333"/>
                <a:gd name="adj2" fmla="val 553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2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0E4EAB-0C49-4A46-90A7-7543A6F26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2342857" cy="59047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14755-67EE-41C9-A81D-A8D70357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DAE93-C7D4-4108-B641-8B1D7BF6D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41975"/>
          </a:xfrm>
          <a:prstGeom prst="rect">
            <a:avLst/>
          </a:prstGeom>
        </p:spPr>
      </p:pic>
      <p:pic>
        <p:nvPicPr>
          <p:cNvPr id="1026" name="Picture 2" descr="C:\Users\JEREMY~1\AppData\Local\Temp\SNAGHTML1004cdc9.PNG">
            <a:extLst>
              <a:ext uri="{FF2B5EF4-FFF2-40B4-BE49-F238E27FC236}">
                <a16:creationId xmlns:a16="http://schemas.microsoft.com/office/drawing/2014/main" id="{45D9E44D-5DCE-4383-A064-87FFEA2B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74" y="383449"/>
            <a:ext cx="914400" cy="104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12D5FE-AC1A-4BD7-BA00-3EF19A258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190" y="2590800"/>
            <a:ext cx="5981809" cy="3556476"/>
          </a:xfrm>
          <a:prstGeom prst="rect">
            <a:avLst/>
          </a:prstGeom>
        </p:spPr>
      </p:pic>
      <p:pic>
        <p:nvPicPr>
          <p:cNvPr id="2050" name="Picture 2" descr="C:\Users\JEREMY~1\AppData\Local\Temp\SNAGHTML1025d980.PNG">
            <a:extLst>
              <a:ext uri="{FF2B5EF4-FFF2-40B4-BE49-F238E27FC236}">
                <a16:creationId xmlns:a16="http://schemas.microsoft.com/office/drawing/2014/main" id="{B94B9FD5-4E80-4B9D-A5AD-41DAB08EC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61" y="753687"/>
            <a:ext cx="1447188" cy="10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D45E06-4CD7-4DE1-9858-10A6469CDC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294" y="3144487"/>
            <a:ext cx="2428571" cy="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14755-67EE-41C9-A81D-A8D70357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DAE93-C7D4-4108-B641-8B1D7BF6D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1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8E3C44-5DA7-4E4B-B77D-D7374590B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138" y="2362200"/>
            <a:ext cx="2000000" cy="65714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B1D04D01-45AB-4D05-A179-997D6B0400C2}"/>
              </a:ext>
            </a:extLst>
          </p:cNvPr>
          <p:cNvGrpSpPr/>
          <p:nvPr/>
        </p:nvGrpSpPr>
        <p:grpSpPr>
          <a:xfrm>
            <a:off x="4492036" y="990598"/>
            <a:ext cx="2289767" cy="1323234"/>
            <a:chOff x="4492036" y="990598"/>
            <a:chExt cx="2289767" cy="1323234"/>
          </a:xfrm>
        </p:grpSpPr>
        <p:sp>
          <p:nvSpPr>
            <p:cNvPr id="31" name="Left Brace 26">
              <a:extLst>
                <a:ext uri="{FF2B5EF4-FFF2-40B4-BE49-F238E27FC236}">
                  <a16:creationId xmlns:a16="http://schemas.microsoft.com/office/drawing/2014/main" id="{C4E400A2-7D32-4436-AC8C-567ABB27A7CC}"/>
                </a:ext>
              </a:extLst>
            </p:cNvPr>
            <p:cNvSpPr/>
            <p:nvPr/>
          </p:nvSpPr>
          <p:spPr>
            <a:xfrm rot="5400000">
              <a:off x="4770828" y="1678223"/>
              <a:ext cx="356817" cy="914401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BBFE4EF-A65B-460E-90B2-D69B2ADBBDAD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rot="5400000" flipH="1" flipV="1">
              <a:off x="5382311" y="557524"/>
              <a:ext cx="966417" cy="1832566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5AB176E-8F47-48DA-B51C-A4DAACB49F13}"/>
              </a:ext>
            </a:extLst>
          </p:cNvPr>
          <p:cNvGrpSpPr/>
          <p:nvPr/>
        </p:nvGrpSpPr>
        <p:grpSpPr>
          <a:xfrm>
            <a:off x="457200" y="990598"/>
            <a:ext cx="4010800" cy="1323235"/>
            <a:chOff x="457200" y="990598"/>
            <a:chExt cx="4010800" cy="1323235"/>
          </a:xfrm>
        </p:grpSpPr>
        <p:sp>
          <p:nvSpPr>
            <p:cNvPr id="30" name="Left Brace 26">
              <a:extLst>
                <a:ext uri="{FF2B5EF4-FFF2-40B4-BE49-F238E27FC236}">
                  <a16:creationId xmlns:a16="http://schemas.microsoft.com/office/drawing/2014/main" id="{895477DB-7EEF-464F-8521-3EAFA6F05C8B}"/>
                </a:ext>
              </a:extLst>
            </p:cNvPr>
            <p:cNvSpPr/>
            <p:nvPr/>
          </p:nvSpPr>
          <p:spPr>
            <a:xfrm rot="5400000">
              <a:off x="3832391" y="1678224"/>
              <a:ext cx="356817" cy="914401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E6B3FBA-2A2D-458D-BBAF-AB6C07A14A8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57200" y="990598"/>
              <a:ext cx="3543300" cy="951496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465BC41-278F-476D-830B-98175452A378}"/>
              </a:ext>
            </a:extLst>
          </p:cNvPr>
          <p:cNvSpPr txBox="1"/>
          <p:nvPr/>
        </p:nvSpPr>
        <p:spPr>
          <a:xfrm>
            <a:off x="1567445" y="3325943"/>
            <a:ext cx="6009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GR-Features from selected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 Nominals by proximity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Filter Data based upon proximity to nominals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Build geometry directly from Clouds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A6F28A-71C7-4609-B2CC-5E7C3AF34482}"/>
              </a:ext>
            </a:extLst>
          </p:cNvPr>
          <p:cNvSpPr/>
          <p:nvPr/>
        </p:nvSpPr>
        <p:spPr>
          <a:xfrm>
            <a:off x="0" y="381000"/>
            <a:ext cx="457199" cy="660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998F24-EDDB-4068-B525-7050D0F9C3F6}"/>
              </a:ext>
            </a:extLst>
          </p:cNvPr>
          <p:cNvSpPr/>
          <p:nvPr/>
        </p:nvSpPr>
        <p:spPr>
          <a:xfrm>
            <a:off x="6794962" y="394968"/>
            <a:ext cx="1053638" cy="647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E9CEF-F261-4E63-81AE-ABC10A764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937" y="1332467"/>
            <a:ext cx="2205326" cy="2603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DB7848-01F9-4FC6-9A52-A8EC2B1A2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625" y="4803271"/>
            <a:ext cx="4792986" cy="20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48272-600F-4C97-82DD-F4143CC7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/>
              <a:t>Building Manually from a Print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500" dirty="0"/>
              <a:t>Measure Feature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500" dirty="0"/>
              <a:t>Open properties and create nominal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500" dirty="0"/>
              <a:t>Edit Nominal properties to match print</a:t>
            </a:r>
          </a:p>
          <a:p>
            <a:pPr lvl="0"/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Import or Build Nominal Geometry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500" dirty="0"/>
              <a:t>Import or Geometry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500" dirty="0"/>
              <a:t>Select Nominal Geometry button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500" dirty="0"/>
              <a:t>Inspect</a:t>
            </a:r>
          </a:p>
          <a:p>
            <a:pPr lvl="0"/>
            <a:endParaRPr lang="en-US" sz="1500" dirty="0"/>
          </a:p>
          <a:p>
            <a:endParaRPr lang="en-US" sz="1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61C1F-0D1D-4C54-8009-40CD9BC9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BCA66D4-191D-4E82-995F-FD98E3EF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E7B8CC-4B63-4527-B3DB-F4E79CD6F3BA}"/>
              </a:ext>
            </a:extLst>
          </p:cNvPr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kern="1200">
                <a:solidFill>
                  <a:srgbClr val="063247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Path’s to Inspection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628A42-1BE5-4721-B4D0-2DCB687BA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49059"/>
            <a:ext cx="3440287" cy="2549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581E73-B177-44CA-8700-9212BA60F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697619"/>
            <a:ext cx="2714286" cy="1657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36B34-B0CE-4B39-A59D-5640E619C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324" y="2949251"/>
            <a:ext cx="4933552" cy="285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3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48272-600F-4C97-82DD-F4143CC7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Building manually from a Print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Measure Feature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Open properties and create nominal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Edit Nominal properties to match print</a:t>
            </a:r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b="1" dirty="0"/>
              <a:t>Import or Build Nominal Geometry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Import or Geometry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Select Nominal Geometry button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Inspect</a:t>
            </a:r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b="1" dirty="0"/>
              <a:t>Build and detect Nominal from CAD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Measure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Align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Detect</a:t>
            </a:r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b="1" dirty="0"/>
              <a:t>Building Nominal from CAD in advance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Build Nominal GR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Inspect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61C1F-0D1D-4C54-8009-40CD9BC9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BCA66D4-191D-4E82-995F-FD98E3EF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E7B8CC-4B63-4527-B3DB-F4E79CD6F3BA}"/>
              </a:ext>
            </a:extLst>
          </p:cNvPr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kern="1200">
                <a:solidFill>
                  <a:srgbClr val="063247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Path’s to Inspection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628A42-1BE5-4721-B4D0-2DCB687BA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49059"/>
            <a:ext cx="3440287" cy="254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CD7E50-FC1D-47B4-9808-8E17F61B0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190302"/>
            <a:ext cx="2627511" cy="197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 Demo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Ribbon Features in 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668E7-127B-4B00-A20A-DBE46CC8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04800"/>
            <a:ext cx="5725139" cy="30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1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19F90-4CFB-4AE5-851D-AA9EC7CA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5/7/2019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0636B-8344-4A33-B59B-3E118EEC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86" y="948965"/>
            <a:ext cx="8744114" cy="5909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6B61BE-E774-4471-AF1E-73B657AD6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8965"/>
            <a:ext cx="9144000" cy="5920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D9E43-5972-4429-94A6-4F624B83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9700"/>
            <a:ext cx="7543800" cy="1143000"/>
          </a:xfrm>
        </p:spPr>
        <p:txBody>
          <a:bodyPr/>
          <a:lstStyle/>
          <a:p>
            <a:r>
              <a:rPr lang="en-US" dirty="0"/>
              <a:t>SA’s Ribbon Menu: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E1D9B0-0F2A-41D6-8A19-39EDF66C904E}"/>
              </a:ext>
            </a:extLst>
          </p:cNvPr>
          <p:cNvSpPr txBox="1">
            <a:spLocks/>
          </p:cNvSpPr>
          <p:nvPr/>
        </p:nvSpPr>
        <p:spPr>
          <a:xfrm>
            <a:off x="2000086" y="2057399"/>
            <a:ext cx="7543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Objectives were 3-fold:</a:t>
            </a:r>
          </a:p>
          <a:p>
            <a:pPr lvl="1"/>
            <a:r>
              <a:rPr lang="en-US" sz="2000" dirty="0"/>
              <a:t>Provide more modern look and feel</a:t>
            </a:r>
          </a:p>
          <a:p>
            <a:pPr lvl="1"/>
            <a:r>
              <a:rPr lang="en-US" sz="2000" dirty="0"/>
              <a:t>Easier access to frequently used commands</a:t>
            </a:r>
          </a:p>
          <a:p>
            <a:pPr lvl="1"/>
            <a:r>
              <a:rPr lang="en-US" sz="2000" dirty="0"/>
              <a:t>Loose the dropdown menus… and reduces mouse clicks</a:t>
            </a:r>
          </a:p>
          <a:p>
            <a:pPr lvl="1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6348E-D522-4561-B7D0-7ABD9B247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362" y="2239961"/>
            <a:ext cx="3155676" cy="429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6928AEA6-5653-4B37-B5E7-4E3CE086F181}"/>
              </a:ext>
            </a:extLst>
          </p:cNvPr>
          <p:cNvSpPr txBox="1">
            <a:spLocks/>
          </p:cNvSpPr>
          <p:nvPr/>
        </p:nvSpPr>
        <p:spPr>
          <a:xfrm>
            <a:off x="687185" y="1896272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View Controls and Editing for Job Management 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0B12C-05DD-4FC3-804D-EA601FDA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10374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384CE0-8113-451D-9B64-78D8D816C92D}"/>
              </a:ext>
            </a:extLst>
          </p:cNvPr>
          <p:cNvSpPr txBox="1">
            <a:spLocks/>
          </p:cNvSpPr>
          <p:nvPr/>
        </p:nvSpPr>
        <p:spPr>
          <a:xfrm>
            <a:off x="685800" y="1397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SA’s Ribbon Menu: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FA6D37E-8087-4C76-99D6-001C8C976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7" y="2335352"/>
            <a:ext cx="4036283" cy="231471"/>
          </a:xfrm>
          <a:prstGeom prst="rect">
            <a:avLst/>
          </a:prstGeom>
        </p:spPr>
      </p:pic>
      <p:pic>
        <p:nvPicPr>
          <p:cNvPr id="1026" name="Picture 2" descr="C:\Users\JEREMY~1\AppData\Local\Temp\SNAGHTMLa98cbf3.PNG">
            <a:extLst>
              <a:ext uri="{FF2B5EF4-FFF2-40B4-BE49-F238E27FC236}">
                <a16:creationId xmlns:a16="http://schemas.microsoft.com/office/drawing/2014/main" id="{A9C38461-E275-4108-AABA-F6B4FC5E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54" y="2735995"/>
            <a:ext cx="1696841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65C1E2-279F-4EED-9538-86EFEB6F5AB8}"/>
              </a:ext>
            </a:extLst>
          </p:cNvPr>
          <p:cNvSpPr/>
          <p:nvPr/>
        </p:nvSpPr>
        <p:spPr>
          <a:xfrm>
            <a:off x="414252" y="1282700"/>
            <a:ext cx="1981200" cy="6691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760CCB-B199-4318-8F29-B387F820652F}"/>
              </a:ext>
            </a:extLst>
          </p:cNvPr>
          <p:cNvSpPr/>
          <p:nvPr/>
        </p:nvSpPr>
        <p:spPr>
          <a:xfrm>
            <a:off x="2406354" y="1282699"/>
            <a:ext cx="3401472" cy="6691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E2CC2B-EF02-496A-8D9D-B4092E684B9A}"/>
              </a:ext>
            </a:extLst>
          </p:cNvPr>
          <p:cNvGrpSpPr/>
          <p:nvPr/>
        </p:nvGrpSpPr>
        <p:grpSpPr>
          <a:xfrm>
            <a:off x="5789294" y="1283392"/>
            <a:ext cx="2711849" cy="4507805"/>
            <a:chOff x="5789294" y="1283392"/>
            <a:chExt cx="2711849" cy="450780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8AC9524-1591-46B9-8FBE-2ABE49F3A4BF}"/>
                </a:ext>
              </a:extLst>
            </p:cNvPr>
            <p:cNvGrpSpPr/>
            <p:nvPr/>
          </p:nvGrpSpPr>
          <p:grpSpPr>
            <a:xfrm>
              <a:off x="5951140" y="2057400"/>
              <a:ext cx="2058085" cy="3733797"/>
              <a:chOff x="5951140" y="2057400"/>
              <a:chExt cx="2058085" cy="3733797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2F7DCAB-7AAF-4355-BE20-69FE8A06AB3E}"/>
                  </a:ext>
                </a:extLst>
              </p:cNvPr>
              <p:cNvGrpSpPr/>
              <p:nvPr/>
            </p:nvGrpSpPr>
            <p:grpSpPr>
              <a:xfrm>
                <a:off x="5951140" y="2481481"/>
                <a:ext cx="2058085" cy="3309716"/>
                <a:chOff x="5951140" y="2481481"/>
                <a:chExt cx="2058085" cy="3309716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396B0FA4-0183-489C-9977-DC8B4E94BE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53848" y="2933700"/>
                  <a:ext cx="1655377" cy="2857497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F6F8AEEC-0D94-48DC-8E3A-5E4BC350B7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1140" y="2481481"/>
                  <a:ext cx="550492" cy="614317"/>
                </a:xfrm>
                <a:prstGeom prst="rect">
                  <a:avLst/>
                </a:prstGeom>
              </p:spPr>
            </p:pic>
          </p:grp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4C920B4E-E3C1-4819-85D0-0856A4533A58}"/>
                  </a:ext>
                </a:extLst>
              </p:cNvPr>
              <p:cNvCxnSpPr/>
              <p:nvPr/>
            </p:nvCxnSpPr>
            <p:spPr>
              <a:xfrm>
                <a:off x="7391400" y="2057400"/>
                <a:ext cx="0" cy="76200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3783A2-7CB7-408A-B0A6-63E5868B6F2C}"/>
                </a:ext>
              </a:extLst>
            </p:cNvPr>
            <p:cNvSpPr/>
            <p:nvPr/>
          </p:nvSpPr>
          <p:spPr>
            <a:xfrm>
              <a:off x="5789294" y="1283392"/>
              <a:ext cx="2711849" cy="66911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16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" grpId="0" animBg="1"/>
      <p:bldP spid="2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6928AEA6-5653-4B37-B5E7-4E3CE086F181}"/>
              </a:ext>
            </a:extLst>
          </p:cNvPr>
          <p:cNvSpPr txBox="1">
            <a:spLocks/>
          </p:cNvSpPr>
          <p:nvPr/>
        </p:nvSpPr>
        <p:spPr>
          <a:xfrm>
            <a:off x="687185" y="1896272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View Controls and Editing for Job Management </a:t>
            </a:r>
          </a:p>
          <a:p>
            <a:r>
              <a:rPr lang="en-US" sz="2400" dirty="0"/>
              <a:t>Instrument Station, Observation and Measurement Controls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0B12C-05DD-4FC3-804D-EA601FDA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1037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9AF8F-6759-428D-AC44-948CDA4A7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4772"/>
            <a:ext cx="9144000" cy="10374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384CE0-8113-451D-9B64-78D8D816C92D}"/>
              </a:ext>
            </a:extLst>
          </p:cNvPr>
          <p:cNvSpPr txBox="1">
            <a:spLocks/>
          </p:cNvSpPr>
          <p:nvPr/>
        </p:nvSpPr>
        <p:spPr>
          <a:xfrm>
            <a:off x="685800" y="1397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SA’s Ribbon Menu: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968BF4-716E-415F-8778-07C500785CB7}"/>
              </a:ext>
            </a:extLst>
          </p:cNvPr>
          <p:cNvGrpSpPr/>
          <p:nvPr/>
        </p:nvGrpSpPr>
        <p:grpSpPr>
          <a:xfrm>
            <a:off x="191193" y="2772572"/>
            <a:ext cx="3348010" cy="3519499"/>
            <a:chOff x="191193" y="2772572"/>
            <a:chExt cx="3348010" cy="3519499"/>
          </a:xfrm>
        </p:grpSpPr>
        <p:pic>
          <p:nvPicPr>
            <p:cNvPr id="1030" name="Picture 6" descr="C:\Users\JEREMY~1\AppData\Local\Temp\SNAGHTML69e0511.PNG">
              <a:extLst>
                <a:ext uri="{FF2B5EF4-FFF2-40B4-BE49-F238E27FC236}">
                  <a16:creationId xmlns:a16="http://schemas.microsoft.com/office/drawing/2014/main" id="{519460F5-8C96-44E4-A1E2-74BF9E63C2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78" y="3276600"/>
              <a:ext cx="3133725" cy="3015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CD9B8B-6169-466D-B9A3-5CFF626EE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193" y="2772572"/>
              <a:ext cx="428571" cy="72381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26841EA-8059-482A-8ABF-B70D1B943E59}"/>
              </a:ext>
            </a:extLst>
          </p:cNvPr>
          <p:cNvGrpSpPr/>
          <p:nvPr/>
        </p:nvGrpSpPr>
        <p:grpSpPr>
          <a:xfrm>
            <a:off x="6672928" y="2843588"/>
            <a:ext cx="1759241" cy="1829112"/>
            <a:chOff x="6672928" y="2843588"/>
            <a:chExt cx="1759241" cy="182911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BED9B7C-0B87-4686-916C-FB6378CE2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93731" y="3223447"/>
              <a:ext cx="1538438" cy="14492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807A404-076C-44D9-BEB2-2DD6CC99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72928" y="2843588"/>
              <a:ext cx="516902" cy="58633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F591FF-A58E-4CA3-A453-10651BC1D66D}"/>
              </a:ext>
            </a:extLst>
          </p:cNvPr>
          <p:cNvGrpSpPr/>
          <p:nvPr/>
        </p:nvGrpSpPr>
        <p:grpSpPr>
          <a:xfrm>
            <a:off x="3820910" y="2843588"/>
            <a:ext cx="2450084" cy="2555081"/>
            <a:chOff x="3820910" y="2843588"/>
            <a:chExt cx="2450084" cy="255508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7A97706-4653-412B-9675-1D2535787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26537" y="3289069"/>
              <a:ext cx="2444457" cy="21096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0BEB68-C212-4BCA-B550-D99762396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20910" y="2843588"/>
              <a:ext cx="551157" cy="581777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4E3F560-709C-4BC5-8C1A-6F427112E44D}"/>
              </a:ext>
            </a:extLst>
          </p:cNvPr>
          <p:cNvSpPr/>
          <p:nvPr/>
        </p:nvSpPr>
        <p:spPr>
          <a:xfrm>
            <a:off x="0" y="914401"/>
            <a:ext cx="9144000" cy="410372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8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6928AEA6-5653-4B37-B5E7-4E3CE086F181}"/>
              </a:ext>
            </a:extLst>
          </p:cNvPr>
          <p:cNvSpPr txBox="1">
            <a:spLocks/>
          </p:cNvSpPr>
          <p:nvPr/>
        </p:nvSpPr>
        <p:spPr>
          <a:xfrm>
            <a:off x="723207" y="1883571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View Controls and Editing for Job Management </a:t>
            </a:r>
          </a:p>
          <a:p>
            <a:r>
              <a:rPr lang="en-US" sz="2400" dirty="0"/>
              <a:t>Instrument Station, Observation and Measurement Controls</a:t>
            </a:r>
          </a:p>
          <a:p>
            <a:r>
              <a:rPr lang="en-US" sz="2400" dirty="0"/>
              <a:t>Complete Selection of Alignment Options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0B12C-05DD-4FC3-804D-EA601FDA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1037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9AF8F-6759-428D-AC44-948CDA4A7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4772"/>
            <a:ext cx="9144000" cy="1037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480ABA-BF29-496F-B542-A4229E092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33555"/>
            <a:ext cx="9144000" cy="10374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384CE0-8113-451D-9B64-78D8D816C92D}"/>
              </a:ext>
            </a:extLst>
          </p:cNvPr>
          <p:cNvSpPr txBox="1">
            <a:spLocks/>
          </p:cNvSpPr>
          <p:nvPr/>
        </p:nvSpPr>
        <p:spPr>
          <a:xfrm>
            <a:off x="685800" y="1397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SA’s Ribbon Menu:</a:t>
            </a:r>
          </a:p>
        </p:txBody>
      </p:sp>
      <p:pic>
        <p:nvPicPr>
          <p:cNvPr id="2050" name="Picture 2" descr="C:\Users\JEREMY~1\AppData\Local\Temp\SNAGHTML6e94440.PNG">
            <a:extLst>
              <a:ext uri="{FF2B5EF4-FFF2-40B4-BE49-F238E27FC236}">
                <a16:creationId xmlns:a16="http://schemas.microsoft.com/office/drawing/2014/main" id="{A1BA68B2-2E66-4A2D-8C29-0BA42AC7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26" y="2118470"/>
            <a:ext cx="3296249" cy="103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3FF4F6-5263-4EBC-98DF-CCB8127A5674}"/>
              </a:ext>
            </a:extLst>
          </p:cNvPr>
          <p:cNvSpPr/>
          <p:nvPr/>
        </p:nvSpPr>
        <p:spPr>
          <a:xfrm>
            <a:off x="0" y="914400"/>
            <a:ext cx="9144000" cy="819155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4C79C9-2C95-4F76-9C45-7DFE37EE6489}"/>
              </a:ext>
            </a:extLst>
          </p:cNvPr>
          <p:cNvGrpSpPr/>
          <p:nvPr/>
        </p:nvGrpSpPr>
        <p:grpSpPr>
          <a:xfrm>
            <a:off x="1371600" y="3244330"/>
            <a:ext cx="5399888" cy="3612285"/>
            <a:chOff x="1371600" y="3244330"/>
            <a:chExt cx="5399888" cy="361228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9885D75-46B8-4B22-81B0-59D16A846E74}"/>
                </a:ext>
              </a:extLst>
            </p:cNvPr>
            <p:cNvGrpSpPr/>
            <p:nvPr/>
          </p:nvGrpSpPr>
          <p:grpSpPr>
            <a:xfrm>
              <a:off x="1371600" y="3244330"/>
              <a:ext cx="5399888" cy="3612285"/>
              <a:chOff x="774720" y="3268127"/>
              <a:chExt cx="5399888" cy="361228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22D44AC-D031-48D4-9B21-D58B779A7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4720" y="3268127"/>
                <a:ext cx="2378056" cy="318581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CD90E20-28A3-4793-8F8C-3924E3FEB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88389" y="3389898"/>
                <a:ext cx="2288625" cy="349051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6A0D041-E309-465F-BD16-295CE2B58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2627" y="3527612"/>
                <a:ext cx="1861981" cy="2336326"/>
              </a:xfrm>
              <a:prstGeom prst="rect">
                <a:avLst/>
              </a:prstGeom>
            </p:spPr>
          </p:pic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AA9D236-04EE-4011-A914-4E6C42F09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09507" y="5155278"/>
              <a:ext cx="1859436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300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6928AEA6-5653-4B37-B5E7-4E3CE086F181}"/>
              </a:ext>
            </a:extLst>
          </p:cNvPr>
          <p:cNvSpPr txBox="1">
            <a:spLocks/>
          </p:cNvSpPr>
          <p:nvPr/>
        </p:nvSpPr>
        <p:spPr>
          <a:xfrm>
            <a:off x="723207" y="1883571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View Controls and Editing for Job Management </a:t>
            </a:r>
          </a:p>
          <a:p>
            <a:r>
              <a:rPr lang="en-US" sz="2400" dirty="0"/>
              <a:t>Instrument Station, Observation and Measurement Controls</a:t>
            </a:r>
          </a:p>
          <a:p>
            <a:r>
              <a:rPr lang="en-US" sz="2400" dirty="0"/>
              <a:t>Complete Selection of Alignment Options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0B12C-05DD-4FC3-804D-EA601FDA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1037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9AF8F-6759-428D-AC44-948CDA4A7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4772"/>
            <a:ext cx="9144000" cy="1037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480ABA-BF29-496F-B542-A4229E092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33555"/>
            <a:ext cx="9144000" cy="1037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68B20A-BA56-4B0E-BDA6-1EDAF4C79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58963"/>
            <a:ext cx="9144000" cy="10374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384CE0-8113-451D-9B64-78D8D816C92D}"/>
              </a:ext>
            </a:extLst>
          </p:cNvPr>
          <p:cNvSpPr txBox="1">
            <a:spLocks/>
          </p:cNvSpPr>
          <p:nvPr/>
        </p:nvSpPr>
        <p:spPr>
          <a:xfrm>
            <a:off x="685800" y="1397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SA’s Ribbon Menu: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4C553F-092B-4DE5-A551-52F562BCA8CA}"/>
              </a:ext>
            </a:extLst>
          </p:cNvPr>
          <p:cNvSpPr/>
          <p:nvPr/>
        </p:nvSpPr>
        <p:spPr>
          <a:xfrm>
            <a:off x="0" y="914400"/>
            <a:ext cx="9144000" cy="1244563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54D8BB8-C0DE-41B6-A3FE-F98C7F175401}"/>
              </a:ext>
            </a:extLst>
          </p:cNvPr>
          <p:cNvSpPr txBox="1">
            <a:spLocks/>
          </p:cNvSpPr>
          <p:nvPr/>
        </p:nvSpPr>
        <p:spPr>
          <a:xfrm>
            <a:off x="532014" y="3196391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Feature Construction… more to come…</a:t>
            </a:r>
          </a:p>
        </p:txBody>
      </p:sp>
    </p:spTree>
    <p:extLst>
      <p:ext uri="{BB962C8B-B14F-4D97-AF65-F5344CB8AC3E}">
        <p14:creationId xmlns:p14="http://schemas.microsoft.com/office/powerpoint/2010/main" val="192959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384CE0-8113-451D-9B64-78D8D816C92D}"/>
              </a:ext>
            </a:extLst>
          </p:cNvPr>
          <p:cNvSpPr txBox="1">
            <a:spLocks/>
          </p:cNvSpPr>
          <p:nvPr/>
        </p:nvSpPr>
        <p:spPr>
          <a:xfrm>
            <a:off x="685800" y="1397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SA’s Ribbon Menu: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54D8BB8-C0DE-41B6-A3FE-F98C7F175401}"/>
              </a:ext>
            </a:extLst>
          </p:cNvPr>
          <p:cNvSpPr txBox="1">
            <a:spLocks/>
          </p:cNvSpPr>
          <p:nvPr/>
        </p:nvSpPr>
        <p:spPr>
          <a:xfrm>
            <a:off x="342900" y="1905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Construction page replacement…operation based?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987F56-B213-47D3-904D-819BD94A4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1167"/>
            <a:ext cx="9144000" cy="10138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68EBFB-9E02-4DBC-8077-BC7BB5574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657" y="3562886"/>
            <a:ext cx="6858000" cy="32951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BAE954-A38A-468E-8BEB-5B64679FABCB}"/>
              </a:ext>
            </a:extLst>
          </p:cNvPr>
          <p:cNvSpPr/>
          <p:nvPr/>
        </p:nvSpPr>
        <p:spPr>
          <a:xfrm>
            <a:off x="1247775" y="1743075"/>
            <a:ext cx="609600" cy="1524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1A0DE-2FFD-47EA-BBCE-556E47EEE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88" y="1294649"/>
            <a:ext cx="2238137" cy="306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5AE32B-6A4F-40B8-800F-3188BB9F0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9352" y="2489200"/>
            <a:ext cx="1938010" cy="4355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A7D8-3442-4C53-938A-66EF4ED57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9981" y="1292226"/>
            <a:ext cx="431362" cy="60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3208E06E7B147BBE51AEB9093E810" ma:contentTypeVersion="7" ma:contentTypeDescription="Create a new document." ma:contentTypeScope="" ma:versionID="956b0ffd9155ccd23d674d43c8eaaeb0">
  <xsd:schema xmlns:xsd="http://www.w3.org/2001/XMLSchema" xmlns:xs="http://www.w3.org/2001/XMLSchema" xmlns:p="http://schemas.microsoft.com/office/2006/metadata/properties" xmlns:ns2="02507264-d98b-4027-bd06-e7f421967de1" xmlns:ns3="e320e0ba-2e60-4cac-98da-68ffe1d19600" targetNamespace="http://schemas.microsoft.com/office/2006/metadata/properties" ma:root="true" ma:fieldsID="bf7acb669f458a2f58c27bfaaf9ea38d" ns2:_="" ns3:_="">
    <xsd:import namespace="02507264-d98b-4027-bd06-e7f421967de1"/>
    <xsd:import namespace="e320e0ba-2e60-4cac-98da-68ffe1d196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07264-d98b-4027-bd06-e7f421967d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0e0ba-2e60-4cac-98da-68ffe1d19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BCE24E-3695-47A4-A1DD-CEA57A50E417}"/>
</file>

<file path=customXml/itemProps2.xml><?xml version="1.0" encoding="utf-8"?>
<ds:datastoreItem xmlns:ds="http://schemas.openxmlformats.org/officeDocument/2006/customXml" ds:itemID="{FE3EAAE3-CDC4-418E-ADC6-32EAB002E724}"/>
</file>

<file path=customXml/itemProps3.xml><?xml version="1.0" encoding="utf-8"?>
<ds:datastoreItem xmlns:ds="http://schemas.openxmlformats.org/officeDocument/2006/customXml" ds:itemID="{77E0AEDE-E3D0-44C0-AF7B-BD158A5979D3}"/>
</file>

<file path=docProps/app.xml><?xml version="1.0" encoding="utf-8"?>
<Properties xmlns="http://schemas.openxmlformats.org/officeDocument/2006/extended-properties" xmlns:vt="http://schemas.openxmlformats.org/officeDocument/2006/docPropsVTypes">
  <TotalTime>4856</TotalTime>
  <Words>1249</Words>
  <Application>Microsoft Office PowerPoint</Application>
  <PresentationFormat>On-screen Show (4:3)</PresentationFormat>
  <Paragraphs>289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Open Sans bold</vt:lpstr>
      <vt:lpstr>Open Sans Light</vt:lpstr>
      <vt:lpstr>Open Sans Semibold</vt:lpstr>
      <vt:lpstr>Office Theme</vt:lpstr>
      <vt:lpstr>Part Inspection using SpatialAnalyzer’s Ribbon Menus</vt:lpstr>
      <vt:lpstr>Two Topics to Cover Today:</vt:lpstr>
      <vt:lpstr>SA’s Ribbon Menu:</vt:lpstr>
      <vt:lpstr>SA’s Ribbon Menu: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So…What is a Feature?</vt:lpstr>
      <vt:lpstr>Why Feature Inspection?</vt:lpstr>
      <vt:lpstr>GD&amp;T Inspection?</vt:lpstr>
      <vt:lpstr>Geometry Comparisons?</vt:lpstr>
      <vt:lpstr>PowerPoint Presentation</vt:lpstr>
      <vt:lpstr>Geometry Relationships</vt:lpstr>
      <vt:lpstr>Anatomy of a GR-Feature</vt:lpstr>
      <vt:lpstr>Anatomy of a GR-Feature</vt:lpstr>
      <vt:lpstr>Anatomy of a GR-Feature</vt:lpstr>
      <vt:lpstr>Anatomy of a GR-Feature</vt:lpstr>
      <vt:lpstr>Anatomy of a GR-Feature</vt:lpstr>
      <vt:lpstr>PowerPoint Presentation</vt:lpstr>
      <vt:lpstr>GR-Features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</dc:creator>
  <cp:lastModifiedBy>Jeremy Winn</cp:lastModifiedBy>
  <cp:revision>261</cp:revision>
  <dcterms:created xsi:type="dcterms:W3CDTF">2006-08-16T00:00:00Z</dcterms:created>
  <dcterms:modified xsi:type="dcterms:W3CDTF">2019-05-07T12:45:23Z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0x01010001F3208E06E7B147BBE51AEB9093E810</vt:lpwstr>
  </property>
</Properties>
</file>