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56" r:id="rId5"/>
    <p:sldId id="257" r:id="rId6"/>
    <p:sldId id="305" r:id="rId7"/>
    <p:sldId id="258" r:id="rId8"/>
    <p:sldId id="265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6" r:id="rId19"/>
    <p:sldId id="302" r:id="rId20"/>
    <p:sldId id="303" r:id="rId21"/>
    <p:sldId id="304" r:id="rId22"/>
    <p:sldId id="266" r:id="rId23"/>
    <p:sldId id="307" r:id="rId24"/>
    <p:sldId id="309" r:id="rId25"/>
    <p:sldId id="308" r:id="rId26"/>
    <p:sldId id="285" r:id="rId27"/>
    <p:sldId id="282" r:id="rId28"/>
    <p:sldId id="283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70" r:id="rId38"/>
    <p:sldId id="310" r:id="rId39"/>
    <p:sldId id="27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441223C-3E33-49C2-AEC7-1BE532A0511E}">
          <p14:sldIdLst>
            <p14:sldId id="256"/>
            <p14:sldId id="257"/>
            <p14:sldId id="305"/>
            <p14:sldId id="258"/>
          </p14:sldIdLst>
        </p14:section>
        <p14:section name="What's New" id="{E6AAED1A-0EEC-4EB7-841C-F0182A4206E5}">
          <p14:sldIdLst>
            <p14:sldId id="265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6"/>
            <p14:sldId id="302"/>
            <p14:sldId id="303"/>
            <p14:sldId id="304"/>
            <p14:sldId id="266"/>
            <p14:sldId id="307"/>
            <p14:sldId id="309"/>
            <p14:sldId id="308"/>
          </p14:sldIdLst>
        </p14:section>
        <p14:section name="What's New: Ribbon Controls" id="{07C061F7-AE38-4D0C-A978-E9B17628C0AF}">
          <p14:sldIdLst>
            <p14:sldId id="285"/>
            <p14:sldId id="282"/>
            <p14:sldId id="283"/>
            <p14:sldId id="284"/>
            <p14:sldId id="286"/>
            <p14:sldId id="287"/>
            <p14:sldId id="288"/>
            <p14:sldId id="289"/>
            <p14:sldId id="290"/>
            <p14:sldId id="291"/>
            <p14:sldId id="292"/>
            <p14:sldId id="270"/>
            <p14:sldId id="310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FB"/>
    <a:srgbClr val="0632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>
      <p:cViewPr varScale="1">
        <p:scale>
          <a:sx n="122" d="100"/>
          <a:sy n="122" d="100"/>
        </p:scale>
        <p:origin x="666" y="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84"/>
    </p:cViewPr>
  </p:sorterViewPr>
  <p:notesViewPr>
    <p:cSldViewPr>
      <p:cViewPr varScale="1">
        <p:scale>
          <a:sx n="111" d="100"/>
          <a:sy n="111" d="100"/>
        </p:scale>
        <p:origin x="361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050D9-0B00-426A-88DB-D89D0DDDF553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50627-4523-452D-92F1-AA970B31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93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a pattern like a series of bolt holes as a single datum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50627-4523-452D-92F1-AA970B312F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8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Simultaneous evaluation will allow you to simultaneously evaluate all feature checks that use the same datum reference frame.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50627-4523-452D-92F1-AA970B312F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2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need to associate points. Once the feature check is created from the annotation, points are automatically associated.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50627-4523-452D-92F1-AA970B312F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0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Previously command was relegated to only cylindrical surfaces.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50627-4523-452D-92F1-AA970B312F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0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 sectio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4800600"/>
            <a:ext cx="7543800" cy="860425"/>
          </a:xfrm>
        </p:spPr>
        <p:txBody>
          <a:bodyPr>
            <a:normAutofit/>
          </a:bodyPr>
          <a:lstStyle>
            <a:lvl1pPr>
              <a:lnSpc>
                <a:spcPts val="3800"/>
              </a:lnSpc>
              <a:defRPr sz="3200">
                <a:solidFill>
                  <a:schemeClr val="bg1"/>
                </a:solidFill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600" y="6096000"/>
            <a:ext cx="6212541" cy="38100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By: 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990600" y="5715000"/>
            <a:ext cx="18288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fld id="{D71AB106-F467-4650-859F-31DFDC458DD8}" type="datetime4">
              <a:rPr lang="en-US" smtClean="0"/>
              <a:pPr/>
              <a:t>May 1, 2019</a:t>
            </a:fld>
            <a:endParaRPr lang="en-US" dirty="0"/>
          </a:p>
        </p:txBody>
      </p:sp>
    </p:spTree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 sectio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276600"/>
            <a:ext cx="7543800" cy="1470025"/>
          </a:xfrm>
        </p:spPr>
        <p:txBody>
          <a:bodyPr>
            <a:normAutofit/>
          </a:bodyPr>
          <a:lstStyle>
            <a:lvl1pPr>
              <a:lnSpc>
                <a:spcPts val="3800"/>
              </a:lnSpc>
              <a:defRPr sz="3200">
                <a:solidFill>
                  <a:schemeClr val="bg1"/>
                </a:solidFill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724400"/>
            <a:ext cx="6212541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66800" y="4572000"/>
            <a:ext cx="762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section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4747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04800"/>
            <a:ext cx="2743199" cy="838200"/>
          </a:xfrm>
        </p:spPr>
        <p:txBody>
          <a:bodyPr anchor="b"/>
          <a:lstStyle>
            <a:lvl1pPr algn="l">
              <a:lnSpc>
                <a:spcPts val="28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533400"/>
            <a:ext cx="4953000" cy="5592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743199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0758D-6D73-4B2A-98A1-4D4C436F0565}" type="datetime1">
              <a:rPr lang="en-US" smtClean="0"/>
              <a:t>5/1/2019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295400"/>
            <a:ext cx="2743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8653-CFA4-4932-AEC3-3DE3699ED458}" type="datetime1">
              <a:rPr lang="en-US" smtClean="0"/>
              <a:t>5/1/2019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43000" y="1600200"/>
            <a:ext cx="7543800" cy="0"/>
          </a:xfrm>
          <a:prstGeom prst="line">
            <a:avLst/>
          </a:prstGeom>
          <a:ln w="19050">
            <a:solidFill>
              <a:srgbClr val="008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11D45-C5C0-4AB8-9A8B-ACF02C12D30D}" type="datetime1">
              <a:rPr lang="en-US" smtClean="0"/>
              <a:t>5/1/2019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43000" y="1600200"/>
            <a:ext cx="7543800" cy="0"/>
          </a:xfrm>
          <a:prstGeom prst="line">
            <a:avLst/>
          </a:prstGeom>
          <a:ln w="19050">
            <a:solidFill>
              <a:srgbClr val="008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828800"/>
            <a:ext cx="2971800" cy="429736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11D45-C5C0-4AB8-9A8B-ACF02C12D30D}" type="datetime1">
              <a:rPr lang="en-US" smtClean="0"/>
              <a:t>5/1/2019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43000" y="1600200"/>
            <a:ext cx="7543800" cy="0"/>
          </a:xfrm>
          <a:prstGeom prst="line">
            <a:avLst/>
          </a:prstGeom>
          <a:ln w="19050">
            <a:solidFill>
              <a:srgbClr val="008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143000" y="1828800"/>
            <a:ext cx="4495800" cy="426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2895600" cy="429736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11D45-C5C0-4AB8-9A8B-ACF02C12D30D}" type="datetime1">
              <a:rPr lang="en-US" smtClean="0"/>
              <a:t>5/1/2019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43000" y="1600200"/>
            <a:ext cx="7543800" cy="0"/>
          </a:xfrm>
          <a:prstGeom prst="line">
            <a:avLst/>
          </a:prstGeom>
          <a:ln w="19050">
            <a:solidFill>
              <a:srgbClr val="008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191000" y="1828800"/>
            <a:ext cx="4495800" cy="426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43000" y="1600200"/>
            <a:ext cx="7543800" cy="0"/>
          </a:xfrm>
          <a:prstGeom prst="line">
            <a:avLst/>
          </a:prstGeom>
          <a:ln w="19050">
            <a:solidFill>
              <a:srgbClr val="008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5105400" y="4267201"/>
            <a:ext cx="3581400" cy="1964055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105400" y="1752600"/>
            <a:ext cx="3581400" cy="23404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6"/>
          </p:nvPr>
        </p:nvSpPr>
        <p:spPr>
          <a:xfrm>
            <a:off x="1143000" y="4267201"/>
            <a:ext cx="3581400" cy="1964055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143000" y="1752600"/>
            <a:ext cx="3581400" cy="23404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75438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81800" y="617220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fld id="{EF8A9641-806F-4D52-BAE9-E05263DCA7D1}" type="datetime1">
              <a:rPr lang="en-US" smtClean="0"/>
              <a:pPr/>
              <a:t>5/1/2019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6" r:id="rId3"/>
    <p:sldLayoutId id="2147483650" r:id="rId4"/>
    <p:sldLayoutId id="2147483658" r:id="rId5"/>
    <p:sldLayoutId id="2147483661" r:id="rId6"/>
    <p:sldLayoutId id="2147483663" r:id="rId7"/>
    <p:sldLayoutId id="2147483660" r:id="rId8"/>
  </p:sldLayoutIdLst>
  <p:hf sldNum="0" hdr="0" ftr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4000" kern="1200">
          <a:solidFill>
            <a:srgbClr val="063247"/>
          </a:solidFill>
          <a:latin typeface="Open Sans Semibold" pitchFamily="34" charset="0"/>
          <a:ea typeface="Open Sans Semibold" pitchFamily="34" charset="0"/>
          <a:cs typeface="Open Sans Semibold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file:///C:\Program%20Files%20(x86)\New%20River%20Kinematics\SpatialAnalyzer%202019.04.24_54710%20(beta)\x64\Spatial%20Analyzer64.exe" TargetMode="Externa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GD&amp;T with SpatialAnalyzer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Caleb Canal</a:t>
            </a:r>
          </a:p>
          <a:p>
            <a:r>
              <a:rPr lang="en-US" dirty="0"/>
              <a:t>Applications Engineer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AB106-F467-4650-859F-31DFDC458DD8}" type="datetime4">
              <a:rPr lang="en-US" smtClean="0"/>
              <a:pPr/>
              <a:t>May 1, 2019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GD&amp;T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Added "Auto Detect Faces" option to surface profiles to extend surface profile checks to include all surface faces proximate to input points.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capability for generation width and/or length checks when creating true position checks for slots from GD&amp;T Toolkit.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creating multiple-feature datum - currently supports multiple cylinders only.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performing simultaneous evaluations.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using geometry relationships (nominal geometry) as GD&amp;T reference objects and as the input point source.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2B3051-63D6-48BC-9157-3464789EA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787173"/>
            <a:ext cx="2918713" cy="23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99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GD&amp;T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Added "Auto Detect Faces" option to surface profiles to extend surface profile checks to include all surface faces proximate to input points.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capability for generation width and/or length checks when creating true position checks for slots from GD&amp;T Toolkit.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creating multiple-feature datum - currently supports multiple cylinders only.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performing simultaneous evaluations.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using geometry relationships (nominal geometry) as GD&amp;T reference objects and as the input point source.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an option to manually select GD&amp;T Datum Alignments function to allow using a selected feature check to assert its evaluation transform as the alignment transform.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CEF7BB-FCC6-4157-B8D0-0B26470C4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143000"/>
            <a:ext cx="444693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0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GD&amp;T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Added "Auto Detect Faces" option to surface profiles to extend surface profile checks to include all surface faces proximate to input points.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capability for generation width and/or length checks when creating true position checks for slots from GD&amp;T Toolkit.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creating multiple-feature datum - currently supports multiple cylinders only.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performing simultaneous evaluations.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using geometry relationships (nominal geometry) as GD&amp;T reference objects and as the input point source.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an option to manual GD&amp;T Datum Alignments function to allow using a selected feature check to assert its evaluation transform as the alignment transform. </a:t>
            </a:r>
          </a:p>
          <a:p>
            <a:pPr>
              <a:buFont typeface="+mj-lt"/>
              <a:buAutoNum type="arabicPeriod"/>
            </a:pPr>
            <a:r>
              <a:rPr lang="en-US" dirty="0"/>
              <a:t> Now importing arrows, attachment triangles, and attachment points for imported CAD annotations.</a:t>
            </a:r>
          </a:p>
        </p:txBody>
      </p:sp>
    </p:spTree>
    <p:extLst>
      <p:ext uri="{BB962C8B-B14F-4D97-AF65-F5344CB8AC3E}">
        <p14:creationId xmlns:p14="http://schemas.microsoft.com/office/powerpoint/2010/main" val="240414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GD&amp;T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Added "Auto Detect Faces" option to surface profiles to extend surface profile checks to include all surface faces proximate to input points.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capability for generation width and/or length checks when creating true position checks for slots from GD&amp;T Toolkit.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creating multiple-feature datum - currently supports multiple cylinders only.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performing simultaneous evaluations.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using geometry relationships (nominal geometry) as GD&amp;T reference objects and as the input point source.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an option to manual GD&amp;T Datum Alignments function to allow using a selected feature check to assert its evaluation transform as the alignment transform. </a:t>
            </a:r>
          </a:p>
          <a:p>
            <a:pPr>
              <a:buFont typeface="+mj-lt"/>
              <a:buAutoNum type="arabicPeriod"/>
            </a:pPr>
            <a:r>
              <a:rPr lang="en-US" dirty="0"/>
              <a:t> Now importing arrows, attachment triangles, and attachment points for imported CAD annotations.</a:t>
            </a:r>
          </a:p>
          <a:p>
            <a:pPr>
              <a:buFont typeface="+mj-lt"/>
              <a:buAutoNum type="arabicPeriod"/>
            </a:pPr>
            <a:r>
              <a:rPr lang="en-US" dirty="0"/>
              <a:t> Annotations are now always visible.</a:t>
            </a:r>
          </a:p>
        </p:txBody>
      </p:sp>
    </p:spTree>
    <p:extLst>
      <p:ext uri="{BB962C8B-B14F-4D97-AF65-F5344CB8AC3E}">
        <p14:creationId xmlns:p14="http://schemas.microsoft.com/office/powerpoint/2010/main" val="318015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GD&amp;T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Added "Auto Detect Faces" option to surface profiles to extend surface profile checks to include all surface faces proximate to input points.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capability for generation width and/or length checks when creating true position checks for slots from GD&amp;T Toolkit.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creating multiple-feature datum - currently supports multiple cylinders only.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performing simultaneous evaluations.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using geometry relationships (nominal geometry) as GD&amp;T reference objects and as the input point source.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an option to manual GD&amp;T Datum Alignments function to allow using a selected feature check to assert its evaluation transform as the alignment transform. </a:t>
            </a:r>
          </a:p>
          <a:p>
            <a:pPr>
              <a:buFont typeface="+mj-lt"/>
              <a:buAutoNum type="arabicPeriod"/>
            </a:pPr>
            <a:r>
              <a:rPr lang="en-US" dirty="0"/>
              <a:t> Now importing arrows, attachment triangles, and attachment points for imported CAD annotations.</a:t>
            </a:r>
          </a:p>
          <a:p>
            <a:pPr>
              <a:buFont typeface="+mj-lt"/>
              <a:buAutoNum type="arabicPeriod"/>
            </a:pPr>
            <a:r>
              <a:rPr lang="en-US" dirty="0"/>
              <a:t>Annotations are now always visible.</a:t>
            </a:r>
          </a:p>
          <a:p>
            <a:pPr>
              <a:buFont typeface="+mj-lt"/>
              <a:buAutoNum type="arabicPeriod"/>
            </a:pPr>
            <a:r>
              <a:rPr lang="en-US" dirty="0"/>
              <a:t>Selected feature check will be the only one displayed along with any datum elements it utilizes to construct its evaluation frame.</a:t>
            </a:r>
          </a:p>
        </p:txBody>
      </p:sp>
    </p:spTree>
    <p:extLst>
      <p:ext uri="{BB962C8B-B14F-4D97-AF65-F5344CB8AC3E}">
        <p14:creationId xmlns:p14="http://schemas.microsoft.com/office/powerpoint/2010/main" val="29705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GD&amp;T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Added "Auto Detect Faces" option to surface profiles to extend surface profile checks to include all surface faces proximate to input points.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capability for generation width and/or length checks when creating true position checks for slots from GD&amp;T Toolkit.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creating multiple-feature datum - currently supports multiple cylinders only.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performing simultaneous evaluations.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using geometry relationships (nominal geometry) as GD&amp;T reference objects and as the input point source.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an option to manual GD&amp;T Datum Alignments function to allow using a selected feature check to assert its evaluation transform as the alignment transform. </a:t>
            </a:r>
          </a:p>
          <a:p>
            <a:pPr>
              <a:buFont typeface="+mj-lt"/>
              <a:buAutoNum type="arabicPeriod"/>
            </a:pPr>
            <a:r>
              <a:rPr lang="en-US" dirty="0"/>
              <a:t> Now importing arrows, attachment triangles, and attachment points for </a:t>
            </a:r>
            <a:r>
              <a:rPr lang="en-US" dirty="0" err="1"/>
              <a:t>importede</a:t>
            </a:r>
            <a:r>
              <a:rPr lang="en-US" dirty="0"/>
              <a:t> CAD annotations.</a:t>
            </a:r>
          </a:p>
          <a:p>
            <a:pPr>
              <a:buFont typeface="+mj-lt"/>
              <a:buAutoNum type="arabicPeriod"/>
            </a:pPr>
            <a:r>
              <a:rPr lang="en-US" dirty="0"/>
              <a:t> Annotations are now always visible.</a:t>
            </a:r>
          </a:p>
          <a:p>
            <a:pPr>
              <a:buFont typeface="+mj-lt"/>
              <a:buAutoNum type="arabicPeriod"/>
            </a:pPr>
            <a:r>
              <a:rPr lang="en-US" dirty="0"/>
              <a:t> Selected feature check will be the only one displayed along with any datum elements it utilizes to construct its evaluation frame.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option for GD&amp;T Datum properties to allow reversing open slot mid-plane normal.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94BC47-86D3-456F-8AA6-E258908D2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792516"/>
            <a:ext cx="3309402" cy="32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GD&amp;T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 Added "Auto Detect Faces" option to surface profiles to extend surface profile checks to include all surface faces proximate to input points.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capability for generation width and/or length checks when creating true position checks for slots from GD&amp;T Toolkit.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creating multiple-feature datum - currently supports multiple cylinders only.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performing simultaneous evaluations.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using geometry relationships (nominal geometry) as GD&amp;T reference objects and as the input point source.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an option to manual GD&amp;T Datum Alignments function to allow using a selected feature check to assert its evaluation transform as the alignment transform. </a:t>
            </a:r>
          </a:p>
          <a:p>
            <a:pPr>
              <a:buFont typeface="+mj-lt"/>
              <a:buAutoNum type="arabicPeriod"/>
            </a:pPr>
            <a:r>
              <a:rPr lang="en-US" dirty="0"/>
              <a:t> Now importing arrows, attachment triangles, and attachment points for </a:t>
            </a:r>
            <a:r>
              <a:rPr lang="en-US" dirty="0" err="1"/>
              <a:t>importede</a:t>
            </a:r>
            <a:r>
              <a:rPr lang="en-US" dirty="0"/>
              <a:t> CAD annotations.</a:t>
            </a:r>
          </a:p>
          <a:p>
            <a:pPr>
              <a:buFont typeface="+mj-lt"/>
              <a:buAutoNum type="arabicPeriod"/>
            </a:pPr>
            <a:r>
              <a:rPr lang="en-US" dirty="0"/>
              <a:t> Annotations are now always visible.</a:t>
            </a:r>
          </a:p>
          <a:p>
            <a:pPr>
              <a:buFont typeface="+mj-lt"/>
              <a:buAutoNum type="arabicPeriod"/>
            </a:pPr>
            <a:r>
              <a:rPr lang="en-US" dirty="0"/>
              <a:t> Selected feature check will be the only one displayed along with any datum elements it utilizes to construct its evaluation frame.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option for GD&amp;T Datum properties to allow reversing open slot mid-plane normal.</a:t>
            </a:r>
          </a:p>
          <a:p>
            <a:pPr>
              <a:buFont typeface="+mj-lt"/>
              <a:buAutoNum type="arabicPeriod"/>
            </a:pPr>
            <a:r>
              <a:rPr lang="en-US" dirty="0"/>
              <a:t>  Added GD&amp;T status indicators for datums/feature checks in tree and inspection tool bar.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565796-44BF-47A6-B0BE-12879F347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676400"/>
            <a:ext cx="2322746" cy="399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GD&amp;T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Added "Auto Detect Faces" option to surface profiles to extend surface profile checks to include all surface faces proximate to input points.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capability for generation width and/or length checks when creating true position checks for slots from GD&amp;T Toolkit.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creating multiple-feature datum - currently supports multiple cylinders only.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performing simultaneous evaluations.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using geometry relationships (nominal geometry) as GD&amp;T reference objects and as the input point source.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an option to manual GD&amp;T Datum Alignments function to allow using a selected feature check to assert its evaluation transform as the alignment transform. </a:t>
            </a:r>
          </a:p>
          <a:p>
            <a:pPr>
              <a:buFont typeface="+mj-lt"/>
              <a:buAutoNum type="arabicPeriod"/>
            </a:pPr>
            <a:r>
              <a:rPr lang="en-US" dirty="0"/>
              <a:t> Now importing arrows, attachment triangles, and attachment points for </a:t>
            </a:r>
            <a:r>
              <a:rPr lang="en-US" dirty="0" err="1"/>
              <a:t>importede</a:t>
            </a:r>
            <a:r>
              <a:rPr lang="en-US" dirty="0"/>
              <a:t> CAD annotations.</a:t>
            </a:r>
          </a:p>
          <a:p>
            <a:pPr>
              <a:buFont typeface="+mj-lt"/>
              <a:buAutoNum type="arabicPeriod"/>
            </a:pPr>
            <a:r>
              <a:rPr lang="en-US" dirty="0"/>
              <a:t> Annotations are now always visible.</a:t>
            </a:r>
          </a:p>
          <a:p>
            <a:pPr>
              <a:buFont typeface="+mj-lt"/>
              <a:buAutoNum type="arabicPeriod"/>
            </a:pPr>
            <a:r>
              <a:rPr lang="en-US" dirty="0"/>
              <a:t> Selected feature check will be the only one displayed along with any datum elements it utilizes to construct its evaluation frame.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option for GD&amp;T Datum properties to allow reversing open slot mid-plane normal.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GD&amp;T status indicators for datums/feature checks in tree and inspection tool bar.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auto vectors for GD&amp;T surface profile deviations.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0B69C9-4CEB-4E64-9816-BE9236737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743200"/>
            <a:ext cx="4400892" cy="228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089E10-FDDF-492E-B169-665983CD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600200"/>
            <a:ext cx="4145610" cy="371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8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GD&amp;T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Added "Auto Detect Faces" option to surface profiles to extend surface profile checks to include all surface faces proximate to input points.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capability for generation width and/or length checks when creating true position checks for slots from GD&amp;T Toolkit.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creating multiple-feature datum - currently supports multiple cylinders only.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performing simultaneous evaluations.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using geometry relationships (nominal geometry) as GD&amp;T reference objects and as the input point source.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an option to manual GD&amp;T Datum Alignments function to allow using a selected feature check to assert its evaluation transform as the alignment transform. </a:t>
            </a:r>
          </a:p>
          <a:p>
            <a:pPr>
              <a:buFont typeface="+mj-lt"/>
              <a:buAutoNum type="arabicPeriod"/>
            </a:pPr>
            <a:r>
              <a:rPr lang="en-US" dirty="0"/>
              <a:t> Now importing arrows, attachment triangles, and attachment points for </a:t>
            </a:r>
            <a:r>
              <a:rPr lang="en-US" dirty="0" err="1"/>
              <a:t>importede</a:t>
            </a:r>
            <a:r>
              <a:rPr lang="en-US" dirty="0"/>
              <a:t> CAD annotations.</a:t>
            </a:r>
          </a:p>
          <a:p>
            <a:pPr>
              <a:buFont typeface="+mj-lt"/>
              <a:buAutoNum type="arabicPeriod"/>
            </a:pPr>
            <a:r>
              <a:rPr lang="en-US" dirty="0"/>
              <a:t>Annotations are now always visible.</a:t>
            </a:r>
          </a:p>
          <a:p>
            <a:pPr>
              <a:buFont typeface="+mj-lt"/>
              <a:buAutoNum type="arabicPeriod"/>
            </a:pPr>
            <a:r>
              <a:rPr lang="en-US" dirty="0"/>
              <a:t> Selected feature check will be the only one displayed along with any datum elements it utilizes to construct its evaluation frame.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option for GD&amp;T Datum properties to allow reversing open slot mid-plane normal.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GD&amp;T status indicators for datums/feature checks in tree and inspection tool bar.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auto vectors for GD&amp;T surface profile deviations.</a:t>
            </a:r>
          </a:p>
          <a:p>
            <a:pPr>
              <a:buFont typeface="+mj-lt"/>
              <a:buAutoNum type="arabicPeriod"/>
            </a:pPr>
            <a:r>
              <a:rPr lang="en-US" dirty="0"/>
              <a:t>Activated cones as GD&amp;T features available for GD&amp;T operations to include circular and total runout checks.</a:t>
            </a:r>
          </a:p>
        </p:txBody>
      </p:sp>
    </p:spTree>
    <p:extLst>
      <p:ext uri="{BB962C8B-B14F-4D97-AF65-F5344CB8AC3E}">
        <p14:creationId xmlns:p14="http://schemas.microsoft.com/office/powerpoint/2010/main" val="290273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Ribbons make life easier</a:t>
            </a:r>
          </a:p>
        </p:txBody>
      </p:sp>
    </p:spTree>
    <p:extLst>
      <p:ext uri="{BB962C8B-B14F-4D97-AF65-F5344CB8AC3E}">
        <p14:creationId xmlns:p14="http://schemas.microsoft.com/office/powerpoint/2010/main" val="1131478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and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little about me and this presentation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84741-C2C8-473E-847F-600967F97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984" y="533400"/>
            <a:ext cx="7543800" cy="639762"/>
          </a:xfrm>
        </p:spPr>
        <p:txBody>
          <a:bodyPr/>
          <a:lstStyle/>
          <a:p>
            <a:r>
              <a:rPr lang="en-US" dirty="0"/>
              <a:t>Ribbons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0A4EC-4461-4BA5-997F-EB13BB243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984" y="2965300"/>
            <a:ext cx="7543800" cy="3200400"/>
          </a:xfrm>
        </p:spPr>
        <p:txBody>
          <a:bodyPr>
            <a:normAutofit/>
          </a:bodyPr>
          <a:lstStyle/>
          <a:p>
            <a:r>
              <a:rPr lang="en-US" sz="2800" dirty="0"/>
              <a:t>SA has added Ribbons!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r>
              <a:rPr lang="en-US" sz="2400" dirty="0"/>
              <a:t>NRK never stops developing-Always striving </a:t>
            </a:r>
            <a:r>
              <a:rPr lang="en-US" sz="2400"/>
              <a:t>to be the </a:t>
            </a:r>
            <a:r>
              <a:rPr lang="en-US" sz="2400" dirty="0"/>
              <a:t>best</a:t>
            </a:r>
          </a:p>
          <a:p>
            <a:pPr lvl="1"/>
            <a:r>
              <a:rPr lang="en-US" sz="2400" dirty="0"/>
              <a:t>Continued Investment for now and the future</a:t>
            </a:r>
          </a:p>
          <a:p>
            <a:pPr lvl="1"/>
            <a:r>
              <a:rPr lang="en-US" sz="2400" dirty="0"/>
              <a:t>SA has never been better and easier to use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6C098-F39C-489F-9209-AAFA3E6A4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8653-CFA4-4932-AEC3-3DE3699ED458}" type="datetime1">
              <a:rPr lang="en-US" smtClean="0"/>
              <a:t>5/1/2019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39FAC-100E-41CC-B1E7-BEB94923C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040" y="1752600"/>
            <a:ext cx="7884968" cy="9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86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84741-C2C8-473E-847F-600967F97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623" y="529066"/>
            <a:ext cx="7543800" cy="639762"/>
          </a:xfrm>
        </p:spPr>
        <p:txBody>
          <a:bodyPr/>
          <a:lstStyle/>
          <a:p>
            <a:r>
              <a:rPr lang="en-US" dirty="0"/>
              <a:t>Ribbons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0A4EC-4461-4BA5-997F-EB13BB243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623" y="2963133"/>
            <a:ext cx="7543800" cy="3352800"/>
          </a:xfrm>
        </p:spPr>
        <p:txBody>
          <a:bodyPr>
            <a:normAutofit/>
          </a:bodyPr>
          <a:lstStyle/>
          <a:p>
            <a:r>
              <a:rPr lang="en-US" sz="2800" dirty="0"/>
              <a:t>Why:</a:t>
            </a:r>
          </a:p>
          <a:p>
            <a:pPr lvl="1"/>
            <a:r>
              <a:rPr lang="en-US" sz="2400" dirty="0"/>
              <a:t>Streamline processes/Easier to use</a:t>
            </a:r>
          </a:p>
          <a:p>
            <a:pPr lvl="1"/>
            <a:r>
              <a:rPr lang="en-US" sz="2400" dirty="0"/>
              <a:t>Modern look and feel</a:t>
            </a:r>
          </a:p>
          <a:p>
            <a:pPr lvl="1"/>
            <a:r>
              <a:rPr lang="en-US" sz="2400" dirty="0"/>
              <a:t>Reduces mouse clicks</a:t>
            </a:r>
          </a:p>
          <a:p>
            <a:pPr lvl="1"/>
            <a:r>
              <a:rPr lang="en-US" sz="2400" dirty="0"/>
              <a:t>Easier access to frequently used commands</a:t>
            </a:r>
          </a:p>
          <a:p>
            <a:pPr lvl="1"/>
            <a:r>
              <a:rPr lang="en-US" sz="2400" dirty="0"/>
              <a:t>Without loss of functionality</a:t>
            </a:r>
          </a:p>
          <a:p>
            <a:pPr lvl="1"/>
            <a:r>
              <a:rPr lang="en-US" sz="2400" dirty="0"/>
              <a:t>Legacy Interface will remain and easily reset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6C098-F39C-489F-9209-AAFA3E6A4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8653-CFA4-4932-AEC3-3DE3699ED458}" type="datetime1">
              <a:rPr lang="en-US" smtClean="0"/>
              <a:t>5/1/2019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39FAC-100E-41CC-B1E7-BEB94923C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752600"/>
            <a:ext cx="7884968" cy="9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31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42BA5-9154-4199-A6C7-881961705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 User Community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1E2BC-33A6-4915-AA80-A6AFCD1F6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8653-CFA4-4932-AEC3-3DE3699ED458}" type="datetime1">
              <a:rPr lang="en-US" smtClean="0"/>
              <a:t>5/1/2019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EC927-BC34-4ECA-A58E-C009A01DC181}"/>
              </a:ext>
            </a:extLst>
          </p:cNvPr>
          <p:cNvSpPr txBox="1"/>
          <p:nvPr/>
        </p:nvSpPr>
        <p:spPr>
          <a:xfrm>
            <a:off x="533400" y="1795353"/>
            <a:ext cx="887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Navigate to via www.kinematics.com  OR  Direct Access – kinematics.force.com/SA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FE9F0-64A2-4650-B489-31E1A97D5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20869"/>
            <a:ext cx="7744360" cy="435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04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Controls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A332C-69C9-45F4-A451-3EA53990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2209694"/>
            <a:ext cx="7638685" cy="13717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5C8BF3-AA76-4ECD-B74A-C3E5E300B14E}"/>
              </a:ext>
            </a:extLst>
          </p:cNvPr>
          <p:cNvSpPr/>
          <p:nvPr/>
        </p:nvSpPr>
        <p:spPr>
          <a:xfrm>
            <a:off x="1115135" y="3352800"/>
            <a:ext cx="1219201" cy="17810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DB6EE0-DCB3-4D31-8541-9F63F298BBA2}"/>
              </a:ext>
            </a:extLst>
          </p:cNvPr>
          <p:cNvSpPr/>
          <p:nvPr/>
        </p:nvSpPr>
        <p:spPr>
          <a:xfrm>
            <a:off x="4419600" y="3352800"/>
            <a:ext cx="1099851" cy="172598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66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Controls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A332C-69C9-45F4-A451-3EA53990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2209694"/>
            <a:ext cx="7638685" cy="13717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75D29F-67D6-4036-9E19-7740D0E00858}"/>
              </a:ext>
            </a:extLst>
          </p:cNvPr>
          <p:cNvSpPr/>
          <p:nvPr/>
        </p:nvSpPr>
        <p:spPr>
          <a:xfrm>
            <a:off x="1066799" y="2514600"/>
            <a:ext cx="563697" cy="7739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307261-11EC-4DB7-B398-6302D5E64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868363"/>
            <a:ext cx="1179139" cy="52578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49A93B-CF2D-4A2D-BA07-C0866AF5FEF7}"/>
              </a:ext>
            </a:extLst>
          </p:cNvPr>
          <p:cNvCxnSpPr>
            <a:cxnSpLocks/>
          </p:cNvCxnSpPr>
          <p:nvPr/>
        </p:nvCxnSpPr>
        <p:spPr>
          <a:xfrm flipV="1">
            <a:off x="1641513" y="868363"/>
            <a:ext cx="5521287" cy="1626957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519C9C9-D4BE-41F7-B1C0-47D0A8814233}"/>
              </a:ext>
            </a:extLst>
          </p:cNvPr>
          <p:cNvSpPr/>
          <p:nvPr/>
        </p:nvSpPr>
        <p:spPr>
          <a:xfrm>
            <a:off x="1115135" y="3352800"/>
            <a:ext cx="1219201" cy="17810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8FC80F-951E-42B1-9509-150FCEB271E7}"/>
              </a:ext>
            </a:extLst>
          </p:cNvPr>
          <p:cNvCxnSpPr>
            <a:cxnSpLocks/>
          </p:cNvCxnSpPr>
          <p:nvPr/>
        </p:nvCxnSpPr>
        <p:spPr>
          <a:xfrm>
            <a:off x="1641513" y="3272010"/>
            <a:ext cx="5521287" cy="282399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96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Controls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A332C-69C9-45F4-A451-3EA53990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2209694"/>
            <a:ext cx="7638685" cy="13717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75D29F-67D6-4036-9E19-7740D0E00858}"/>
              </a:ext>
            </a:extLst>
          </p:cNvPr>
          <p:cNvSpPr/>
          <p:nvPr/>
        </p:nvSpPr>
        <p:spPr>
          <a:xfrm>
            <a:off x="1600200" y="2508579"/>
            <a:ext cx="751901" cy="84054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EC04BF-5171-4DBA-ACEF-477D540B8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296" y="1873361"/>
            <a:ext cx="5881314" cy="33082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8AD5BC-2830-4DD0-AFC2-49ACD6B67CE1}"/>
              </a:ext>
            </a:extLst>
          </p:cNvPr>
          <p:cNvSpPr/>
          <p:nvPr/>
        </p:nvSpPr>
        <p:spPr>
          <a:xfrm>
            <a:off x="1115135" y="3352800"/>
            <a:ext cx="1219201" cy="17810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97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Controls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A332C-69C9-45F4-A451-3EA53990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2209694"/>
            <a:ext cx="7638685" cy="13717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07AE6F-B3E2-477E-8406-FF851B515D27}"/>
              </a:ext>
            </a:extLst>
          </p:cNvPr>
          <p:cNvSpPr/>
          <p:nvPr/>
        </p:nvSpPr>
        <p:spPr>
          <a:xfrm>
            <a:off x="4419600" y="3352800"/>
            <a:ext cx="1099851" cy="172598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92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Controls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A332C-69C9-45F4-A451-3EA53990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2209694"/>
            <a:ext cx="7638685" cy="13717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75D29F-67D6-4036-9E19-7740D0E00858}"/>
              </a:ext>
            </a:extLst>
          </p:cNvPr>
          <p:cNvSpPr/>
          <p:nvPr/>
        </p:nvSpPr>
        <p:spPr>
          <a:xfrm>
            <a:off x="2354857" y="2519596"/>
            <a:ext cx="663766" cy="7909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EF9485-C9A0-4721-8C5D-7B62D4A6B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533400"/>
            <a:ext cx="2174112" cy="570351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3578F0-20C9-452B-94C8-577D06EBF310}"/>
              </a:ext>
            </a:extLst>
          </p:cNvPr>
          <p:cNvCxnSpPr>
            <a:cxnSpLocks/>
          </p:cNvCxnSpPr>
          <p:nvPr/>
        </p:nvCxnSpPr>
        <p:spPr>
          <a:xfrm flipV="1">
            <a:off x="1559688" y="1676400"/>
            <a:ext cx="3926712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706A0FA-CA1B-4660-9097-BB40CF340E01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3018623" y="1828801"/>
            <a:ext cx="2467777" cy="10862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1DC9AB-5E0C-4642-8A7A-0990C0021E39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3018623" y="2697163"/>
            <a:ext cx="2467777" cy="2179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69FE404-1D78-4E4E-9247-0840399226CF}"/>
              </a:ext>
            </a:extLst>
          </p:cNvPr>
          <p:cNvSpPr txBox="1"/>
          <p:nvPr/>
        </p:nvSpPr>
        <p:spPr>
          <a:xfrm>
            <a:off x="838200" y="3962400"/>
            <a:ext cx="4495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Annotations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Define the checks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Imported from cad…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Or Created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Feature Checks and Datums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Define the measurement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Evaluate the measured data</a:t>
            </a:r>
          </a:p>
        </p:txBody>
      </p:sp>
    </p:spTree>
    <p:extLst>
      <p:ext uri="{BB962C8B-B14F-4D97-AF65-F5344CB8AC3E}">
        <p14:creationId xmlns:p14="http://schemas.microsoft.com/office/powerpoint/2010/main" val="127181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Controls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A332C-69C9-45F4-A451-3EA53990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2209694"/>
            <a:ext cx="7638685" cy="13717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75D29F-67D6-4036-9E19-7740D0E00858}"/>
              </a:ext>
            </a:extLst>
          </p:cNvPr>
          <p:cNvSpPr/>
          <p:nvPr/>
        </p:nvSpPr>
        <p:spPr>
          <a:xfrm>
            <a:off x="2944259" y="2525104"/>
            <a:ext cx="663766" cy="7909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0CCCAE-8AC1-43B8-A75A-643EC3D55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8577175" cy="473233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9B685A-13B0-460D-8075-6914C3375B5C}"/>
              </a:ext>
            </a:extLst>
          </p:cNvPr>
          <p:cNvCxnSpPr/>
          <p:nvPr/>
        </p:nvCxnSpPr>
        <p:spPr>
          <a:xfrm flipH="1">
            <a:off x="3124201" y="1862528"/>
            <a:ext cx="11430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695B0A-AFAF-4698-B8CB-51ADC132D286}"/>
              </a:ext>
            </a:extLst>
          </p:cNvPr>
          <p:cNvCxnSpPr/>
          <p:nvPr/>
        </p:nvCxnSpPr>
        <p:spPr>
          <a:xfrm flipH="1">
            <a:off x="1447800" y="4572000"/>
            <a:ext cx="11430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A37F9C-C2C3-460B-947E-E42603424785}"/>
              </a:ext>
            </a:extLst>
          </p:cNvPr>
          <p:cNvCxnSpPr>
            <a:cxnSpLocks/>
          </p:cNvCxnSpPr>
          <p:nvPr/>
        </p:nvCxnSpPr>
        <p:spPr>
          <a:xfrm>
            <a:off x="2895600" y="3733800"/>
            <a:ext cx="9906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ACB2EBB-845A-44AE-B92A-358914F99A4F}"/>
              </a:ext>
            </a:extLst>
          </p:cNvPr>
          <p:cNvSpPr txBox="1"/>
          <p:nvPr/>
        </p:nvSpPr>
        <p:spPr>
          <a:xfrm>
            <a:off x="4267200" y="1710128"/>
            <a:ext cx="220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Status Window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337293-8113-478A-A132-B5BB6B8A3358}"/>
              </a:ext>
            </a:extLst>
          </p:cNvPr>
          <p:cNvSpPr txBox="1"/>
          <p:nvPr/>
        </p:nvSpPr>
        <p:spPr>
          <a:xfrm>
            <a:off x="890309" y="3549134"/>
            <a:ext cx="210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Highlighted Faces  2.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9F9F90-8548-43C0-A111-0A87DE76B439}"/>
              </a:ext>
            </a:extLst>
          </p:cNvPr>
          <p:cNvSpPr txBox="1"/>
          <p:nvPr/>
        </p:nvSpPr>
        <p:spPr>
          <a:xfrm>
            <a:off x="2612944" y="4386442"/>
            <a:ext cx="195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Inspection Bar</a:t>
            </a:r>
          </a:p>
        </p:txBody>
      </p:sp>
    </p:spTree>
    <p:extLst>
      <p:ext uri="{BB962C8B-B14F-4D97-AF65-F5344CB8AC3E}">
        <p14:creationId xmlns:p14="http://schemas.microsoft.com/office/powerpoint/2010/main" val="366588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Controls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A332C-69C9-45F4-A451-3EA53990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2209694"/>
            <a:ext cx="7638685" cy="13717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75D29F-67D6-4036-9E19-7740D0E00858}"/>
              </a:ext>
            </a:extLst>
          </p:cNvPr>
          <p:cNvSpPr/>
          <p:nvPr/>
        </p:nvSpPr>
        <p:spPr>
          <a:xfrm>
            <a:off x="3720947" y="2514088"/>
            <a:ext cx="707833" cy="7744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479471-1C44-49FB-B320-2C58CF32A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7"/>
          <a:stretch/>
        </p:blipFill>
        <p:spPr>
          <a:xfrm>
            <a:off x="4947951" y="3762260"/>
            <a:ext cx="2994914" cy="24971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D89320-38E9-4BBF-9E15-276F239CD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855" y="3902319"/>
            <a:ext cx="3218141" cy="285077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2AF563-DB51-4623-BBE4-92A3D5927F37}"/>
              </a:ext>
            </a:extLst>
          </p:cNvPr>
          <p:cNvCxnSpPr/>
          <p:nvPr/>
        </p:nvCxnSpPr>
        <p:spPr>
          <a:xfrm>
            <a:off x="3489592" y="4648200"/>
            <a:ext cx="142530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78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1FCD0-2A0B-4912-B5B0-A2517674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Caleb Canal</a:t>
            </a:r>
          </a:p>
        </p:txBody>
      </p:sp>
      <p:pic>
        <p:nvPicPr>
          <p:cNvPr id="7" name="Content Placeholder 6" descr="Two people posing for a picture&#10;&#10;Description automatically generated">
            <a:extLst>
              <a:ext uri="{FF2B5EF4-FFF2-40B4-BE49-F238E27FC236}">
                <a16:creationId xmlns:a16="http://schemas.microsoft.com/office/drawing/2014/main" id="{B0E32570-A61E-49AC-9DFF-F8208F77A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78781"/>
            <a:ext cx="4953000" cy="330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005C5-5582-445A-8EBE-490539392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BS </a:t>
            </a:r>
            <a:r>
              <a:rPr lang="en-US" dirty="0" err="1"/>
              <a:t>Eng</a:t>
            </a:r>
            <a:r>
              <a:rPr lang="en-US" dirty="0"/>
              <a:t>, LeTourneau University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10 years in industry, General Dynamics, CB&amp;I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5 years with NRK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Applications Engineer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Central US (Tyler, TX)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5 kids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2 dogs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1 busy schedule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AA5C0-B12C-4106-A470-4A1C9F9F6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0758D-6D73-4B2A-98A1-4D4C436F0565}" type="datetime1">
              <a:rPr lang="en-US" smtClean="0"/>
              <a:t>5/1/2019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06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Controls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A332C-69C9-45F4-A451-3EA53990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2209694"/>
            <a:ext cx="7638685" cy="13717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75D29F-67D6-4036-9E19-7740D0E00858}"/>
              </a:ext>
            </a:extLst>
          </p:cNvPr>
          <p:cNvSpPr/>
          <p:nvPr/>
        </p:nvSpPr>
        <p:spPr>
          <a:xfrm>
            <a:off x="4470094" y="2541631"/>
            <a:ext cx="707833" cy="7744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4E02B3-49F3-44F1-BED5-F5F6C336D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147567"/>
            <a:ext cx="5715000" cy="334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Controls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A332C-69C9-45F4-A451-3EA53990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2209694"/>
            <a:ext cx="7638685" cy="13717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75D29F-67D6-4036-9E19-7740D0E00858}"/>
              </a:ext>
            </a:extLst>
          </p:cNvPr>
          <p:cNvSpPr/>
          <p:nvPr/>
        </p:nvSpPr>
        <p:spPr>
          <a:xfrm>
            <a:off x="5175174" y="2514089"/>
            <a:ext cx="906137" cy="8570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779EB4-1FB6-446A-91D5-17708F718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962294"/>
            <a:ext cx="4023583" cy="242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09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Controls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A332C-69C9-45F4-A451-3EA53990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2209694"/>
            <a:ext cx="7638685" cy="13717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75D29F-67D6-4036-9E19-7740D0E00858}"/>
              </a:ext>
            </a:extLst>
          </p:cNvPr>
          <p:cNvSpPr/>
          <p:nvPr/>
        </p:nvSpPr>
        <p:spPr>
          <a:xfrm>
            <a:off x="6078557" y="2519596"/>
            <a:ext cx="856561" cy="8791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1D61E-775E-4944-BA83-2E3671A6C7B1}"/>
              </a:ext>
            </a:extLst>
          </p:cNvPr>
          <p:cNvSpPr txBox="1"/>
          <p:nvPr/>
        </p:nvSpPr>
        <p:spPr>
          <a:xfrm>
            <a:off x="1676400" y="4414228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Remeasures only the failed checks</a:t>
            </a:r>
          </a:p>
        </p:txBody>
      </p:sp>
    </p:spTree>
    <p:extLst>
      <p:ext uri="{BB962C8B-B14F-4D97-AF65-F5344CB8AC3E}">
        <p14:creationId xmlns:p14="http://schemas.microsoft.com/office/powerpoint/2010/main" val="3502400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Controls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A332C-69C9-45F4-A451-3EA53990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2209694"/>
            <a:ext cx="7638685" cy="13717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75D29F-67D6-4036-9E19-7740D0E00858}"/>
              </a:ext>
            </a:extLst>
          </p:cNvPr>
          <p:cNvSpPr/>
          <p:nvPr/>
        </p:nvSpPr>
        <p:spPr>
          <a:xfrm>
            <a:off x="6943381" y="2530613"/>
            <a:ext cx="856561" cy="8791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A4E281-5FFA-4B84-9743-8EE629B6D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448281"/>
            <a:ext cx="6911939" cy="31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0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Importing CAD</a:t>
            </a:r>
          </a:p>
        </p:txBody>
      </p:sp>
      <p:pic>
        <p:nvPicPr>
          <p:cNvPr id="3" name="Picture 2">
            <a:hlinkClick r:id="rId2" action="ppaction://hlinkfile"/>
            <a:extLst>
              <a:ext uri="{FF2B5EF4-FFF2-40B4-BE49-F238E27FC236}">
                <a16:creationId xmlns:a16="http://schemas.microsoft.com/office/drawing/2014/main" id="{44507BC9-5366-4FC1-A319-5E90806FE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2438400"/>
            <a:ext cx="6172200" cy="340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41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889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That’s all folks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8E7A4B-FDF0-453B-99DD-AE4B5B54B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81" y="609600"/>
            <a:ext cx="7620000" cy="475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31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3600" dirty="0"/>
              <a:t>What’s new in SA with GD&amp;T</a:t>
            </a:r>
          </a:p>
          <a:p>
            <a:pPr>
              <a:buFont typeface="+mj-lt"/>
              <a:buAutoNum type="arabicPeriod"/>
            </a:pPr>
            <a:r>
              <a:rPr lang="en-US" sz="3600" dirty="0"/>
              <a:t>Getting started</a:t>
            </a:r>
          </a:p>
          <a:p>
            <a:pPr>
              <a:buFont typeface="+mj-lt"/>
              <a:buAutoNum type="arabicPeriod"/>
            </a:pPr>
            <a:r>
              <a:rPr lang="en-US" sz="3600" dirty="0"/>
              <a:t>Feature checks</a:t>
            </a:r>
          </a:p>
          <a:p>
            <a:pPr>
              <a:buFont typeface="+mj-lt"/>
              <a:buAutoNum type="arabicPeriod"/>
            </a:pPr>
            <a:r>
              <a:rPr lang="en-US" sz="3600" dirty="0"/>
              <a:t>Alignments and evaluation</a:t>
            </a:r>
          </a:p>
          <a:p>
            <a:pPr>
              <a:buFont typeface="+mj-lt"/>
              <a:buAutoNum type="arabicPeriod"/>
            </a:pPr>
            <a:r>
              <a:rPr lang="en-US" sz="3600" dirty="0"/>
              <a:t>Reporting GD&amp;T</a:t>
            </a:r>
          </a:p>
          <a:p>
            <a:pPr>
              <a:buFont typeface="+mj-lt"/>
              <a:buAutoNum type="arabicPeriod"/>
            </a:pPr>
            <a:r>
              <a:rPr lang="en-US" sz="3600" dirty="0"/>
              <a:t>Your Questions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What’s new in GD&amp;T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Stuff we’ve added in the last 2 years</a:t>
            </a:r>
          </a:p>
        </p:txBody>
      </p:sp>
    </p:spTree>
    <p:extLst>
      <p:ext uri="{BB962C8B-B14F-4D97-AF65-F5344CB8AC3E}">
        <p14:creationId xmlns:p14="http://schemas.microsoft.com/office/powerpoint/2010/main" val="1176271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GD&amp;T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Added "Auto Detect Faces" option to surface profiles to extend surface profile checks to include all surface faces proximate to input points.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4C191A-6812-4D67-B04D-802C65A7A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86000"/>
            <a:ext cx="3347775" cy="354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47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GD&amp;T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 Added "Auto Detect Faces" option to surface profiles to extend surface profile checks to include all surface faces proximate to input points.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capability for generation of width and/or length checks when creating true position checks for slots from GD&amp;T Toolkit.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8A1E39-E8BF-49E5-8F0F-00BC370E5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872632"/>
            <a:ext cx="5319221" cy="2354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FBBF4D-B250-4FAF-BCFE-A54D689AC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559" y="4114799"/>
            <a:ext cx="4572396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0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GD&amp;T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Added "Auto Detect Faces" option to surface profiles to extend surface profile checks to include all surface faces proximate to input points.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capability for generation width and/or length checks when creating true position checks for slots from GD&amp;T Toolkit.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creating multiple-feature datums (Pattern Datums)- currently supports multiple cylinders only.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C4C610-B2F1-44D4-BF5D-9FBF57271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838" y="3124200"/>
            <a:ext cx="3793162" cy="32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GD&amp;T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Added "Auto Detect Faces" option to surface profiles to extend surface profile checks to include all surface faces proximate to input points.</a:t>
            </a:r>
          </a:p>
          <a:p>
            <a:pPr>
              <a:buFont typeface="+mj-lt"/>
              <a:buAutoNum type="arabicPeriod"/>
            </a:pPr>
            <a:r>
              <a:rPr lang="en-US" dirty="0"/>
              <a:t>Added capability for generation width and/or length checks when creating true position checks for slots from GD&amp;T Toolkit.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creating multiple-feature datum - currently supports multiple cylinders only.</a:t>
            </a:r>
          </a:p>
          <a:p>
            <a:pPr>
              <a:buFont typeface="+mj-lt"/>
              <a:buAutoNum type="arabicPeriod"/>
            </a:pPr>
            <a:r>
              <a:rPr lang="en-US" dirty="0"/>
              <a:t> Added capability for performing simultaneous evaluations.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F16443-8E58-41CD-B639-21938CEC1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581400"/>
            <a:ext cx="3684556" cy="28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29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F3208E06E7B147BBE51AEB9093E810" ma:contentTypeVersion="7" ma:contentTypeDescription="Create a new document." ma:contentTypeScope="" ma:versionID="956b0ffd9155ccd23d674d43c8eaaeb0">
  <xsd:schema xmlns:xsd="http://www.w3.org/2001/XMLSchema" xmlns:xs="http://www.w3.org/2001/XMLSchema" xmlns:p="http://schemas.microsoft.com/office/2006/metadata/properties" xmlns:ns2="02507264-d98b-4027-bd06-e7f421967de1" xmlns:ns3="e320e0ba-2e60-4cac-98da-68ffe1d19600" targetNamespace="http://schemas.microsoft.com/office/2006/metadata/properties" ma:root="true" ma:fieldsID="bf7acb669f458a2f58c27bfaaf9ea38d" ns2:_="" ns3:_="">
    <xsd:import namespace="02507264-d98b-4027-bd06-e7f421967de1"/>
    <xsd:import namespace="e320e0ba-2e60-4cac-98da-68ffe1d1960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507264-d98b-4027-bd06-e7f421967de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20e0ba-2e60-4cac-98da-68ffe1d196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74A0AB-356E-430B-86E4-4EB3F684ABAA}">
  <ds:schemaRefs>
    <ds:schemaRef ds:uri="e320e0ba-2e60-4cac-98da-68ffe1d19600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02507264-d98b-4027-bd06-e7f421967de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C744B1A-8E8D-4717-990D-E33DF53390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FB9FC7-515F-47F4-AD80-6F303E09B09B}"/>
</file>

<file path=docProps/app.xml><?xml version="1.0" encoding="utf-8"?>
<Properties xmlns="http://schemas.openxmlformats.org/officeDocument/2006/extended-properties" xmlns:vt="http://schemas.openxmlformats.org/officeDocument/2006/docPropsVTypes">
  <TotalTime>2070</TotalTime>
  <Words>2130</Words>
  <Application>Microsoft Office PowerPoint</Application>
  <PresentationFormat>On-screen Show (4:3)</PresentationFormat>
  <Paragraphs>195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Open Sans bold</vt:lpstr>
      <vt:lpstr>Open Sans Light</vt:lpstr>
      <vt:lpstr>Open Sans Semibold</vt:lpstr>
      <vt:lpstr>Office Theme</vt:lpstr>
      <vt:lpstr>GD&amp;T with SpatialAnalyzer</vt:lpstr>
      <vt:lpstr>Introduction and Overview</vt:lpstr>
      <vt:lpstr>Caleb Canal</vt:lpstr>
      <vt:lpstr>Overview</vt:lpstr>
      <vt:lpstr>What’s new in GD&amp;T</vt:lpstr>
      <vt:lpstr>What’s new in GD&amp;T</vt:lpstr>
      <vt:lpstr>What’s new in GD&amp;T</vt:lpstr>
      <vt:lpstr>What’s new in GD&amp;T</vt:lpstr>
      <vt:lpstr>What’s new in GD&amp;T</vt:lpstr>
      <vt:lpstr>What’s new in GD&amp;T</vt:lpstr>
      <vt:lpstr>What’s new in GD&amp;T</vt:lpstr>
      <vt:lpstr>What’s new in GD&amp;T</vt:lpstr>
      <vt:lpstr>What’s new in GD&amp;T</vt:lpstr>
      <vt:lpstr>What’s new in GD&amp;T</vt:lpstr>
      <vt:lpstr>What’s new in GD&amp;T</vt:lpstr>
      <vt:lpstr>What’s new in GD&amp;T</vt:lpstr>
      <vt:lpstr>What’s new in GD&amp;T</vt:lpstr>
      <vt:lpstr>What’s new in GD&amp;T</vt:lpstr>
      <vt:lpstr>Getting Started</vt:lpstr>
      <vt:lpstr>Ribbons</vt:lpstr>
      <vt:lpstr>Ribbons</vt:lpstr>
      <vt:lpstr>SA User Community</vt:lpstr>
      <vt:lpstr>Getting Started</vt:lpstr>
      <vt:lpstr>Getting Started</vt:lpstr>
      <vt:lpstr>Getting Started</vt:lpstr>
      <vt:lpstr>Getting Started</vt:lpstr>
      <vt:lpstr>Getting Started</vt:lpstr>
      <vt:lpstr>Getting Started</vt:lpstr>
      <vt:lpstr>Getting Started</vt:lpstr>
      <vt:lpstr>Getting Started</vt:lpstr>
      <vt:lpstr>Getting Started</vt:lpstr>
      <vt:lpstr>Getting Started</vt:lpstr>
      <vt:lpstr>Getting Started</vt:lpstr>
      <vt:lpstr>Getting Started</vt:lpstr>
      <vt:lpstr>Questions?</vt:lpstr>
      <vt:lpstr>That’s all folks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Jessica</dc:creator>
  <cp:lastModifiedBy>Caleb Canal</cp:lastModifiedBy>
  <cp:revision>53</cp:revision>
  <dcterms:created xsi:type="dcterms:W3CDTF">2006-08-16T00:00:00Z</dcterms:created>
  <dcterms:modified xsi:type="dcterms:W3CDTF">2019-05-01T13:50:30Z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0x01010001F3208E06E7B147BBE51AEB9093E810</vt:lpwstr>
  </property>
</Properties>
</file>