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328" r:id="rId6"/>
    <p:sldId id="307" r:id="rId7"/>
    <p:sldId id="309" r:id="rId8"/>
    <p:sldId id="311" r:id="rId9"/>
    <p:sldId id="312" r:id="rId10"/>
    <p:sldId id="325" r:id="rId11"/>
    <p:sldId id="319" r:id="rId12"/>
    <p:sldId id="271" r:id="rId13"/>
    <p:sldId id="272" r:id="rId14"/>
    <p:sldId id="310" r:id="rId15"/>
    <p:sldId id="268" r:id="rId16"/>
    <p:sldId id="314" r:id="rId17"/>
    <p:sldId id="269" r:id="rId18"/>
    <p:sldId id="315" r:id="rId19"/>
    <p:sldId id="316" r:id="rId20"/>
    <p:sldId id="317" r:id="rId21"/>
    <p:sldId id="313" r:id="rId22"/>
    <p:sldId id="326" r:id="rId23"/>
    <p:sldId id="327" r:id="rId24"/>
    <p:sldId id="320" r:id="rId25"/>
    <p:sldId id="318" r:id="rId26"/>
    <p:sldId id="265" r:id="rId27"/>
    <p:sldId id="321" r:id="rId28"/>
    <p:sldId id="322" r:id="rId29"/>
    <p:sldId id="323" r:id="rId30"/>
    <p:sldId id="258" r:id="rId31"/>
    <p:sldId id="324" r:id="rId32"/>
    <p:sldId id="259" r:id="rId33"/>
    <p:sldId id="261" r:id="rId34"/>
    <p:sldId id="262" r:id="rId35"/>
    <p:sldId id="330" r:id="rId36"/>
    <p:sldId id="32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083A85-08B2-4F60-B412-3953A3BCCC58}">
          <p14:sldIdLst>
            <p14:sldId id="256"/>
            <p14:sldId id="328"/>
          </p14:sldIdLst>
        </p14:section>
        <p14:section name="SA Info" id="{F55C8ABD-31A5-4E85-9FBD-5433AD76FDB7}">
          <p14:sldIdLst>
            <p14:sldId id="307"/>
            <p14:sldId id="309"/>
          </p14:sldIdLst>
        </p14:section>
        <p14:section name="Intro" id="{E798E986-8BC9-4B70-8440-F97F387D8075}">
          <p14:sldIdLst>
            <p14:sldId id="311"/>
            <p14:sldId id="312"/>
            <p14:sldId id="325"/>
          </p14:sldIdLst>
        </p14:section>
        <p14:section name="RPS Alignement" id="{89AF6461-74DE-4C4C-9F64-62DAB16EA50F}">
          <p14:sldIdLst>
            <p14:sldId id="319"/>
            <p14:sldId id="271"/>
            <p14:sldId id="272"/>
            <p14:sldId id="310"/>
            <p14:sldId id="268"/>
            <p14:sldId id="314"/>
            <p14:sldId id="269"/>
            <p14:sldId id="315"/>
            <p14:sldId id="316"/>
            <p14:sldId id="317"/>
            <p14:sldId id="313"/>
            <p14:sldId id="326"/>
            <p14:sldId id="327"/>
          </p14:sldIdLst>
        </p14:section>
        <p14:section name="Sequential Alignment" id="{E3299D8A-BBA1-4D05-AE24-80AED83BF918}">
          <p14:sldIdLst>
            <p14:sldId id="320"/>
            <p14:sldId id="318"/>
            <p14:sldId id="265"/>
            <p14:sldId id="321"/>
            <p14:sldId id="322"/>
            <p14:sldId id="323"/>
            <p14:sldId id="258"/>
            <p14:sldId id="324"/>
            <p14:sldId id="259"/>
            <p14:sldId id="261"/>
            <p14:sldId id="262"/>
            <p14:sldId id="330"/>
            <p14:sldId id="3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247"/>
    <a:srgbClr val="008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4538" autoAdjust="0"/>
  </p:normalViewPr>
  <p:slideViewPr>
    <p:cSldViewPr>
      <p:cViewPr varScale="1">
        <p:scale>
          <a:sx n="84" d="100"/>
          <a:sy n="84" d="100"/>
        </p:scale>
        <p:origin x="19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50D9-0B00-426A-88DB-D89D0DDDF553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50627-4523-452D-92F1-AA970B31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3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50627-4523-452D-92F1-AA970B312F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0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800600"/>
            <a:ext cx="7543800" cy="8604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90600" y="6096000"/>
            <a:ext cx="6212541" cy="3810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By: Name </a:t>
            </a:r>
            <a:r>
              <a:rPr lang="en-US" dirty="0" err="1"/>
              <a:t>Lastname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5715000"/>
            <a:ext cx="18288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D71AB106-F467-4650-859F-31DFDC458DD8}" type="datetime4">
              <a:rPr lang="en-US" smtClean="0"/>
              <a:pPr/>
              <a:t>May 1, 2019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4B6F6F-8ABF-4DA9-8533-0FC0F79B5456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Picture 6" descr="ppt section.jp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AE9D57-BD3E-4086-8F2E-76CA0B1D0C5B}"/>
                </a:ext>
              </a:extLst>
            </p:cNvPr>
            <p:cNvSpPr/>
            <p:nvPr userDrawn="1"/>
          </p:nvSpPr>
          <p:spPr>
            <a:xfrm>
              <a:off x="228600" y="228600"/>
              <a:ext cx="14478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ction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276600"/>
            <a:ext cx="7543800" cy="1470025"/>
          </a:xfrm>
        </p:spPr>
        <p:txBody>
          <a:bodyPr>
            <a:normAutofit/>
          </a:bodyPr>
          <a:lstStyle>
            <a:lvl1pPr>
              <a:lnSpc>
                <a:spcPts val="3800"/>
              </a:lnSpc>
              <a:defRPr sz="3200">
                <a:solidFill>
                  <a:schemeClr val="bg1"/>
                </a:solidFill>
                <a:latin typeface="Open Sans bold" pitchFamily="34" charset="0"/>
                <a:ea typeface="Open Sans bold" pitchFamily="34" charset="0"/>
                <a:cs typeface="Open Sans bold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724400"/>
            <a:ext cx="6212541" cy="1752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066800" y="4572000"/>
            <a:ext cx="76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section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4747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2743199" cy="838200"/>
          </a:xfrm>
        </p:spPr>
        <p:txBody>
          <a:bodyPr anchor="b"/>
          <a:lstStyle>
            <a:lvl1pPr algn="l">
              <a:lnSpc>
                <a:spcPts val="28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533400"/>
            <a:ext cx="4953000" cy="5592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743199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0758D-6D73-4B2A-98A1-4D4C436F0565}" type="datetime1">
              <a:rPr lang="en-US" smtClean="0"/>
              <a:t>5/1/2019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295400"/>
            <a:ext cx="27432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8653-CFA4-4932-AEC3-3DE3699ED458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828800"/>
            <a:ext cx="29718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143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2895600" cy="429736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191000" y="1828800"/>
            <a:ext cx="4495800" cy="426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43000" y="1600200"/>
            <a:ext cx="7543800" cy="0"/>
          </a:xfrm>
          <a:prstGeom prst="line">
            <a:avLst/>
          </a:prstGeom>
          <a:ln w="19050">
            <a:solidFill>
              <a:srgbClr val="008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51054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51054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6"/>
          </p:nvPr>
        </p:nvSpPr>
        <p:spPr>
          <a:xfrm>
            <a:off x="1143000" y="4267201"/>
            <a:ext cx="3581400" cy="1964055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aseline="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143000" y="1752600"/>
            <a:ext cx="3581400" cy="234042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40D3BA-2F19-4520-AD89-BDF6E99A4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C15B8-CE83-4C33-98F5-5E32EFD3AB1F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1904A-FA76-4576-AA8E-D6AB8616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A15F6-07FC-4C99-BBEE-4638CF920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77E16-84B3-4775-A334-2722E8000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9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7543800" cy="4297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81800" y="617220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EF8A9641-806F-4D52-BAE9-E05263DCA7D1}" type="datetime1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6" r:id="rId3"/>
    <p:sldLayoutId id="2147483650" r:id="rId4"/>
    <p:sldLayoutId id="2147483658" r:id="rId5"/>
    <p:sldLayoutId id="2147483661" r:id="rId6"/>
    <p:sldLayoutId id="2147483663" r:id="rId7"/>
    <p:sldLayoutId id="2147483660" r:id="rId8"/>
    <p:sldLayoutId id="2147483664" r:id="rId9"/>
  </p:sldLayoutIdLst>
  <p:hf sldNum="0"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000" kern="1200">
          <a:solidFill>
            <a:srgbClr val="063247"/>
          </a:solidFill>
          <a:latin typeface="Open Sans Semibold" pitchFamily="34" charset="0"/>
          <a:ea typeface="Open Sans Semibold" pitchFamily="34" charset="0"/>
          <a:cs typeface="Open Sans Semibold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en Sans Light" pitchFamily="34" charset="0"/>
          <a:ea typeface="Open Sans Light" pitchFamily="34" charset="0"/>
          <a:cs typeface="Open Sans Light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category:green_check_marks" TargetMode="External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ALIGNMENTS: RPS </a:t>
            </a:r>
            <a:r>
              <a:rPr lang="en-US"/>
              <a:t>and Sequential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Jay Urquhart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May 1,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6476FC-8770-4CEE-96EE-8AD93F277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938"/>
            <a:ext cx="9144000" cy="468026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27B187-FBBB-4750-917C-B5F5BE21B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143060"/>
            <a:ext cx="3276600" cy="609600"/>
          </a:xfrm>
        </p:spPr>
        <p:txBody>
          <a:bodyPr>
            <a:normAutofit/>
          </a:bodyPr>
          <a:lstStyle/>
          <a:p>
            <a:pPr algn="ctr"/>
            <a:r>
              <a:rPr lang="en-US" sz="2800" u="sng" dirty="0"/>
              <a:t>RPS ALIGNMENT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009128-106D-436E-A6DF-D47D28D8B4E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81000" y="838201"/>
            <a:ext cx="8686800" cy="6508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RPS is unique in that it provides the means to use a set of point reducible features (such as circle centers) as well as surface points to achieve an alignment.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D170B-8D10-4DC2-9065-BAF910A2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472"/>
            <a:ext cx="9144000" cy="46802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6AEE283-FE33-43B9-83B2-1B0300FDF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0472"/>
            <a:ext cx="9144000" cy="468026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E886C9C-6A5B-48D1-A8AD-22403A131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90472"/>
            <a:ext cx="9144000" cy="468026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AC55239-29F6-404C-B6D6-90F7DF3ADF0C}"/>
              </a:ext>
            </a:extLst>
          </p:cNvPr>
          <p:cNvGrpSpPr/>
          <p:nvPr/>
        </p:nvGrpSpPr>
        <p:grpSpPr>
          <a:xfrm>
            <a:off x="3962400" y="1981200"/>
            <a:ext cx="1676400" cy="457200"/>
            <a:chOff x="3962400" y="1981200"/>
            <a:chExt cx="1676400" cy="4572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50ACB1-ED91-4EEC-AC64-1782BD078081}"/>
                </a:ext>
              </a:extLst>
            </p:cNvPr>
            <p:cNvSpPr txBox="1"/>
            <p:nvPr/>
          </p:nvSpPr>
          <p:spPr>
            <a:xfrm>
              <a:off x="4876800" y="1981200"/>
              <a:ext cx="762000" cy="381000"/>
            </a:xfrm>
            <a:prstGeom prst="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Slot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DB8B482-633A-4BE5-A64D-808EA125FAA9}"/>
                </a:ext>
              </a:extLst>
            </p:cNvPr>
            <p:cNvCxnSpPr>
              <a:stCxn id="34" idx="1"/>
            </p:cNvCxnSpPr>
            <p:nvPr/>
          </p:nvCxnSpPr>
          <p:spPr>
            <a:xfrm flipH="1">
              <a:off x="3962400" y="2171700"/>
              <a:ext cx="914400" cy="2667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26967D-61B8-43C2-9B3F-D4786F577400}"/>
              </a:ext>
            </a:extLst>
          </p:cNvPr>
          <p:cNvGrpSpPr/>
          <p:nvPr/>
        </p:nvGrpSpPr>
        <p:grpSpPr>
          <a:xfrm>
            <a:off x="5580070" y="3276600"/>
            <a:ext cx="1887530" cy="434526"/>
            <a:chOff x="5580070" y="3276600"/>
            <a:chExt cx="1887530" cy="43452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087B2DC-0AC6-4914-9C10-BB52A6DAFDFC}"/>
                </a:ext>
              </a:extLst>
            </p:cNvPr>
            <p:cNvSpPr txBox="1"/>
            <p:nvPr/>
          </p:nvSpPr>
          <p:spPr>
            <a:xfrm>
              <a:off x="6477000" y="3276600"/>
              <a:ext cx="990600" cy="369332"/>
            </a:xfrm>
            <a:prstGeom prst="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Circle 2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EFA2DCE-2DC5-47E5-A23F-DA0AFFDB2764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>
              <a:off x="5580070" y="3461266"/>
              <a:ext cx="896930" cy="24986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1FF36CF-7DBC-446A-88A8-683F032E4A59}"/>
              </a:ext>
            </a:extLst>
          </p:cNvPr>
          <p:cNvGrpSpPr/>
          <p:nvPr/>
        </p:nvGrpSpPr>
        <p:grpSpPr>
          <a:xfrm>
            <a:off x="1524000" y="3664290"/>
            <a:ext cx="990600" cy="1133741"/>
            <a:chOff x="1524000" y="3664290"/>
            <a:chExt cx="990600" cy="113374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CA5681-957A-46BD-BDCA-DF847C47A50A}"/>
                </a:ext>
              </a:extLst>
            </p:cNvPr>
            <p:cNvSpPr txBox="1"/>
            <p:nvPr/>
          </p:nvSpPr>
          <p:spPr>
            <a:xfrm>
              <a:off x="1524000" y="4428699"/>
              <a:ext cx="914400" cy="369332"/>
            </a:xfrm>
            <a:prstGeom prst="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Circle 1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4BC7CA5-A109-44A0-B8A6-5120FDF4DDEE}"/>
                </a:ext>
              </a:extLst>
            </p:cNvPr>
            <p:cNvCxnSpPr>
              <a:cxnSpLocks/>
              <a:stCxn id="39" idx="0"/>
            </p:cNvCxnSpPr>
            <p:nvPr/>
          </p:nvCxnSpPr>
          <p:spPr>
            <a:xfrm flipV="1">
              <a:off x="1981200" y="3664290"/>
              <a:ext cx="533400" cy="764409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D083F0-BC4D-4F1A-92EC-C661ACA532A4}"/>
              </a:ext>
            </a:extLst>
          </p:cNvPr>
          <p:cNvGrpSpPr/>
          <p:nvPr/>
        </p:nvGrpSpPr>
        <p:grpSpPr>
          <a:xfrm>
            <a:off x="2843284" y="3962400"/>
            <a:ext cx="1042916" cy="1582494"/>
            <a:chOff x="2843284" y="3962400"/>
            <a:chExt cx="1042916" cy="158249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2DB0E3D-8B27-4BDE-9021-D8B56EE7358E}"/>
                </a:ext>
              </a:extLst>
            </p:cNvPr>
            <p:cNvSpPr txBox="1"/>
            <p:nvPr/>
          </p:nvSpPr>
          <p:spPr>
            <a:xfrm>
              <a:off x="2843284" y="5175562"/>
              <a:ext cx="890516" cy="369332"/>
            </a:xfrm>
            <a:prstGeom prst="rect">
              <a:avLst/>
            </a:prstGeom>
            <a:noFill/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Sphere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D4C70B5-08B1-47B4-A4D1-F6C506986DBA}"/>
                </a:ext>
              </a:extLst>
            </p:cNvPr>
            <p:cNvCxnSpPr>
              <a:cxnSpLocks/>
              <a:stCxn id="41" idx="0"/>
            </p:cNvCxnSpPr>
            <p:nvPr/>
          </p:nvCxnSpPr>
          <p:spPr>
            <a:xfrm flipV="1">
              <a:off x="3288542" y="3962400"/>
              <a:ext cx="597658" cy="121316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4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09C5A3E-C7CF-4B3F-A04F-E9A3C61C6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987"/>
            <a:ext cx="9144000" cy="49006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413FCA-57FE-45A0-8AB9-B2ACC04D24D6}"/>
              </a:ext>
            </a:extLst>
          </p:cNvPr>
          <p:cNvSpPr/>
          <p:nvPr/>
        </p:nvSpPr>
        <p:spPr>
          <a:xfrm>
            <a:off x="914400" y="1740694"/>
            <a:ext cx="3048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B85696F-DD4E-4D90-9080-3D2426B95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31" y="1816894"/>
            <a:ext cx="2151656" cy="3337496"/>
          </a:xfrm>
          <a:prstGeom prst="rect">
            <a:avLst/>
          </a:prstGeom>
          <a:ln w="25400"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DF6F5A-9EBA-47DF-BB70-A2ABB41711CE}"/>
              </a:ext>
            </a:extLst>
          </p:cNvPr>
          <p:cNvSpPr/>
          <p:nvPr/>
        </p:nvSpPr>
        <p:spPr>
          <a:xfrm>
            <a:off x="5690204" y="3264694"/>
            <a:ext cx="558196" cy="1524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E7B537-8B4B-4FD6-A4CF-C0DFFFC92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504326"/>
            <a:ext cx="1651604" cy="34917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6997212-BFDC-40E4-9F8B-18052A5EC6C3}"/>
              </a:ext>
            </a:extLst>
          </p:cNvPr>
          <p:cNvSpPr/>
          <p:nvPr/>
        </p:nvSpPr>
        <p:spPr>
          <a:xfrm>
            <a:off x="6862579" y="4956082"/>
            <a:ext cx="1327639" cy="246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9EEEC7-D75A-4800-B8A3-9A17D4AD60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8" r="8026"/>
          <a:stretch/>
        </p:blipFill>
        <p:spPr>
          <a:xfrm>
            <a:off x="4991874" y="3188494"/>
            <a:ext cx="590908" cy="766763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39887D2D-554D-4CA4-B7D4-4D09F8F35B52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yur\AppData\Local\Temp\SNAGHTML37737be2.PNG">
            <a:extLst>
              <a:ext uri="{FF2B5EF4-FFF2-40B4-BE49-F238E27FC236}">
                <a16:creationId xmlns:a16="http://schemas.microsoft.com/office/drawing/2014/main" id="{42073C01-250E-4D18-B6B5-D8C223C0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51" y="2667000"/>
            <a:ext cx="4120436" cy="38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1F64A-256A-4A63-8D1E-77C5345C8B7C}"/>
              </a:ext>
            </a:extLst>
          </p:cNvPr>
          <p:cNvSpPr txBox="1"/>
          <p:nvPr/>
        </p:nvSpPr>
        <p:spPr>
          <a:xfrm>
            <a:off x="670247" y="2975127"/>
            <a:ext cx="12501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Point to reference point relationship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65DDA8-8811-4763-A171-518F530DA3A7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920403" y="3179390"/>
            <a:ext cx="904081" cy="348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EB335A1-86FB-43C7-9A4C-D7AAA26A6311}"/>
              </a:ext>
            </a:extLst>
          </p:cNvPr>
          <p:cNvSpPr txBox="1"/>
          <p:nvPr/>
        </p:nvSpPr>
        <p:spPr>
          <a:xfrm>
            <a:off x="1052665" y="2248055"/>
            <a:ext cx="12661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Allows for selection or creation projection plane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623E80-B590-428A-9350-BCC0FEA2E9D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318855" y="2536596"/>
            <a:ext cx="872528" cy="54544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4D027FD-8B03-4DB0-B156-8300D1C1157F}"/>
              </a:ext>
            </a:extLst>
          </p:cNvPr>
          <p:cNvSpPr txBox="1"/>
          <p:nvPr/>
        </p:nvSpPr>
        <p:spPr>
          <a:xfrm>
            <a:off x="2362220" y="1664871"/>
            <a:ext cx="12501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Nominal geometry circle relationship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C69522-3003-46EA-BCD4-C6C5F096A65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987298" y="2080369"/>
            <a:ext cx="512538" cy="96527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F0DA8A-E82E-4067-A307-BA5367F7CFF1}"/>
              </a:ext>
            </a:extLst>
          </p:cNvPr>
          <p:cNvSpPr txBox="1"/>
          <p:nvPr/>
        </p:nvSpPr>
        <p:spPr>
          <a:xfrm>
            <a:off x="3581953" y="1508398"/>
            <a:ext cx="12501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Creates nominal geometry slot relationship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0DE2C92-5C5D-4D90-8C05-F54E960F31CD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3840187" y="2085479"/>
            <a:ext cx="366844" cy="99132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206DF7-9EEF-4927-B100-5083712CA500}"/>
              </a:ext>
            </a:extLst>
          </p:cNvPr>
          <p:cNvSpPr txBox="1"/>
          <p:nvPr/>
        </p:nvSpPr>
        <p:spPr>
          <a:xfrm>
            <a:off x="5012115" y="1694484"/>
            <a:ext cx="12501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Creates nominal geometry sphere relationship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D8BADEF-847C-4321-A877-F8F58F07566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4192527" y="1983025"/>
            <a:ext cx="819588" cy="10937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93B29-20FC-45DA-86D6-C603116BB24D}"/>
              </a:ext>
            </a:extLst>
          </p:cNvPr>
          <p:cNvSpPr txBox="1"/>
          <p:nvPr/>
        </p:nvSpPr>
        <p:spPr>
          <a:xfrm>
            <a:off x="4914900" y="1620841"/>
            <a:ext cx="91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Run (re-run) Alignment Fit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588A117-0D28-48A0-AD51-6923CAE85985}"/>
              </a:ext>
            </a:extLst>
          </p:cNvPr>
          <p:cNvCxnSpPr>
            <a:cxnSpLocks/>
            <a:stCxn id="45" idx="2"/>
          </p:cNvCxnSpPr>
          <p:nvPr/>
        </p:nvCxnSpPr>
        <p:spPr>
          <a:xfrm>
            <a:off x="5372100" y="2036339"/>
            <a:ext cx="630615" cy="104046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FFF5393-E682-47D9-9CA9-342051BA3F53}"/>
              </a:ext>
            </a:extLst>
          </p:cNvPr>
          <p:cNvSpPr txBox="1"/>
          <p:nvPr/>
        </p:nvSpPr>
        <p:spPr>
          <a:xfrm>
            <a:off x="6526333" y="1737720"/>
            <a:ext cx="12501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Apply Alignment Fit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40C4AF-E5B1-4711-8E4A-240877969E69}"/>
              </a:ext>
            </a:extLst>
          </p:cNvPr>
          <p:cNvCxnSpPr>
            <a:cxnSpLocks/>
            <a:stCxn id="40" idx="2"/>
          </p:cNvCxnSpPr>
          <p:nvPr/>
        </p:nvCxnSpPr>
        <p:spPr>
          <a:xfrm flipH="1">
            <a:off x="6309347" y="1991636"/>
            <a:ext cx="842064" cy="10607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F0336F1-846D-4E3C-953C-9E2C177A04EF}"/>
              </a:ext>
            </a:extLst>
          </p:cNvPr>
          <p:cNvSpPr txBox="1"/>
          <p:nvPr/>
        </p:nvSpPr>
        <p:spPr>
          <a:xfrm>
            <a:off x="7620000" y="3013502"/>
            <a:ext cx="12501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Undo Previous Instrument Locate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AE49258-6241-4AD3-9ABD-CACE15B19AB1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6629400" y="3200400"/>
            <a:ext cx="990600" cy="2085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AC5E43A-A5EC-4FC3-B49E-987A81B50C58}"/>
              </a:ext>
            </a:extLst>
          </p:cNvPr>
          <p:cNvSpPr txBox="1"/>
          <p:nvPr/>
        </p:nvSpPr>
        <p:spPr>
          <a:xfrm>
            <a:off x="5580705" y="2288682"/>
            <a:ext cx="16101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Select Existing Geometry Relationship 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FDFDDBF4-0CE7-4405-BC96-1B95A97071FE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4457573" y="2496431"/>
            <a:ext cx="1123132" cy="5974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7">
            <a:extLst>
              <a:ext uri="{FF2B5EF4-FFF2-40B4-BE49-F238E27FC236}">
                <a16:creationId xmlns:a16="http://schemas.microsoft.com/office/drawing/2014/main" id="{1A79055A-5E93-409E-99C9-1010FD24F340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1" grpId="0"/>
      <p:bldP spid="11" grpId="1"/>
      <p:bldP spid="26" grpId="0"/>
      <p:bldP spid="26" grpId="1"/>
      <p:bldP spid="29" grpId="0"/>
      <p:bldP spid="29" grpId="1"/>
      <p:bldP spid="45" grpId="0"/>
      <p:bldP spid="40" grpId="0"/>
      <p:bldP spid="44" grpId="0"/>
      <p:bldP spid="72" grpId="0"/>
      <p:bldP spid="7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A99381-2BE1-4F43-A358-22DD644A7026}"/>
              </a:ext>
            </a:extLst>
          </p:cNvPr>
          <p:cNvSpPr txBox="1"/>
          <p:nvPr/>
        </p:nvSpPr>
        <p:spPr>
          <a:xfrm>
            <a:off x="761942" y="1383268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Nominal geometry relationships can be created ahead of time or from the RPS dialog.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655E10-1F1E-46E2-9749-AAF78D56A90C}"/>
              </a:ext>
            </a:extLst>
          </p:cNvPr>
          <p:cNvGrpSpPr/>
          <p:nvPr/>
        </p:nvGrpSpPr>
        <p:grpSpPr>
          <a:xfrm>
            <a:off x="1676400" y="1828800"/>
            <a:ext cx="5726320" cy="4469044"/>
            <a:chOff x="1676400" y="1828800"/>
            <a:chExt cx="5726320" cy="446904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4A8801B-0118-4318-9667-DCB789C45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1828800"/>
              <a:ext cx="5726320" cy="4469044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E82BD94-4A80-42F2-BBF3-6E0E8749B2FC}"/>
                </a:ext>
              </a:extLst>
            </p:cNvPr>
            <p:cNvCxnSpPr/>
            <p:nvPr/>
          </p:nvCxnSpPr>
          <p:spPr>
            <a:xfrm flipV="1">
              <a:off x="3657600" y="2667000"/>
              <a:ext cx="762000" cy="762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5609B5-C5CE-46ED-A3B5-B5DC92F61E38}"/>
                </a:ext>
              </a:extLst>
            </p:cNvPr>
            <p:cNvSpPr/>
            <p:nvPr/>
          </p:nvSpPr>
          <p:spPr>
            <a:xfrm>
              <a:off x="4495800" y="1828800"/>
              <a:ext cx="2895600" cy="43434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B435A0-EE5B-4159-84AC-9403B3A68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06"/>
          <a:stretch/>
        </p:blipFill>
        <p:spPr>
          <a:xfrm>
            <a:off x="1" y="3048000"/>
            <a:ext cx="9144000" cy="10690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EBE77B-9F97-4F6C-93AA-D7B9051330BE}"/>
              </a:ext>
            </a:extLst>
          </p:cNvPr>
          <p:cNvSpPr txBox="1"/>
          <p:nvPr/>
        </p:nvSpPr>
        <p:spPr>
          <a:xfrm>
            <a:off x="2590742" y="2420034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Visit our Part Inspection and Job Templating Sections to learn more!!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3841D42B-BF95-4227-B844-912979F708FC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240BE9-F97F-49D4-BD7A-3BE8C4775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2209800"/>
            <a:ext cx="4396656" cy="4061382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692B2D19-DC1A-49A1-AD45-878302A0764E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887DB6-E7E9-4751-BDD6-477535D4DD39}"/>
              </a:ext>
            </a:extLst>
          </p:cNvPr>
          <p:cNvSpPr txBox="1"/>
          <p:nvPr/>
        </p:nvSpPr>
        <p:spPr>
          <a:xfrm>
            <a:off x="457200" y="2880360"/>
            <a:ext cx="1981200" cy="36933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Name Alignment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A821F-B01E-4575-94C5-BC1B1CE7CA86}"/>
              </a:ext>
            </a:extLst>
          </p:cNvPr>
          <p:cNvSpPr txBox="1"/>
          <p:nvPr/>
        </p:nvSpPr>
        <p:spPr>
          <a:xfrm>
            <a:off x="7162800" y="3448734"/>
            <a:ext cx="1905000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Choose degrees of freedom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44B999-36EF-4209-A179-F6979AE13E4C}"/>
              </a:ext>
            </a:extLst>
          </p:cNvPr>
          <p:cNvSpPr/>
          <p:nvPr/>
        </p:nvSpPr>
        <p:spPr>
          <a:xfrm>
            <a:off x="4038600" y="3352800"/>
            <a:ext cx="2819400" cy="8382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266168-AE4E-44F7-896D-1351FD06BF1B}"/>
              </a:ext>
            </a:extLst>
          </p:cNvPr>
          <p:cNvSpPr/>
          <p:nvPr/>
        </p:nvSpPr>
        <p:spPr>
          <a:xfrm>
            <a:off x="2670048" y="2944368"/>
            <a:ext cx="1749552" cy="22860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F1953F-7A16-43D3-A1A1-16E3B133F5D0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2438400" y="3058669"/>
            <a:ext cx="231648" cy="635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6FF709-FC06-44D6-9C57-0ADE0A512E01}"/>
              </a:ext>
            </a:extLst>
          </p:cNvPr>
          <p:cNvCxnSpPr>
            <a:cxnSpLocks/>
            <a:stCxn id="9" idx="1"/>
            <a:endCxn id="2" idx="3"/>
          </p:cNvCxnSpPr>
          <p:nvPr/>
        </p:nvCxnSpPr>
        <p:spPr>
          <a:xfrm flipH="1">
            <a:off x="6858000" y="3771900"/>
            <a:ext cx="3048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90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57EA1E-E72D-43DD-8B0D-7D235EFF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048" y="2209800"/>
            <a:ext cx="4396656" cy="40613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E79BDD-89EF-4451-AF1F-5CE8566597F2}"/>
              </a:ext>
            </a:extLst>
          </p:cNvPr>
          <p:cNvSpPr/>
          <p:nvPr/>
        </p:nvSpPr>
        <p:spPr>
          <a:xfrm>
            <a:off x="3078513" y="2438400"/>
            <a:ext cx="457200" cy="152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418FA-6E23-476C-9F56-558E8AF20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713" y="2667000"/>
            <a:ext cx="1722087" cy="380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A99381-2BE1-4F43-A358-22DD644A7026}"/>
              </a:ext>
            </a:extLst>
          </p:cNvPr>
          <p:cNvSpPr txBox="1"/>
          <p:nvPr/>
        </p:nvSpPr>
        <p:spPr>
          <a:xfrm>
            <a:off x="304800" y="3355075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Show the advanced section for more information.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A24E2E-5A36-4F68-B63B-8F2B9F22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8" y="1600200"/>
            <a:ext cx="4396656" cy="48309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79FDCB-F213-4F48-B62F-A99DBC8B9690}"/>
              </a:ext>
            </a:extLst>
          </p:cNvPr>
          <p:cNvSpPr/>
          <p:nvPr/>
        </p:nvSpPr>
        <p:spPr>
          <a:xfrm>
            <a:off x="2590800" y="5650209"/>
            <a:ext cx="4572000" cy="86098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66B8732A-52B3-4464-8EE2-5DA8A1A4007E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6" grpId="0"/>
      <p:bldP spid="6" grpId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ACFFB-12FB-4E65-A997-DB87D6B3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00200"/>
            <a:ext cx="4396656" cy="4830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2F6452-0862-4262-A09D-E162BCAE7D8D}"/>
              </a:ext>
            </a:extLst>
          </p:cNvPr>
          <p:cNvSpPr txBox="1"/>
          <p:nvPr/>
        </p:nvSpPr>
        <p:spPr>
          <a:xfrm>
            <a:off x="609600" y="1905000"/>
            <a:ext cx="1524000" cy="923330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Overall </a:t>
            </a:r>
            <a:r>
              <a:rPr lang="en-US" dirty="0" err="1"/>
              <a:t>RelationshipWeight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703DA0-D61F-44F8-BEE0-9532193511EE}"/>
              </a:ext>
            </a:extLst>
          </p:cNvPr>
          <p:cNvCxnSpPr>
            <a:stCxn id="5" idx="2"/>
          </p:cNvCxnSpPr>
          <p:nvPr/>
        </p:nvCxnSpPr>
        <p:spPr>
          <a:xfrm>
            <a:off x="1371600" y="2828330"/>
            <a:ext cx="1371600" cy="3720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EB27CC-30C7-464A-9FB7-002EE204662E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371600" y="2828330"/>
            <a:ext cx="1371600" cy="6006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8136F2-7BD3-43BD-ABBB-42A3F62941B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371600" y="2828330"/>
            <a:ext cx="1371600" cy="8292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F77CBF-89CF-433F-97E8-84257F2BCA5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371600" y="2828330"/>
            <a:ext cx="1371600" cy="113407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B6E658-32FB-42E2-B0FF-E2C8EE41AABB}"/>
              </a:ext>
            </a:extLst>
          </p:cNvPr>
          <p:cNvSpPr txBox="1"/>
          <p:nvPr/>
        </p:nvSpPr>
        <p:spPr>
          <a:xfrm>
            <a:off x="7090952" y="1752600"/>
            <a:ext cx="1524000" cy="646331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Magnitude Column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8BC35B-C95B-46E1-915D-F93E300A7625}"/>
              </a:ext>
            </a:extLst>
          </p:cNvPr>
          <p:cNvSpPr/>
          <p:nvPr/>
        </p:nvSpPr>
        <p:spPr>
          <a:xfrm>
            <a:off x="6096000" y="2752130"/>
            <a:ext cx="762000" cy="128647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3CD765-BD60-49EB-82D2-17D85B3F6D6D}"/>
              </a:ext>
            </a:extLst>
          </p:cNvPr>
          <p:cNvCxnSpPr>
            <a:cxnSpLocks/>
            <a:stCxn id="18" idx="1"/>
            <a:endCxn id="19" idx="0"/>
          </p:cNvCxnSpPr>
          <p:nvPr/>
        </p:nvCxnSpPr>
        <p:spPr>
          <a:xfrm flipH="1">
            <a:off x="6477000" y="2075766"/>
            <a:ext cx="613952" cy="6763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51E578-4BE9-4FA6-9D9E-324FC26F588A}"/>
              </a:ext>
            </a:extLst>
          </p:cNvPr>
          <p:cNvSpPr txBox="1"/>
          <p:nvPr/>
        </p:nvSpPr>
        <p:spPr>
          <a:xfrm>
            <a:off x="7315200" y="4038600"/>
            <a:ext cx="1524000" cy="646331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Component Weights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7A52C4D7-22EA-4129-A4B8-147799BF4D85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4343400" y="4038600"/>
            <a:ext cx="2971800" cy="323166"/>
          </a:xfrm>
          <a:prstGeom prst="bentConnector3">
            <a:avLst>
              <a:gd name="adj1" fmla="val 99751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CF95BB87-498B-465B-B136-F7A917E0A9F1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5105400" y="4042478"/>
            <a:ext cx="2209800" cy="319289"/>
          </a:xfrm>
          <a:prstGeom prst="bentConnector3">
            <a:avLst>
              <a:gd name="adj1" fmla="val 10023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7A2C79E-A866-4227-8FC1-D7C5C360E8CE}"/>
              </a:ext>
            </a:extLst>
          </p:cNvPr>
          <p:cNvCxnSpPr>
            <a:cxnSpLocks/>
            <a:stCxn id="24" idx="1"/>
          </p:cNvCxnSpPr>
          <p:nvPr/>
        </p:nvCxnSpPr>
        <p:spPr>
          <a:xfrm rot="10800000">
            <a:off x="5867400" y="4040542"/>
            <a:ext cx="1447800" cy="321225"/>
          </a:xfrm>
          <a:prstGeom prst="bentConnector3">
            <a:avLst>
              <a:gd name="adj1" fmla="val 99332"/>
            </a:avLst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7">
            <a:extLst>
              <a:ext uri="{FF2B5EF4-FFF2-40B4-BE49-F238E27FC236}">
                <a16:creationId xmlns:a16="http://schemas.microsoft.com/office/drawing/2014/main" id="{5A2B6C6B-2100-4538-8BD7-C8F43FED24C3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3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BB855B-29AB-48D8-8185-B51219DA5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00200"/>
            <a:ext cx="4396656" cy="483098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2A9A974-9821-4029-A0FF-6723E0EE06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14667"/>
          <a:stretch/>
        </p:blipFill>
        <p:spPr>
          <a:xfrm>
            <a:off x="5943600" y="2286000"/>
            <a:ext cx="481205" cy="615176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51B94C41-2563-4BDF-BB32-2C6766DE7913}"/>
              </a:ext>
            </a:extLst>
          </p:cNvPr>
          <p:cNvSpPr/>
          <p:nvPr/>
        </p:nvSpPr>
        <p:spPr>
          <a:xfrm>
            <a:off x="5943599" y="1905000"/>
            <a:ext cx="481205" cy="457200"/>
          </a:xfrm>
          <a:prstGeom prst="irregularSeal1">
            <a:avLst/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8BCD2B-C747-4DAE-B1E6-5F6FB42DD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048" y="1600200"/>
            <a:ext cx="4396656" cy="48309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6F3141-6C3B-4C6A-97BB-89403DC937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4412" r="28125" b="52941"/>
          <a:stretch/>
        </p:blipFill>
        <p:spPr>
          <a:xfrm>
            <a:off x="801632" y="2671234"/>
            <a:ext cx="1397876" cy="1447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352EC4-595C-4D22-B4C1-4E5AC61077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46458" r="26562" b="14706"/>
          <a:stretch/>
        </p:blipFill>
        <p:spPr>
          <a:xfrm>
            <a:off x="7239000" y="2689522"/>
            <a:ext cx="1680067" cy="1478956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CABB3544-3B1A-4CE4-A22A-C2D1A34E2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4680" y="1594996"/>
            <a:ext cx="1188823" cy="121930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4E9D1B-C245-4B27-9AA2-FA4AF8806AC9}"/>
              </a:ext>
            </a:extLst>
          </p:cNvPr>
          <p:cNvSpPr/>
          <p:nvPr/>
        </p:nvSpPr>
        <p:spPr>
          <a:xfrm>
            <a:off x="6324600" y="2039112"/>
            <a:ext cx="228600" cy="228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583C2200-9D92-4290-923A-6D1C8743D21E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DE956-7874-4F56-9B3A-881114D38E91}"/>
              </a:ext>
            </a:extLst>
          </p:cNvPr>
          <p:cNvSpPr txBox="1"/>
          <p:nvPr/>
        </p:nvSpPr>
        <p:spPr>
          <a:xfrm>
            <a:off x="457200" y="2325469"/>
            <a:ext cx="1981200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Moving Instrument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402E1-D149-4198-8BD2-985659CFD1ED}"/>
              </a:ext>
            </a:extLst>
          </p:cNvPr>
          <p:cNvSpPr/>
          <p:nvPr/>
        </p:nvSpPr>
        <p:spPr>
          <a:xfrm>
            <a:off x="2670048" y="2514076"/>
            <a:ext cx="2511552" cy="229124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EDB379-5A9C-468C-A6BC-FF379FB1B20C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2438400" y="2628638"/>
            <a:ext cx="231648" cy="1999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39680A3-86D6-4D05-AD1E-434C32686A65}"/>
              </a:ext>
            </a:extLst>
          </p:cNvPr>
          <p:cNvSpPr txBox="1"/>
          <p:nvPr/>
        </p:nvSpPr>
        <p:spPr>
          <a:xfrm>
            <a:off x="7107936" y="2209800"/>
            <a:ext cx="1981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* IF UNCHECKED, YOU WILL BE PROMPTED TO SELECT THE MOVING OBJECTS AND INSTRUMENTS WHEN THE APPLY ALIGNMENT FIT BUTTON IS SELECTED*</a:t>
            </a:r>
          </a:p>
        </p:txBody>
      </p:sp>
    </p:spTree>
    <p:extLst>
      <p:ext uri="{BB962C8B-B14F-4D97-AF65-F5344CB8AC3E}">
        <p14:creationId xmlns:p14="http://schemas.microsoft.com/office/powerpoint/2010/main" val="17208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22" grpId="0" animBg="1"/>
      <p:bldP spid="13" grpId="0" animBg="1"/>
      <p:bldP spid="13" grpId="1" animBg="1"/>
      <p:bldP spid="14" grpId="0" animBg="1"/>
      <p:bldP spid="14" grpId="1" animBg="1"/>
      <p:bldP spid="16" grpId="0"/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yur\AppData\Local\Temp\SNAGHTML39d500a0.PNG">
            <a:extLst>
              <a:ext uri="{FF2B5EF4-FFF2-40B4-BE49-F238E27FC236}">
                <a16:creationId xmlns:a16="http://schemas.microsoft.com/office/drawing/2014/main" id="{E94AC35B-1DDA-40FD-A445-1C2D4F52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048" y="1600200"/>
            <a:ext cx="4394403" cy="48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1AC440E-D4EE-4A2B-B34B-CF9A7320F8F2}"/>
              </a:ext>
            </a:extLst>
          </p:cNvPr>
          <p:cNvSpPr/>
          <p:nvPr/>
        </p:nvSpPr>
        <p:spPr>
          <a:xfrm>
            <a:off x="6629400" y="2039112"/>
            <a:ext cx="228600" cy="228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8AFC33-2D63-40EE-8850-7777F9115CAB}"/>
              </a:ext>
            </a:extLst>
          </p:cNvPr>
          <p:cNvSpPr txBox="1"/>
          <p:nvPr/>
        </p:nvSpPr>
        <p:spPr>
          <a:xfrm>
            <a:off x="7391400" y="1043671"/>
            <a:ext cx="1524000" cy="92333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Undo Instrument Locate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BA6F07-9B84-48D5-976B-7F1620BA1A8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777448" y="1505336"/>
            <a:ext cx="613952" cy="537865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7">
            <a:extLst>
              <a:ext uri="{FF2B5EF4-FFF2-40B4-BE49-F238E27FC236}">
                <a16:creationId xmlns:a16="http://schemas.microsoft.com/office/drawing/2014/main" id="{FA14CCC6-F8A3-4676-9C9B-BB3CA253B444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7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24592A-132D-4E2D-81EC-9AEA7602F3A5}"/>
              </a:ext>
            </a:extLst>
          </p:cNvPr>
          <p:cNvSpPr/>
          <p:nvPr/>
        </p:nvSpPr>
        <p:spPr>
          <a:xfrm>
            <a:off x="1082040" y="1752600"/>
            <a:ext cx="7543800" cy="351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350" dirty="0"/>
            </a:br>
            <a:r>
              <a:rPr lang="en-US" sz="2000" b="1" dirty="0">
                <a:solidFill>
                  <a:srgbClr val="333333"/>
                </a:solidFill>
                <a:latin typeface="Lato" panose="020F0502020204030203" pitchFamily="34" charset="0"/>
              </a:rPr>
              <a:t>Performing a Basic RPS Alignment</a:t>
            </a:r>
          </a:p>
          <a:p>
            <a:endParaRPr lang="en-US" sz="1350" b="1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endParaRPr lang="en-US" sz="1350" b="1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r>
              <a:rPr lang="en-US" sz="1350" b="1" dirty="0">
                <a:solidFill>
                  <a:srgbClr val="333333"/>
                </a:solidFill>
                <a:latin typeface="Lato" panose="020F0502020204030203" pitchFamily="34" charset="0"/>
              </a:rPr>
              <a:t>1.</a:t>
            </a:r>
            <a: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  <a:t> Import a CAD model into your job and add an instrument. </a:t>
            </a:r>
            <a:b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</a:br>
            <a:endParaRPr lang="en-US" sz="1350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r>
              <a:rPr lang="en-US" sz="1350" b="1" dirty="0">
                <a:solidFill>
                  <a:srgbClr val="333333"/>
                </a:solidFill>
                <a:latin typeface="Lato" panose="020F0502020204030203" pitchFamily="34" charset="0"/>
              </a:rPr>
              <a:t>2. </a:t>
            </a:r>
            <a: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  <a:t>Select the RPS Alignment from the Alignment tab of the ribbon bar. </a:t>
            </a:r>
            <a:b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</a:br>
            <a:endParaRPr lang="en-US" sz="1350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r>
              <a:rPr lang="en-US" sz="1350" b="1" dirty="0">
                <a:solidFill>
                  <a:srgbClr val="333333"/>
                </a:solidFill>
                <a:latin typeface="Lato" panose="020F0502020204030203" pitchFamily="34" charset="0"/>
              </a:rPr>
              <a:t>3.</a:t>
            </a:r>
            <a: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  <a:t> Build a set of surface points or point reducible features on a CAD model to define the coordinate axes.</a:t>
            </a:r>
            <a:b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</a:br>
            <a:endParaRPr lang="en-US" sz="1350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r>
              <a:rPr lang="en-US" sz="1350" b="1" dirty="0">
                <a:solidFill>
                  <a:srgbClr val="333333"/>
                </a:solidFill>
                <a:latin typeface="Lato" panose="020F0502020204030203" pitchFamily="34" charset="0"/>
              </a:rPr>
              <a:t>4.</a:t>
            </a:r>
            <a: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  <a:t> Indicate how the point features will be used by checking the component check boxes </a:t>
            </a:r>
            <a:b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</a:br>
            <a:endParaRPr lang="en-US" sz="1350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r>
              <a:rPr lang="en-US" sz="1350" b="1" dirty="0">
                <a:solidFill>
                  <a:srgbClr val="333333"/>
                </a:solidFill>
                <a:latin typeface="Lato" panose="020F0502020204030203" pitchFamily="34" charset="0"/>
              </a:rPr>
              <a:t>5.</a:t>
            </a:r>
            <a:r>
              <a:rPr lang="en-US" sz="1350" dirty="0">
                <a:solidFill>
                  <a:srgbClr val="333333"/>
                </a:solidFill>
                <a:latin typeface="Lato" panose="020F0502020204030203" pitchFamily="34" charset="0"/>
              </a:rPr>
              <a:t> Press the Run Alignment Icon and check that everything is within the specified tolerance (set within the Summary Section). And then press the Apply Alignment Button to locate the instrument. 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A63CBA47-8EAB-496F-A1CC-A1BEAF225953}"/>
              </a:ext>
            </a:extLst>
          </p:cNvPr>
          <p:cNvSpPr txBox="1">
            <a:spLocks/>
          </p:cNvSpPr>
          <p:nvPr/>
        </p:nvSpPr>
        <p:spPr>
          <a:xfrm>
            <a:off x="1143000" y="274638"/>
            <a:ext cx="7543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kern="1200">
                <a:solidFill>
                  <a:srgbClr val="063247"/>
                </a:solidFill>
                <a:latin typeface="Open Sans Semibold" pitchFamily="34" charset="0"/>
                <a:ea typeface="Open Sans Semibold" pitchFamily="34" charset="0"/>
                <a:cs typeface="Open Sans Semibold" pitchFamily="34" charset="0"/>
              </a:defRPr>
            </a:lvl1pPr>
          </a:lstStyle>
          <a:p>
            <a:pPr algn="ctr"/>
            <a:r>
              <a:rPr lang="en-US" dirty="0"/>
              <a:t>RPS ALIGNMENT</a:t>
            </a:r>
            <a:br>
              <a:rPr lang="en-US" dirty="0"/>
            </a:br>
            <a:r>
              <a:rPr lang="en-US" sz="2400" dirty="0"/>
              <a:t>(Reference Point System Alignment)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88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8D47C5-1237-4950-9183-46C110B5C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JAY URQUHART</a:t>
            </a:r>
          </a:p>
        </p:txBody>
      </p:sp>
      <p:pic>
        <p:nvPicPr>
          <p:cNvPr id="8" name="Content Placeholder 7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A624C893-2FA1-4C50-B8E1-6B4E18C08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113" y="2655887"/>
            <a:ext cx="3670300" cy="27527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095A60-A041-471B-A622-A358617BB5FC}"/>
              </a:ext>
            </a:extLst>
          </p:cNvPr>
          <p:cNvSpPr txBox="1"/>
          <p:nvPr/>
        </p:nvSpPr>
        <p:spPr>
          <a:xfrm>
            <a:off x="5491162" y="609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Bookman Old Style" panose="02050604050505020204" pitchFamily="18" charset="0"/>
              </a:rPr>
              <a:t>ABOUT 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237A7-4F36-4EDC-9334-20AEF11263E4}"/>
              </a:ext>
            </a:extLst>
          </p:cNvPr>
          <p:cNvSpPr txBox="1"/>
          <p:nvPr/>
        </p:nvSpPr>
        <p:spPr>
          <a:xfrm>
            <a:off x="5638800" y="1511300"/>
            <a:ext cx="3057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Dimensional Control Apprentice 2007-2011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Metrology Technician 2011 – 2015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06E4F-C261-4BBC-BD74-8FC602502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5400"/>
            <a:ext cx="1295400" cy="1295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87655D-2FA8-4FF2-8EDF-EDF724CBF746}"/>
              </a:ext>
            </a:extLst>
          </p:cNvPr>
          <p:cNvSpPr txBox="1"/>
          <p:nvPr/>
        </p:nvSpPr>
        <p:spPr>
          <a:xfrm>
            <a:off x="5676901" y="3503662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Bookman Old Style" panose="02050604050505020204" pitchFamily="18" charset="0"/>
              </a:rPr>
              <a:t>New River Kinematics 2015 - Present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75EE209-5D61-429A-BC74-AD7D26480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98" b="32000"/>
          <a:stretch/>
        </p:blipFill>
        <p:spPr>
          <a:xfrm>
            <a:off x="3962400" y="3448050"/>
            <a:ext cx="1905000" cy="7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04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RPS ALIGNMENT EXAMPLE </a:t>
            </a:r>
          </a:p>
        </p:txBody>
      </p:sp>
      <p:pic>
        <p:nvPicPr>
          <p:cNvPr id="2" name="RPS ALIGNMENT">
            <a:hlinkClick r:id="" action="ppaction://media"/>
            <a:extLst>
              <a:ext uri="{FF2B5EF4-FFF2-40B4-BE49-F238E27FC236}">
                <a16:creationId xmlns:a16="http://schemas.microsoft.com/office/drawing/2014/main" id="{A8F23178-70DE-4E3F-A61B-09D891B034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145" y="1828800"/>
            <a:ext cx="7467600" cy="420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87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B6B08F-A61C-45DA-ABD3-CF87C19EE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76600"/>
            <a:ext cx="9144000" cy="147002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SEQUENTIAL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6D681-5B99-464C-936C-7EA760B0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sz="3300" dirty="0"/>
              <a:t>SEQUENTIAL  ALIGNMENT?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4D51283-4902-47DC-8571-754186DF7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sz="2600" dirty="0">
                <a:solidFill>
                  <a:schemeClr val="tx2"/>
                </a:solidFill>
              </a:rPr>
              <a:t>Apply one relationship optimization after another in a specific sequence </a:t>
            </a:r>
          </a:p>
          <a:p>
            <a:pPr>
              <a:buFontTx/>
              <a:buChar char="-"/>
            </a:pPr>
            <a:endParaRPr lang="en-US" sz="2600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en-US" sz="2600" dirty="0">
                <a:solidFill>
                  <a:schemeClr val="tx2"/>
                </a:solidFill>
              </a:rPr>
              <a:t>Individual degrees of freedom can be set with each relationship or group of relationships</a:t>
            </a:r>
          </a:p>
          <a:p>
            <a:pPr marL="0" indent="0">
              <a:buNone/>
            </a:pPr>
            <a:endParaRPr lang="en-US" sz="2600" dirty="0">
              <a:solidFill>
                <a:srgbClr val="063247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chemeClr val="tx2"/>
                </a:solidFill>
              </a:rPr>
              <a:t>Uses points/group to objects relationships</a:t>
            </a:r>
          </a:p>
          <a:p>
            <a:pPr marL="342900" indent="-342900">
              <a:buFontTx/>
              <a:buChar char="-"/>
            </a:pPr>
            <a:endParaRPr lang="en-US" sz="2600" dirty="0">
              <a:solidFill>
                <a:schemeClr val="tx2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600" dirty="0">
                <a:solidFill>
                  <a:schemeClr val="tx2"/>
                </a:solidFill>
              </a:rPr>
              <a:t>Ideal to for GD&amp;T style alignments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A19C0-6A1A-4ED2-9FC1-DDAFD1E609A9}"/>
              </a:ext>
            </a:extLst>
          </p:cNvPr>
          <p:cNvSpPr txBox="1"/>
          <p:nvPr/>
        </p:nvSpPr>
        <p:spPr>
          <a:xfrm>
            <a:off x="1219200" y="16002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6900E-F318-4CF9-AA81-888DF6108DDF}"/>
              </a:ext>
            </a:extLst>
          </p:cNvPr>
          <p:cNvSpPr txBox="1"/>
          <p:nvPr/>
        </p:nvSpPr>
        <p:spPr>
          <a:xfrm>
            <a:off x="1219200" y="3371671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54541-4B8C-40C8-9E1E-47242F9B2238}"/>
              </a:ext>
            </a:extLst>
          </p:cNvPr>
          <p:cNvSpPr txBox="1"/>
          <p:nvPr/>
        </p:nvSpPr>
        <p:spPr>
          <a:xfrm>
            <a:off x="1219200" y="51816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3FB070-D539-41FF-8227-A6FD7207A73E}"/>
              </a:ext>
            </a:extLst>
          </p:cNvPr>
          <p:cNvCxnSpPr>
            <a:stCxn id="4" idx="2"/>
            <a:endCxn id="10" idx="0"/>
          </p:cNvCxnSpPr>
          <p:nvPr/>
        </p:nvCxnSpPr>
        <p:spPr>
          <a:xfrm>
            <a:off x="1676400" y="2800529"/>
            <a:ext cx="0" cy="57114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ECCCC3-BC6A-4B60-B299-2C5398A9BDE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676400" y="4572000"/>
            <a:ext cx="0" cy="60960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31F0A9-D29A-4324-8C8E-D0EB6FD96717}"/>
              </a:ext>
            </a:extLst>
          </p:cNvPr>
          <p:cNvSpPr txBox="1"/>
          <p:nvPr/>
        </p:nvSpPr>
        <p:spPr>
          <a:xfrm>
            <a:off x="2971800" y="2819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relationships types used: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57287-0453-407A-9F43-5187665D8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67"/>
          <a:stretch/>
        </p:blipFill>
        <p:spPr>
          <a:xfrm>
            <a:off x="152400" y="1752600"/>
            <a:ext cx="8922994" cy="8446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291BB-AB22-49DB-99C8-76CEF7870FDF}"/>
              </a:ext>
            </a:extLst>
          </p:cNvPr>
          <p:cNvSpPr/>
          <p:nvPr/>
        </p:nvSpPr>
        <p:spPr>
          <a:xfrm>
            <a:off x="7848600" y="1933652"/>
            <a:ext cx="1219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D9EB9-C568-47C0-8AFF-4773DCCB9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660" y="4029711"/>
            <a:ext cx="1962112" cy="184019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95B705-B67A-4286-A876-04CFD22F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453" y="4029711"/>
            <a:ext cx="2247857" cy="1162028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1C114F6-B5B2-4540-9069-421B5389FD4C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5668716" y="2438400"/>
            <a:ext cx="2332284" cy="15913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E53B10E-3CA3-4F9B-95F6-C238A1E456C1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7906382" y="2514600"/>
            <a:ext cx="1009018" cy="151511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CC7400-E169-4653-A6A2-452D5E537F2D}"/>
              </a:ext>
            </a:extLst>
          </p:cNvPr>
          <p:cNvGrpSpPr/>
          <p:nvPr/>
        </p:nvGrpSpPr>
        <p:grpSpPr>
          <a:xfrm>
            <a:off x="282852" y="3398441"/>
            <a:ext cx="2347968" cy="1024407"/>
            <a:chOff x="166897" y="3427040"/>
            <a:chExt cx="2347968" cy="102440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5A0A6E-D122-46FF-9A82-065EE66492B7}"/>
                </a:ext>
              </a:extLst>
            </p:cNvPr>
            <p:cNvGrpSpPr/>
            <p:nvPr/>
          </p:nvGrpSpPr>
          <p:grpSpPr>
            <a:xfrm>
              <a:off x="166897" y="3494395"/>
              <a:ext cx="2347968" cy="957052"/>
              <a:chOff x="741054" y="1017992"/>
              <a:chExt cx="2347968" cy="95705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950198E-72B4-41B0-A72C-E0FA96ADA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9892715">
                <a:off x="741054" y="1017992"/>
                <a:ext cx="2347968" cy="957052"/>
              </a:xfrm>
              <a:prstGeom prst="rect">
                <a:avLst/>
              </a:prstGeom>
            </p:spPr>
          </p:pic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785B75F-B6DC-4EB1-8F7A-4FF8BA7A10AE}"/>
                  </a:ext>
                </a:extLst>
              </p:cNvPr>
              <p:cNvCxnSpPr/>
              <p:nvPr/>
            </p:nvCxnSpPr>
            <p:spPr>
              <a:xfrm flipV="1">
                <a:off x="1321659" y="1140991"/>
                <a:ext cx="1247470" cy="71489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6BE558-352A-486E-BC33-DA6AD432B8E2}"/>
                </a:ext>
              </a:extLst>
            </p:cNvPr>
            <p:cNvSpPr txBox="1"/>
            <p:nvPr/>
          </p:nvSpPr>
          <p:spPr>
            <a:xfrm>
              <a:off x="507194" y="3427040"/>
              <a:ext cx="1097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Point to Point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00CE77E-89DE-4BFF-9F39-9C7726FDF011}"/>
              </a:ext>
            </a:extLst>
          </p:cNvPr>
          <p:cNvGrpSpPr/>
          <p:nvPr/>
        </p:nvGrpSpPr>
        <p:grpSpPr>
          <a:xfrm>
            <a:off x="711873" y="4568827"/>
            <a:ext cx="1668086" cy="1268597"/>
            <a:chOff x="711873" y="4264027"/>
            <a:chExt cx="1668086" cy="12685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DEBA26-F602-49EC-ADFD-5D95FAC8A730}"/>
                </a:ext>
              </a:extLst>
            </p:cNvPr>
            <p:cNvGrpSpPr/>
            <p:nvPr/>
          </p:nvGrpSpPr>
          <p:grpSpPr>
            <a:xfrm>
              <a:off x="711873" y="4264027"/>
              <a:ext cx="1545011" cy="1268597"/>
              <a:chOff x="5973557" y="-373195"/>
              <a:chExt cx="3311759" cy="271926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79C58F1-B0CA-4906-921E-E959BFE70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973557" y="-373195"/>
                <a:ext cx="3311759" cy="2719260"/>
              </a:xfrm>
              <a:prstGeom prst="rect">
                <a:avLst/>
              </a:prstGeom>
            </p:spPr>
          </p:pic>
          <p:cxnSp>
            <p:nvCxnSpPr>
              <p:cNvPr id="12" name="Curved Connector 7">
                <a:extLst>
                  <a:ext uri="{FF2B5EF4-FFF2-40B4-BE49-F238E27FC236}">
                    <a16:creationId xmlns:a16="http://schemas.microsoft.com/office/drawing/2014/main" id="{4C283BF0-EBC9-4544-9778-500A24B4478A}"/>
                  </a:ext>
                </a:extLst>
              </p:cNvPr>
              <p:cNvCxnSpPr/>
              <p:nvPr/>
            </p:nvCxnSpPr>
            <p:spPr>
              <a:xfrm flipV="1">
                <a:off x="8038407" y="1197034"/>
                <a:ext cx="831273" cy="548639"/>
              </a:xfrm>
              <a:prstGeom prst="curvedConnector3">
                <a:avLst/>
              </a:prstGeom>
              <a:ln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5BF567-BF6A-4FAE-9B1F-C4BD5D32897E}"/>
                </a:ext>
              </a:extLst>
            </p:cNvPr>
            <p:cNvSpPr txBox="1"/>
            <p:nvPr/>
          </p:nvSpPr>
          <p:spPr>
            <a:xfrm>
              <a:off x="1037880" y="4285721"/>
              <a:ext cx="1342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Point to Object or CAD Faces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3BFBB5-C555-422C-83A7-A3CAAF2806CA}"/>
              </a:ext>
            </a:extLst>
          </p:cNvPr>
          <p:cNvGrpSpPr/>
          <p:nvPr/>
        </p:nvGrpSpPr>
        <p:grpSpPr>
          <a:xfrm>
            <a:off x="2412298" y="3713489"/>
            <a:ext cx="1935306" cy="983001"/>
            <a:chOff x="2412298" y="3408689"/>
            <a:chExt cx="1935306" cy="98300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F2F7010-3FB9-45E2-A619-C5EFE4DBD032}"/>
                </a:ext>
              </a:extLst>
            </p:cNvPr>
            <p:cNvGrpSpPr/>
            <p:nvPr/>
          </p:nvGrpSpPr>
          <p:grpSpPr>
            <a:xfrm>
              <a:off x="2412298" y="3606089"/>
              <a:ext cx="1935306" cy="785601"/>
              <a:chOff x="4274546" y="2295109"/>
              <a:chExt cx="4869454" cy="19766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BB4DA90-EDCA-44B1-BE3B-ED3FB4AB9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74546" y="2295109"/>
                <a:ext cx="4869454" cy="1976664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DB9E1D7-308E-40B6-A6CE-0AE52A6CC29F}"/>
                  </a:ext>
                </a:extLst>
              </p:cNvPr>
              <p:cNvGrpSpPr/>
              <p:nvPr/>
            </p:nvGrpSpPr>
            <p:grpSpPr>
              <a:xfrm>
                <a:off x="5973557" y="2601884"/>
                <a:ext cx="2613490" cy="889464"/>
                <a:chOff x="5973557" y="2601884"/>
                <a:chExt cx="2613490" cy="889464"/>
              </a:xfrm>
            </p:grpSpPr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05B49C99-D258-4F19-A90E-0CBAFF30E73D}"/>
                    </a:ext>
                  </a:extLst>
                </p:cNvPr>
                <p:cNvCxnSpPr/>
                <p:nvPr/>
              </p:nvCxnSpPr>
              <p:spPr>
                <a:xfrm flipH="1" flipV="1">
                  <a:off x="5973557" y="3491347"/>
                  <a:ext cx="1242475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9B54416-2D7F-4101-8017-36FB963B27C5}"/>
                    </a:ext>
                  </a:extLst>
                </p:cNvPr>
                <p:cNvCxnSpPr/>
                <p:nvPr/>
              </p:nvCxnSpPr>
              <p:spPr>
                <a:xfrm>
                  <a:off x="7216032" y="2601884"/>
                  <a:ext cx="0" cy="889464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A2564462-A9D1-4CCA-B3B3-22485C1285CF}"/>
                    </a:ext>
                  </a:extLst>
                </p:cNvPr>
                <p:cNvCxnSpPr/>
                <p:nvPr/>
              </p:nvCxnSpPr>
              <p:spPr>
                <a:xfrm flipH="1">
                  <a:off x="7216032" y="2601884"/>
                  <a:ext cx="137101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BCABE25D-1B12-4DBA-9AC8-8E72C5A8B9F4}"/>
                    </a:ext>
                  </a:extLst>
                </p:cNvPr>
                <p:cNvCxnSpPr/>
                <p:nvPr/>
              </p:nvCxnSpPr>
              <p:spPr>
                <a:xfrm>
                  <a:off x="8587047" y="2601884"/>
                  <a:ext cx="0" cy="58189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EB719AA-8761-4152-9755-D058E6E1F1CE}"/>
                </a:ext>
              </a:extLst>
            </p:cNvPr>
            <p:cNvSpPr txBox="1"/>
            <p:nvPr/>
          </p:nvSpPr>
          <p:spPr>
            <a:xfrm>
              <a:off x="2444115" y="3408689"/>
              <a:ext cx="1342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Object to Object Angle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D578173-3334-4229-800B-CCED66048E18}"/>
              </a:ext>
            </a:extLst>
          </p:cNvPr>
          <p:cNvGrpSpPr/>
          <p:nvPr/>
        </p:nvGrpSpPr>
        <p:grpSpPr>
          <a:xfrm>
            <a:off x="863457" y="5861977"/>
            <a:ext cx="3921364" cy="952442"/>
            <a:chOff x="863457" y="5557177"/>
            <a:chExt cx="3921364" cy="9524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34BB927-6B2B-4C9B-9899-05CAD3D3D9AE}"/>
                </a:ext>
              </a:extLst>
            </p:cNvPr>
            <p:cNvGrpSpPr/>
            <p:nvPr/>
          </p:nvGrpSpPr>
          <p:grpSpPr>
            <a:xfrm>
              <a:off x="863457" y="5933238"/>
              <a:ext cx="3921364" cy="576381"/>
              <a:chOff x="1561407" y="4441556"/>
              <a:chExt cx="6066046" cy="89161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F3B3E27-1425-4928-8575-791A92E93C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61407" y="4441556"/>
                <a:ext cx="6066046" cy="891617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9156729-BFCE-4D2E-A3B7-699ACB556330}"/>
                  </a:ext>
                </a:extLst>
              </p:cNvPr>
              <p:cNvGrpSpPr/>
              <p:nvPr/>
            </p:nvGrpSpPr>
            <p:grpSpPr>
              <a:xfrm>
                <a:off x="2432491" y="4710160"/>
                <a:ext cx="4311534" cy="348097"/>
                <a:chOff x="2432491" y="4710160"/>
                <a:chExt cx="4311534" cy="348097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FCDA1BC-987F-48EA-95A4-8A9C62DDB9E8}"/>
                    </a:ext>
                  </a:extLst>
                </p:cNvPr>
                <p:cNvCxnSpPr/>
                <p:nvPr/>
              </p:nvCxnSpPr>
              <p:spPr>
                <a:xfrm>
                  <a:off x="6744025" y="4710161"/>
                  <a:ext cx="0" cy="34293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0AC1E173-3F08-4246-9515-076134186CE2}"/>
                    </a:ext>
                  </a:extLst>
                </p:cNvPr>
                <p:cNvCxnSpPr/>
                <p:nvPr/>
              </p:nvCxnSpPr>
              <p:spPr>
                <a:xfrm>
                  <a:off x="2432491" y="4710160"/>
                  <a:ext cx="0" cy="34293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FFC565E-0C4D-44B0-94ED-29208E50087C}"/>
                    </a:ext>
                  </a:extLst>
                </p:cNvPr>
                <p:cNvCxnSpPr/>
                <p:nvPr/>
              </p:nvCxnSpPr>
              <p:spPr>
                <a:xfrm>
                  <a:off x="3873363" y="4715318"/>
                  <a:ext cx="0" cy="34293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419FF58F-79B8-4073-9730-DACB82896D42}"/>
                    </a:ext>
                  </a:extLst>
                </p:cNvPr>
                <p:cNvCxnSpPr/>
                <p:nvPr/>
              </p:nvCxnSpPr>
              <p:spPr>
                <a:xfrm>
                  <a:off x="5314235" y="4710161"/>
                  <a:ext cx="0" cy="342939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601849-5996-4BCB-85F7-7A2B9FCFADD5}"/>
                </a:ext>
              </a:extLst>
            </p:cNvPr>
            <p:cNvSpPr txBox="1"/>
            <p:nvPr/>
          </p:nvSpPr>
          <p:spPr>
            <a:xfrm>
              <a:off x="2191730" y="5557177"/>
              <a:ext cx="1342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Points to Objects or CAD Faces</a:t>
              </a:r>
            </a:p>
          </p:txBody>
        </p:sp>
      </p:grpSp>
      <p:sp>
        <p:nvSpPr>
          <p:cNvPr id="48" name="Title 21">
            <a:extLst>
              <a:ext uri="{FF2B5EF4-FFF2-40B4-BE49-F238E27FC236}">
                <a16:creationId xmlns:a16="http://schemas.microsoft.com/office/drawing/2014/main" id="{21444D4B-5CD5-4E1D-B223-9132E9EA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</p:spTree>
    <p:extLst>
      <p:ext uri="{BB962C8B-B14F-4D97-AF65-F5344CB8AC3E}">
        <p14:creationId xmlns:p14="http://schemas.microsoft.com/office/powerpoint/2010/main" val="172671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22EF0-B985-4462-AC7F-771CC649F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73"/>
          <a:stretch/>
        </p:blipFill>
        <p:spPr>
          <a:xfrm>
            <a:off x="0" y="1828800"/>
            <a:ext cx="9144000" cy="11335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CF1D9A-8BA3-4369-8B62-09DF8FA85D4E}"/>
              </a:ext>
            </a:extLst>
          </p:cNvPr>
          <p:cNvSpPr/>
          <p:nvPr/>
        </p:nvSpPr>
        <p:spPr>
          <a:xfrm>
            <a:off x="4953000" y="2286000"/>
            <a:ext cx="533400" cy="53340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B6077E-59F2-4686-855B-487A20173C0B}"/>
              </a:ext>
            </a:extLst>
          </p:cNvPr>
          <p:cNvGrpSpPr/>
          <p:nvPr/>
        </p:nvGrpSpPr>
        <p:grpSpPr>
          <a:xfrm>
            <a:off x="1905000" y="3352800"/>
            <a:ext cx="5490105" cy="2796486"/>
            <a:chOff x="1905000" y="3352800"/>
            <a:chExt cx="5490105" cy="27964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BDBD55-4E09-472F-8F26-F5E512B1F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00" y="3352800"/>
              <a:ext cx="5490105" cy="279648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0D5E77-70CF-41B0-902C-4C63718B4FFD}"/>
                </a:ext>
              </a:extLst>
            </p:cNvPr>
            <p:cNvSpPr/>
            <p:nvPr/>
          </p:nvSpPr>
          <p:spPr>
            <a:xfrm>
              <a:off x="1905000" y="3352800"/>
              <a:ext cx="5490105" cy="279648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D11B04-B75C-438B-AE6C-78C9EC914669}"/>
              </a:ext>
            </a:extLst>
          </p:cNvPr>
          <p:cNvCxnSpPr>
            <a:cxnSpLocks/>
          </p:cNvCxnSpPr>
          <p:nvPr/>
        </p:nvCxnSpPr>
        <p:spPr>
          <a:xfrm>
            <a:off x="5181601" y="2819400"/>
            <a:ext cx="0" cy="5334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21">
            <a:extLst>
              <a:ext uri="{FF2B5EF4-FFF2-40B4-BE49-F238E27FC236}">
                <a16:creationId xmlns:a16="http://schemas.microsoft.com/office/drawing/2014/main" id="{19C52392-72B9-46E5-9065-1EE46493B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</p:spTree>
    <p:extLst>
      <p:ext uri="{BB962C8B-B14F-4D97-AF65-F5344CB8AC3E}">
        <p14:creationId xmlns:p14="http://schemas.microsoft.com/office/powerpoint/2010/main" val="256377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28055-7F35-4086-9A5F-E9EF9863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352800"/>
            <a:ext cx="5490105" cy="279648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B9321A3-EE77-433D-AC8D-2D1490EEE01C}"/>
              </a:ext>
            </a:extLst>
          </p:cNvPr>
          <p:cNvGrpSpPr/>
          <p:nvPr/>
        </p:nvGrpSpPr>
        <p:grpSpPr>
          <a:xfrm>
            <a:off x="1905000" y="2134061"/>
            <a:ext cx="1266190" cy="1671311"/>
            <a:chOff x="1905000" y="2134061"/>
            <a:chExt cx="1266190" cy="167131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C21D12-3F71-4B14-A498-5D6CC87E27A7}"/>
                </a:ext>
              </a:extLst>
            </p:cNvPr>
            <p:cNvSpPr txBox="1"/>
            <p:nvPr/>
          </p:nvSpPr>
          <p:spPr>
            <a:xfrm>
              <a:off x="1905000" y="2134061"/>
              <a:ext cx="1266190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Allows for selection  of moving objects and instruments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644F89E-F7AA-4F6B-9CEB-D31634040C2B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2538095" y="2711142"/>
              <a:ext cx="14626" cy="109423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E86174-AA28-450B-9BE6-022450963FD2}"/>
              </a:ext>
            </a:extLst>
          </p:cNvPr>
          <p:cNvGrpSpPr/>
          <p:nvPr/>
        </p:nvGrpSpPr>
        <p:grpSpPr>
          <a:xfrm>
            <a:off x="4799646" y="2540163"/>
            <a:ext cx="1314899" cy="1240030"/>
            <a:chOff x="4799646" y="2540163"/>
            <a:chExt cx="1314899" cy="12400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7828CB-5EDF-4A08-8393-DABC69D08B5C}"/>
                </a:ext>
              </a:extLst>
            </p:cNvPr>
            <p:cNvSpPr txBox="1"/>
            <p:nvPr/>
          </p:nvSpPr>
          <p:spPr>
            <a:xfrm>
              <a:off x="4799646" y="2540163"/>
              <a:ext cx="12501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Run (re-run) Alignment Fit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E0CA2DB-D8C4-472A-821F-C552A32B002E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5424724" y="2955661"/>
              <a:ext cx="689821" cy="82453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948200-2671-49D8-9E61-89DA7867296D}"/>
              </a:ext>
            </a:extLst>
          </p:cNvPr>
          <p:cNvGrpSpPr/>
          <p:nvPr/>
        </p:nvGrpSpPr>
        <p:grpSpPr>
          <a:xfrm>
            <a:off x="725692" y="2713144"/>
            <a:ext cx="1331708" cy="1249256"/>
            <a:chOff x="725692" y="2713144"/>
            <a:chExt cx="1331708" cy="124925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A879B4E-5D84-4108-A25E-62CCD51B474A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1350770" y="3128642"/>
              <a:ext cx="706630" cy="83375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7B585C-AF4A-4EA7-AE8E-FD7183FE912C}"/>
                </a:ext>
              </a:extLst>
            </p:cNvPr>
            <p:cNvSpPr txBox="1"/>
            <p:nvPr/>
          </p:nvSpPr>
          <p:spPr>
            <a:xfrm>
              <a:off x="725692" y="2713144"/>
              <a:ext cx="12501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Select existing relationship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7E2808-AA8B-4995-8108-CA8A661098D1}"/>
              </a:ext>
            </a:extLst>
          </p:cNvPr>
          <p:cNvGrpSpPr/>
          <p:nvPr/>
        </p:nvGrpSpPr>
        <p:grpSpPr>
          <a:xfrm>
            <a:off x="6043193" y="2291743"/>
            <a:ext cx="1250156" cy="1520383"/>
            <a:chOff x="6043193" y="2291743"/>
            <a:chExt cx="1250156" cy="15203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C60CAD-9B61-4705-AD02-2E27276722D8}"/>
                </a:ext>
              </a:extLst>
            </p:cNvPr>
            <p:cNvSpPr txBox="1"/>
            <p:nvPr/>
          </p:nvSpPr>
          <p:spPr>
            <a:xfrm>
              <a:off x="6043193" y="2291743"/>
              <a:ext cx="12501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Apply Alignment Fit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93D4814-3082-4F04-AFD0-A84F0D64CE3C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6520829" y="2626933"/>
              <a:ext cx="147442" cy="118519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B4D428-B644-43A4-BFD9-B583911E2280}"/>
              </a:ext>
            </a:extLst>
          </p:cNvPr>
          <p:cNvGrpSpPr/>
          <p:nvPr/>
        </p:nvGrpSpPr>
        <p:grpSpPr>
          <a:xfrm>
            <a:off x="6934200" y="2649847"/>
            <a:ext cx="1479867" cy="1162279"/>
            <a:chOff x="6934200" y="2649847"/>
            <a:chExt cx="1479867" cy="116227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8A1EE2-76E3-4DCE-AFB6-03F29F2FBFD7}"/>
                </a:ext>
              </a:extLst>
            </p:cNvPr>
            <p:cNvSpPr txBox="1"/>
            <p:nvPr/>
          </p:nvSpPr>
          <p:spPr>
            <a:xfrm>
              <a:off x="7163911" y="2649847"/>
              <a:ext cx="12501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Undo Previous Instrument Locate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4BB453F-112B-4463-A7E1-9C6955B1053C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H="1">
              <a:off x="6934200" y="3065345"/>
              <a:ext cx="854789" cy="7467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itle 21">
            <a:extLst>
              <a:ext uri="{FF2B5EF4-FFF2-40B4-BE49-F238E27FC236}">
                <a16:creationId xmlns:a16="http://schemas.microsoft.com/office/drawing/2014/main" id="{EF65CAC1-DBA6-47BF-A3E6-4D1D3258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</p:spTree>
    <p:extLst>
      <p:ext uri="{BB962C8B-B14F-4D97-AF65-F5344CB8AC3E}">
        <p14:creationId xmlns:p14="http://schemas.microsoft.com/office/powerpoint/2010/main" val="393162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3109C4A-256B-4A77-843D-B1B8D7A1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2469"/>
            <a:ext cx="4953000" cy="4872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7033B8-465A-49F5-BA7C-5FAEC7348AA8}"/>
              </a:ext>
            </a:extLst>
          </p:cNvPr>
          <p:cNvSpPr/>
          <p:nvPr/>
        </p:nvSpPr>
        <p:spPr>
          <a:xfrm>
            <a:off x="3657600" y="1752600"/>
            <a:ext cx="3151632" cy="4800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1D73BEBC-621F-4740-9131-F6CB7C8ABBCA}"/>
              </a:ext>
            </a:extLst>
          </p:cNvPr>
          <p:cNvCxnSpPr>
            <a:cxnSpLocks/>
          </p:cNvCxnSpPr>
          <p:nvPr/>
        </p:nvCxnSpPr>
        <p:spPr>
          <a:xfrm flipV="1">
            <a:off x="2438400" y="1981200"/>
            <a:ext cx="1219200" cy="609600"/>
          </a:xfrm>
          <a:prstGeom prst="bentConnector3">
            <a:avLst>
              <a:gd name="adj1" fmla="val 1341"/>
            </a:avLst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A43DAD6-9D5E-49B2-9B36-5F51D1BEBCC4}"/>
              </a:ext>
            </a:extLst>
          </p:cNvPr>
          <p:cNvSpPr txBox="1"/>
          <p:nvPr/>
        </p:nvSpPr>
        <p:spPr>
          <a:xfrm>
            <a:off x="4780676" y="4419600"/>
            <a:ext cx="1454606" cy="584775"/>
          </a:xfrm>
          <a:prstGeom prst="rect">
            <a:avLst/>
          </a:prstGeom>
          <a:noFill/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Choose desired relationships…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0F068C-1E31-40CA-933D-D6A5FCA3E448}"/>
              </a:ext>
            </a:extLst>
          </p:cNvPr>
          <p:cNvSpPr/>
          <p:nvPr/>
        </p:nvSpPr>
        <p:spPr>
          <a:xfrm>
            <a:off x="3886200" y="3377625"/>
            <a:ext cx="2057400" cy="584775"/>
          </a:xfrm>
          <a:prstGeom prst="rect">
            <a:avLst/>
          </a:prstGeom>
          <a:solidFill>
            <a:srgbClr val="FFFF00">
              <a:alpha val="18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508200-C105-4DD8-8B06-5F41E11AD163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5507979" y="3962400"/>
            <a:ext cx="0" cy="4572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21">
            <a:extLst>
              <a:ext uri="{FF2B5EF4-FFF2-40B4-BE49-F238E27FC236}">
                <a16:creationId xmlns:a16="http://schemas.microsoft.com/office/drawing/2014/main" id="{60C21BFF-71B2-4029-8927-BB5B839A1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7FBBCF-9C5D-4B22-87A5-62A81FA10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981200"/>
            <a:ext cx="5490105" cy="2796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5E119-52C5-4E65-B7B2-FD8DEED95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175" y="3784548"/>
            <a:ext cx="1668925" cy="18670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5B546-92F8-4C3A-B1DF-37C4E1429B6F}"/>
              </a:ext>
            </a:extLst>
          </p:cNvPr>
          <p:cNvSpPr/>
          <p:nvPr/>
        </p:nvSpPr>
        <p:spPr>
          <a:xfrm>
            <a:off x="2941175" y="4278031"/>
            <a:ext cx="1668924" cy="258762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1B9421-A09B-4E6E-ACCB-FB2E735DD0AA}"/>
              </a:ext>
            </a:extLst>
          </p:cNvPr>
          <p:cNvCxnSpPr>
            <a:cxnSpLocks/>
          </p:cNvCxnSpPr>
          <p:nvPr/>
        </p:nvCxnSpPr>
        <p:spPr>
          <a:xfrm>
            <a:off x="2734341" y="4094334"/>
            <a:ext cx="258590" cy="183697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6B5E91-A77B-43C7-B3E5-C5183B615884}"/>
              </a:ext>
            </a:extLst>
          </p:cNvPr>
          <p:cNvCxnSpPr>
            <a:cxnSpLocks/>
          </p:cNvCxnSpPr>
          <p:nvPr/>
        </p:nvCxnSpPr>
        <p:spPr>
          <a:xfrm flipH="1">
            <a:off x="4613829" y="4094334"/>
            <a:ext cx="236941" cy="191408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972D3F-8BB6-43E9-A094-CF5D37D4C13D}"/>
              </a:ext>
            </a:extLst>
          </p:cNvPr>
          <p:cNvCxnSpPr>
            <a:cxnSpLocks/>
          </p:cNvCxnSpPr>
          <p:nvPr/>
        </p:nvCxnSpPr>
        <p:spPr>
          <a:xfrm flipV="1">
            <a:off x="2701182" y="4543921"/>
            <a:ext cx="238393" cy="220542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B40560-8611-4D86-B118-2F98662B62B8}"/>
              </a:ext>
            </a:extLst>
          </p:cNvPr>
          <p:cNvCxnSpPr>
            <a:cxnSpLocks/>
          </p:cNvCxnSpPr>
          <p:nvPr/>
        </p:nvCxnSpPr>
        <p:spPr>
          <a:xfrm flipH="1" flipV="1">
            <a:off x="4619597" y="4543383"/>
            <a:ext cx="322230" cy="163300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916B3587-7E52-42FD-83B1-962B57B155EC}"/>
              </a:ext>
            </a:extLst>
          </p:cNvPr>
          <p:cNvSpPr/>
          <p:nvPr/>
        </p:nvSpPr>
        <p:spPr>
          <a:xfrm>
            <a:off x="2952533" y="4961158"/>
            <a:ext cx="1668924" cy="258762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  <p:bldP spid="3" grpId="0" animBg="1"/>
      <p:bldP spid="3" grpId="1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4A2B6B9-2949-4E5A-89EF-5D83394B6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981200"/>
            <a:ext cx="5490105" cy="2796486"/>
          </a:xfrm>
          <a:prstGeom prst="rect">
            <a:avLst/>
          </a:prstGeom>
        </p:spPr>
      </p:pic>
      <p:sp>
        <p:nvSpPr>
          <p:cNvPr id="7" name="Title 21">
            <a:extLst>
              <a:ext uri="{FF2B5EF4-FFF2-40B4-BE49-F238E27FC236}">
                <a16:creationId xmlns:a16="http://schemas.microsoft.com/office/drawing/2014/main" id="{BB7A6EE3-62A7-4209-9534-0F48FD81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8D62B-2B96-4E57-B363-F7282EC47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630" y="5334761"/>
            <a:ext cx="2221187" cy="213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D239B9-61F3-48A4-B900-56BBB6CE3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09" y="5337048"/>
            <a:ext cx="2426924" cy="2209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99385E-4D78-4BF6-9C7B-A9EAD90C6BF4}"/>
              </a:ext>
            </a:extLst>
          </p:cNvPr>
          <p:cNvSpPr/>
          <p:nvPr/>
        </p:nvSpPr>
        <p:spPr>
          <a:xfrm>
            <a:off x="2496312" y="2456688"/>
            <a:ext cx="304800" cy="3048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9763FA-5B81-4CB0-B46E-0CDEFCBB9077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648712" y="2761488"/>
            <a:ext cx="0" cy="2573273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ACF903-81EF-4E1E-A346-4CA350DCE75B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4221817" y="5441439"/>
            <a:ext cx="1219592" cy="6097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78225C6-A19F-410E-B748-0349C73FA3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14667"/>
          <a:stretch/>
        </p:blipFill>
        <p:spPr>
          <a:xfrm>
            <a:off x="6014084" y="2808007"/>
            <a:ext cx="481205" cy="615176"/>
          </a:xfrm>
          <a:prstGeom prst="rect">
            <a:avLst/>
          </a:prstGeom>
        </p:spPr>
      </p:pic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E0109D07-4E82-4B06-9771-55E114ECD807}"/>
              </a:ext>
            </a:extLst>
          </p:cNvPr>
          <p:cNvSpPr/>
          <p:nvPr/>
        </p:nvSpPr>
        <p:spPr>
          <a:xfrm>
            <a:off x="6014083" y="2427007"/>
            <a:ext cx="481205" cy="457200"/>
          </a:xfrm>
          <a:prstGeom prst="irregularSeal1">
            <a:avLst/>
          </a:prstGeom>
          <a:solidFill>
            <a:schemeClr val="accent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20C6276-2540-4309-A163-16EA2C9D2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680" y="1981200"/>
            <a:ext cx="5490105" cy="2796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4" grpId="0" animBg="1"/>
      <p:bldP spid="24" grpId="1" animBg="1"/>
      <p:bldP spid="24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717424-2577-4EC0-969E-8E793DB69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680" y="1981200"/>
            <a:ext cx="5490105" cy="2796486"/>
          </a:xfrm>
          <a:prstGeom prst="rect">
            <a:avLst/>
          </a:prstGeom>
        </p:spPr>
      </p:pic>
      <p:sp>
        <p:nvSpPr>
          <p:cNvPr id="10" name="Title 21">
            <a:extLst>
              <a:ext uri="{FF2B5EF4-FFF2-40B4-BE49-F238E27FC236}">
                <a16:creationId xmlns:a16="http://schemas.microsoft.com/office/drawing/2014/main" id="{D171BED6-5DA9-4B07-B2A0-EF8BC15A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FA5063-32B3-4337-9B8E-6E702B5497D3}"/>
              </a:ext>
            </a:extLst>
          </p:cNvPr>
          <p:cNvSpPr/>
          <p:nvPr/>
        </p:nvSpPr>
        <p:spPr>
          <a:xfrm>
            <a:off x="6477000" y="2450592"/>
            <a:ext cx="304800" cy="304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NSTRUMENT MOVE SEQUENTIAL">
            <a:hlinkClick r:id="" action="ppaction://media"/>
            <a:extLst>
              <a:ext uri="{FF2B5EF4-FFF2-40B4-BE49-F238E27FC236}">
                <a16:creationId xmlns:a16="http://schemas.microsoft.com/office/drawing/2014/main" id="{FB91C590-4107-4FA2-817F-C62AB9AAE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1287" y="3886201"/>
            <a:ext cx="5017572" cy="26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1798637"/>
            <a:ext cx="7543800" cy="42973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5000" b="1" dirty="0">
                <a:latin typeface="Lato" panose="020F0502020204030203" pitchFamily="34" charset="0"/>
              </a:rPr>
              <a:t>Performing a basic Sequential Alignment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333333"/>
                </a:solidFill>
                <a:latin typeface="Lato" panose="020F0502020204030203" pitchFamily="34" charset="0"/>
              </a:rPr>
              <a:t>1</a:t>
            </a:r>
            <a:r>
              <a:rPr lang="en-US" dirty="0">
                <a:solidFill>
                  <a:srgbClr val="333333"/>
                </a:solidFill>
                <a:latin typeface="Lato" panose="020F0502020204030203" pitchFamily="34" charset="0"/>
              </a:rPr>
              <a:t>. Select the RPS Alignment from the Alignment tab of the ribbon bar.</a:t>
            </a: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2. </a:t>
            </a:r>
            <a:r>
              <a:rPr lang="en-US" dirty="0">
                <a:latin typeface="Lato" panose="020F0502020204030203" pitchFamily="34" charset="0"/>
              </a:rPr>
              <a:t>Select Existing Relationships button to select the desired relationships. 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3. </a:t>
            </a:r>
            <a:r>
              <a:rPr lang="en-US" dirty="0">
                <a:latin typeface="Lato" panose="020F0502020204030203" pitchFamily="34" charset="0"/>
              </a:rPr>
              <a:t>Select the Objects and Instruments to Move button and choose what you wish to move.  (Typically 	instrument selection is all that is required.)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4. </a:t>
            </a:r>
            <a:r>
              <a:rPr lang="en-US" dirty="0">
                <a:latin typeface="Lato" panose="020F0502020204030203" pitchFamily="34" charset="0"/>
              </a:rPr>
              <a:t>Rearrange the order of the relationships for the desired sequence and select the degrees of freedom 	you wish to influence through the relationship. </a:t>
            </a:r>
          </a:p>
          <a:p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6. </a:t>
            </a:r>
            <a:r>
              <a:rPr lang="en-US" dirty="0">
                <a:latin typeface="Lato" panose="020F0502020204030203" pitchFamily="34" charset="0"/>
              </a:rPr>
              <a:t>Select the Run (Re-Run) the Alignment Fit button to compute a fit. 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7. </a:t>
            </a:r>
            <a:r>
              <a:rPr lang="en-US" dirty="0">
                <a:latin typeface="Lato" panose="020F0502020204030203" pitchFamily="34" charset="0"/>
              </a:rPr>
              <a:t>When the numbers look good apply the fit by selecting the Apply Alignment Fit button which 	graphically aligns your data. 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Lato" panose="020F0502020204030203" pitchFamily="34" charset="0"/>
              </a:rPr>
              <a:t>8. </a:t>
            </a:r>
            <a:r>
              <a:rPr lang="en-US" dirty="0">
                <a:latin typeface="Lato" panose="020F0502020204030203" pitchFamily="34" charset="0"/>
              </a:rPr>
              <a:t>If necessary, the instrument can be put back in its starting position by selecting the Undo the Applied 	Alignment button.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11D45-C5C0-4AB8-9A8B-ACF02C12D30D}" type="datetime1">
              <a:rPr lang="en-US" smtClean="0"/>
              <a:t>5/1/2019</a:t>
            </a:fld>
            <a:endParaRPr lang="en-US"/>
          </a:p>
        </p:txBody>
      </p:sp>
      <p:sp>
        <p:nvSpPr>
          <p:cNvPr id="7" name="Title 21">
            <a:extLst>
              <a:ext uri="{FF2B5EF4-FFF2-40B4-BE49-F238E27FC236}">
                <a16:creationId xmlns:a16="http://schemas.microsoft.com/office/drawing/2014/main" id="{88B2A196-5ABA-4FA0-995F-7F8B10C4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638"/>
            <a:ext cx="75438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SEQUENTIAL ALIGNMENT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4741-C2C8-473E-847F-600967F9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984" y="533400"/>
            <a:ext cx="7543800" cy="639762"/>
          </a:xfrm>
        </p:spPr>
        <p:txBody>
          <a:bodyPr/>
          <a:lstStyle/>
          <a:p>
            <a:r>
              <a:rPr lang="en-US" dirty="0"/>
              <a:t>Ribbons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A4EC-4461-4BA5-997F-EB13BB24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84" y="2965300"/>
            <a:ext cx="7543800" cy="3200400"/>
          </a:xfrm>
        </p:spPr>
        <p:txBody>
          <a:bodyPr>
            <a:normAutofit/>
          </a:bodyPr>
          <a:lstStyle/>
          <a:p>
            <a:r>
              <a:rPr lang="en-US" sz="2800" dirty="0"/>
              <a:t>SA has added Ribbons!</a:t>
            </a:r>
          </a:p>
          <a:p>
            <a:pPr lvl="1"/>
            <a:r>
              <a:rPr lang="en-US" sz="2400" dirty="0"/>
              <a:t>NRK never stops developing-Always striving to be the best</a:t>
            </a:r>
          </a:p>
          <a:p>
            <a:pPr lvl="1"/>
            <a:r>
              <a:rPr lang="en-US" sz="2400" dirty="0"/>
              <a:t>Continued Investment for now and the future</a:t>
            </a:r>
          </a:p>
          <a:p>
            <a:pPr lvl="1"/>
            <a:r>
              <a:rPr lang="en-US" sz="2400" dirty="0"/>
              <a:t>SA has never been better and easier to use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39FAC-100E-41CC-B1E7-BEB94923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884968" cy="9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86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SEQUENTIAL ALIGNMENT EXAMPLE </a:t>
            </a:r>
          </a:p>
        </p:txBody>
      </p:sp>
      <p:pic>
        <p:nvPicPr>
          <p:cNvPr id="2" name="Sequential Alignment Thor Hammer">
            <a:hlinkClick r:id="" action="ppaction://media"/>
            <a:extLst>
              <a:ext uri="{FF2B5EF4-FFF2-40B4-BE49-F238E27FC236}">
                <a16:creationId xmlns:a16="http://schemas.microsoft.com/office/drawing/2014/main" id="{B27750E6-E048-4BE3-A4F1-52B5738A0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753250"/>
            <a:ext cx="7493256" cy="4214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Alignments in the tree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3D393-CD45-4F47-81AB-2FF74DA78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4049"/>
          <a:stretch/>
        </p:blipFill>
        <p:spPr>
          <a:xfrm>
            <a:off x="1371600" y="1981200"/>
            <a:ext cx="3439077" cy="455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BE81CD-7FF7-438C-9EEE-ABE119600AF0}"/>
              </a:ext>
            </a:extLst>
          </p:cNvPr>
          <p:cNvSpPr/>
          <p:nvPr/>
        </p:nvSpPr>
        <p:spPr>
          <a:xfrm>
            <a:off x="1524000" y="2743200"/>
            <a:ext cx="2057400" cy="685800"/>
          </a:xfrm>
          <a:prstGeom prst="rect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B398C2-5B9C-4D46-B3DC-F3F36D8F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716" y="2342711"/>
            <a:ext cx="2861390" cy="15434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6D538C-D4B0-4A6B-849E-E92A21FC5D8E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3581400" y="3086100"/>
            <a:ext cx="2337316" cy="283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5B5E90-77EE-4004-AE52-B48704EF7D96}"/>
              </a:ext>
            </a:extLst>
          </p:cNvPr>
          <p:cNvSpPr txBox="1"/>
          <p:nvPr/>
        </p:nvSpPr>
        <p:spPr>
          <a:xfrm rot="1738655">
            <a:off x="3151177" y="257441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RIGHT-CLICK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2BA5-9154-4199-A6C7-88196170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 User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289FA2-5719-4212-8B64-EF7C77EEAA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3"/>
          <a:stretch/>
        </p:blipFill>
        <p:spPr>
          <a:xfrm>
            <a:off x="987795" y="2133601"/>
            <a:ext cx="7699005" cy="335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EC927-BC34-4ECA-A58E-C009A01DC181}"/>
              </a:ext>
            </a:extLst>
          </p:cNvPr>
          <p:cNvSpPr txBox="1"/>
          <p:nvPr/>
        </p:nvSpPr>
        <p:spPr>
          <a:xfrm>
            <a:off x="951220" y="16764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Navigate to via www.kinematics.com  OR  Direct Access – kinematics.force.com/SA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0F744-4365-4FCB-B6DB-9287A2258407}"/>
              </a:ext>
            </a:extLst>
          </p:cNvPr>
          <p:cNvSpPr txBox="1"/>
          <p:nvPr/>
        </p:nvSpPr>
        <p:spPr>
          <a:xfrm>
            <a:off x="2286000" y="57150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TEXT Questions to (757)-300-1774 for closing remarks discussion </a:t>
            </a:r>
          </a:p>
        </p:txBody>
      </p:sp>
    </p:spTree>
    <p:extLst>
      <p:ext uri="{BB962C8B-B14F-4D97-AF65-F5344CB8AC3E}">
        <p14:creationId xmlns:p14="http://schemas.microsoft.com/office/powerpoint/2010/main" val="19718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AAB2FF-044B-4B08-A104-E25A236D3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r="-1" b="-1"/>
          <a:stretch/>
        </p:blipFill>
        <p:spPr>
          <a:xfrm rot="21480000">
            <a:off x="853377" y="1003258"/>
            <a:ext cx="7437246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1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84741-C2C8-473E-847F-600967F9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23" y="529066"/>
            <a:ext cx="7543800" cy="639762"/>
          </a:xfrm>
        </p:spPr>
        <p:txBody>
          <a:bodyPr/>
          <a:lstStyle/>
          <a:p>
            <a:r>
              <a:rPr lang="en-US" dirty="0"/>
              <a:t>Ribbons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A4EC-4461-4BA5-997F-EB13BB243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623" y="2963133"/>
            <a:ext cx="7543800" cy="3352800"/>
          </a:xfrm>
        </p:spPr>
        <p:txBody>
          <a:bodyPr>
            <a:normAutofit/>
          </a:bodyPr>
          <a:lstStyle/>
          <a:p>
            <a:r>
              <a:rPr lang="en-US" sz="2800" dirty="0"/>
              <a:t>Why:</a:t>
            </a:r>
          </a:p>
          <a:p>
            <a:pPr lvl="1"/>
            <a:r>
              <a:rPr lang="en-US" sz="2400" dirty="0"/>
              <a:t>Streamline processes/Easier to use</a:t>
            </a:r>
          </a:p>
          <a:p>
            <a:pPr lvl="1"/>
            <a:r>
              <a:rPr lang="en-US" sz="2400" dirty="0"/>
              <a:t>Modern look and feel</a:t>
            </a:r>
          </a:p>
          <a:p>
            <a:pPr lvl="1"/>
            <a:r>
              <a:rPr lang="en-US" sz="2400" dirty="0"/>
              <a:t>Reduces mouse clicks</a:t>
            </a:r>
          </a:p>
          <a:p>
            <a:pPr lvl="1"/>
            <a:r>
              <a:rPr lang="en-US" sz="2400" dirty="0"/>
              <a:t>Easier access to frequently used commands</a:t>
            </a:r>
          </a:p>
          <a:p>
            <a:pPr lvl="1"/>
            <a:r>
              <a:rPr lang="en-US" sz="2400" dirty="0"/>
              <a:t>Without loss of functionality</a:t>
            </a:r>
          </a:p>
          <a:p>
            <a:pPr lvl="1"/>
            <a:r>
              <a:rPr lang="en-US" sz="2400" dirty="0"/>
              <a:t>Legacy Interface will remain and easily reset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39FAC-100E-41CC-B1E7-BEB94923C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28800"/>
            <a:ext cx="7884968" cy="9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3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B6B08F-A61C-45DA-ABD3-CF87C19EE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4800" dirty="0"/>
              <a:t>ALIGNMENTS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6F993-4F26-4324-BFF7-135E543E965C}"/>
              </a:ext>
            </a:extLst>
          </p:cNvPr>
          <p:cNvSpPr txBox="1"/>
          <p:nvPr/>
        </p:nvSpPr>
        <p:spPr>
          <a:xfrm>
            <a:off x="2362200" y="3048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TEXT Questions to (757)-300-1774</a:t>
            </a:r>
          </a:p>
        </p:txBody>
      </p:sp>
    </p:spTree>
    <p:extLst>
      <p:ext uri="{BB962C8B-B14F-4D97-AF65-F5344CB8AC3E}">
        <p14:creationId xmlns:p14="http://schemas.microsoft.com/office/powerpoint/2010/main" val="309979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3108B-9CC1-41E8-A348-286B6E43C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3200399" cy="838200"/>
          </a:xfrm>
        </p:spPr>
        <p:txBody>
          <a:bodyPr/>
          <a:lstStyle/>
          <a:p>
            <a:r>
              <a:rPr lang="en-US" dirty="0"/>
              <a:t>INSTRUMENT &gt; LOCATE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DA8ADE-4852-42FB-BD4D-0E7A179A1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762000"/>
            <a:ext cx="4953000" cy="54102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800" b="1" u="sng" dirty="0"/>
              <a:t>Point to Point Alignments</a:t>
            </a:r>
          </a:p>
          <a:p>
            <a:pPr marL="0" indent="0" algn="ctr">
              <a:buNone/>
            </a:pPr>
            <a:r>
              <a:rPr lang="en-US" sz="1800" dirty="0"/>
              <a:t>Measure Nominal Points</a:t>
            </a:r>
          </a:p>
          <a:p>
            <a:pPr marL="0" indent="0" algn="ctr">
              <a:buNone/>
            </a:pPr>
            <a:r>
              <a:rPr lang="en-US" sz="1800" dirty="0"/>
              <a:t>Best-Fit</a:t>
            </a:r>
          </a:p>
          <a:p>
            <a:pPr marL="0" indent="0" algn="ctr">
              <a:buNone/>
            </a:pPr>
            <a:r>
              <a:rPr lang="en-US" sz="1800" dirty="0"/>
              <a:t>Nominal Geometry Relationships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RPS Alignment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b="1" u="sng" dirty="0"/>
              <a:t>Points to Objects Alignments</a:t>
            </a:r>
          </a:p>
          <a:p>
            <a:pPr marL="0" indent="0" algn="ctr">
              <a:buNone/>
            </a:pPr>
            <a:r>
              <a:rPr lang="en-US" sz="1800" dirty="0"/>
              <a:t>Quick Align to CAD</a:t>
            </a:r>
          </a:p>
          <a:p>
            <a:pPr marL="0" indent="0" algn="ctr">
              <a:buNone/>
            </a:pPr>
            <a:r>
              <a:rPr lang="en-US" sz="1800" dirty="0"/>
              <a:t>Minimizing Relationships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rgbClr val="0070C0"/>
                </a:solidFill>
              </a:rPr>
              <a:t>RPS Alignment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b="1" u="sng" dirty="0"/>
              <a:t>Frame to Frame Alignments</a:t>
            </a:r>
          </a:p>
          <a:p>
            <a:pPr marL="0" indent="0" algn="ctr">
              <a:buNone/>
            </a:pPr>
            <a:r>
              <a:rPr lang="en-US" sz="1800" dirty="0"/>
              <a:t>Frame Wizard</a:t>
            </a:r>
          </a:p>
          <a:p>
            <a:pPr marL="0" indent="0" algn="ctr">
              <a:buNone/>
            </a:pPr>
            <a:r>
              <a:rPr lang="en-US" sz="1800" dirty="0"/>
              <a:t>Frame to Frame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marL="0" indent="0" algn="ctr">
              <a:buNone/>
            </a:pPr>
            <a:r>
              <a:rPr lang="en-US" sz="1800" b="1" u="sng" dirty="0"/>
              <a:t>Cloud to Object Alignments</a:t>
            </a:r>
          </a:p>
          <a:p>
            <a:pPr marL="0" indent="0" algn="ctr">
              <a:buNone/>
            </a:pPr>
            <a:r>
              <a:rPr lang="en-US" sz="1800" dirty="0"/>
              <a:t>Align Cloud to CAD</a:t>
            </a:r>
          </a:p>
          <a:p>
            <a:pPr marL="0" indent="0" algn="ctr">
              <a:buNone/>
            </a:pPr>
            <a:r>
              <a:rPr lang="en-US" sz="1800" dirty="0"/>
              <a:t>Align Cloud to Mesh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 *</a:t>
            </a:r>
            <a:r>
              <a:rPr lang="en-US" sz="1800" dirty="0">
                <a:solidFill>
                  <a:srgbClr val="0070C0"/>
                </a:solidFill>
              </a:rPr>
              <a:t>Sequential Alignment</a:t>
            </a:r>
            <a:r>
              <a:rPr lang="en-US" sz="1800" dirty="0"/>
              <a:t>*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914E3E-F9FC-4434-A179-3ACC019B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85800" y="1600200"/>
            <a:ext cx="2202138" cy="4655731"/>
          </a:xfrm>
          <a:prstGeom prst="rect">
            <a:avLst/>
          </a:prstGeom>
          <a:ln w="41275">
            <a:noFill/>
          </a:ln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081987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30737C-2BCB-43CB-AFFC-AA72980C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ALIGNMENT TECHNIQUES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B7B42B-19D0-417B-B144-B48103210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2000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</a:rPr>
              <a:t>RPS &amp; Sequential Alignments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70C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What are they?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What do you need to run them in SA?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How to flow through the alignment process.</a:t>
            </a:r>
          </a:p>
        </p:txBody>
      </p:sp>
    </p:spTree>
    <p:extLst>
      <p:ext uri="{BB962C8B-B14F-4D97-AF65-F5344CB8AC3E}">
        <p14:creationId xmlns:p14="http://schemas.microsoft.com/office/powerpoint/2010/main" val="34089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B6B08F-A61C-45DA-ABD3-CF87C19EE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76600"/>
            <a:ext cx="9144000" cy="1470025"/>
          </a:xfrm>
        </p:spPr>
        <p:txBody>
          <a:bodyPr/>
          <a:lstStyle/>
          <a:p>
            <a:pPr algn="ctr"/>
            <a:r>
              <a:rPr lang="en-US" sz="4800" dirty="0"/>
              <a:t>RPS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83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72955" y="1122302"/>
            <a:ext cx="5370815" cy="5735697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5"/>
          <a:stretch/>
        </p:blipFill>
        <p:spPr>
          <a:xfrm flipH="1">
            <a:off x="0" y="1122301"/>
            <a:ext cx="9144000" cy="5750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46D681-5B99-464C-936C-7EA760B07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56" y="1752600"/>
            <a:ext cx="3604497" cy="673906"/>
          </a:xfrm>
        </p:spPr>
        <p:txBody>
          <a:bodyPr anchor="t">
            <a:normAutofit/>
          </a:bodyPr>
          <a:lstStyle/>
          <a:p>
            <a:r>
              <a:rPr lang="en-US" sz="3300" u="sng" dirty="0">
                <a:solidFill>
                  <a:srgbClr val="000000"/>
                </a:solidFill>
              </a:rPr>
              <a:t>RPS ALIGNMENT?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441" y="1608355"/>
            <a:ext cx="4570559" cy="5249645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4D51283-4902-47DC-8571-754186DF7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355" y="2441334"/>
            <a:ext cx="3604498" cy="2599233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63247"/>
                </a:solidFill>
              </a:rPr>
              <a:t>Reference Point System</a:t>
            </a:r>
          </a:p>
          <a:p>
            <a:endParaRPr lang="en-US" dirty="0">
              <a:solidFill>
                <a:srgbClr val="063247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63247"/>
                </a:solidFill>
              </a:rPr>
              <a:t>Uses surface points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063247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63247"/>
                </a:solidFill>
              </a:rPr>
              <a:t>Point reducible features</a:t>
            </a:r>
          </a:p>
          <a:p>
            <a:r>
              <a:rPr lang="en-US" dirty="0">
                <a:solidFill>
                  <a:srgbClr val="063247"/>
                </a:solidFill>
              </a:rPr>
              <a:t>      (Circles, Slots and Spheres)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118D3-B48E-46CC-B3EF-C85C521E6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428" y="2743200"/>
            <a:ext cx="3235450" cy="323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15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F3208E06E7B147BBE51AEB9093E810" ma:contentTypeVersion="7" ma:contentTypeDescription="Create a new document." ma:contentTypeScope="" ma:versionID="956b0ffd9155ccd23d674d43c8eaaeb0">
  <xsd:schema xmlns:xsd="http://www.w3.org/2001/XMLSchema" xmlns:xs="http://www.w3.org/2001/XMLSchema" xmlns:p="http://schemas.microsoft.com/office/2006/metadata/properties" xmlns:ns2="02507264-d98b-4027-bd06-e7f421967de1" xmlns:ns3="e320e0ba-2e60-4cac-98da-68ffe1d19600" targetNamespace="http://schemas.microsoft.com/office/2006/metadata/properties" ma:root="true" ma:fieldsID="bf7acb669f458a2f58c27bfaaf9ea38d" ns2:_="" ns3:_="">
    <xsd:import namespace="02507264-d98b-4027-bd06-e7f421967de1"/>
    <xsd:import namespace="e320e0ba-2e60-4cac-98da-68ffe1d1960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07264-d98b-4027-bd06-e7f421967de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20e0ba-2e60-4cac-98da-68ffe1d196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74A0AB-356E-430B-86E4-4EB3F684ABAA}">
  <ds:schemaRefs>
    <ds:schemaRef ds:uri="http://purl.org/dc/dcmitype/"/>
    <ds:schemaRef ds:uri="e320e0ba-2e60-4cac-98da-68ffe1d19600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02507264-d98b-4027-bd06-e7f421967de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0E57922-BE11-4CC7-AFEA-A49D6BD499DD}"/>
</file>

<file path=customXml/itemProps3.xml><?xml version="1.0" encoding="utf-8"?>
<ds:datastoreItem xmlns:ds="http://schemas.openxmlformats.org/officeDocument/2006/customXml" ds:itemID="{4C744B1A-8E8D-4717-990D-E33DF53390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600</Words>
  <Application>Microsoft Office PowerPoint</Application>
  <PresentationFormat>On-screen Show (4:3)</PresentationFormat>
  <Paragraphs>159</Paragraphs>
  <Slides>33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Bookman Old Style</vt:lpstr>
      <vt:lpstr>Calibri</vt:lpstr>
      <vt:lpstr>Impact</vt:lpstr>
      <vt:lpstr>Lato</vt:lpstr>
      <vt:lpstr>Open Sans bold</vt:lpstr>
      <vt:lpstr>Open Sans Light</vt:lpstr>
      <vt:lpstr>Open Sans Semibold</vt:lpstr>
      <vt:lpstr>Office Theme</vt:lpstr>
      <vt:lpstr>ALIGNMENTS: RPS and Sequential</vt:lpstr>
      <vt:lpstr>JAY URQUHART</vt:lpstr>
      <vt:lpstr>Ribbons</vt:lpstr>
      <vt:lpstr>Ribbons</vt:lpstr>
      <vt:lpstr>ALIGNMENTS</vt:lpstr>
      <vt:lpstr>INSTRUMENT &gt; LOCATE</vt:lpstr>
      <vt:lpstr>NEW ALIGNMENT TECHNIQUES</vt:lpstr>
      <vt:lpstr>RPS ALIGNMENT</vt:lpstr>
      <vt:lpstr>RPS ALIGNMENT?</vt:lpstr>
      <vt:lpstr>RPS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RPS ALIGNMENT EXAMPLE </vt:lpstr>
      <vt:lpstr>SEQUENTIAL ALIGNMENT</vt:lpstr>
      <vt:lpstr>SEQUENTIAL  ALIGNMENT?</vt:lpstr>
      <vt:lpstr>SEQUENTIAL ALIGNMENT</vt:lpstr>
      <vt:lpstr>SEQUENTIAL ALIGNMENT</vt:lpstr>
      <vt:lpstr>SEQUENTIAL ALIGNMENT</vt:lpstr>
      <vt:lpstr>SEQUENTIAL ALIGNMENT</vt:lpstr>
      <vt:lpstr>SEQUENTIAL ALIGNMENT</vt:lpstr>
      <vt:lpstr>SEQUENTIAL ALIGNMENT</vt:lpstr>
      <vt:lpstr>SEQUENTIAL ALIGNMENT</vt:lpstr>
      <vt:lpstr>SEQUENTIAL ALIGNMENT EXAMPLE </vt:lpstr>
      <vt:lpstr>Alignments in the tree</vt:lpstr>
      <vt:lpstr>SA User Community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ALIGNMENTS: RPS and Sequential</dc:title>
  <dc:creator>John Urquhart</dc:creator>
  <cp:lastModifiedBy>John Urquhart</cp:lastModifiedBy>
  <cp:revision>21</cp:revision>
  <dcterms:created xsi:type="dcterms:W3CDTF">2019-04-29T17:54:51Z</dcterms:created>
  <dcterms:modified xsi:type="dcterms:W3CDTF">2019-05-01T19:27:01Z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0x01010001F3208E06E7B147BBE51AEB9093E810</vt:lpwstr>
  </property>
</Properties>
</file>