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0"/>
  </p:notesMasterIdLst>
  <p:sldIdLst>
    <p:sldId id="256" r:id="rId5"/>
    <p:sldId id="311" r:id="rId6"/>
    <p:sldId id="307" r:id="rId7"/>
    <p:sldId id="309" r:id="rId8"/>
    <p:sldId id="308" r:id="rId9"/>
    <p:sldId id="310" r:id="rId10"/>
    <p:sldId id="267" r:id="rId11"/>
    <p:sldId id="279" r:id="rId12"/>
    <p:sldId id="264" r:id="rId13"/>
    <p:sldId id="275" r:id="rId14"/>
    <p:sldId id="278" r:id="rId15"/>
    <p:sldId id="276" r:id="rId16"/>
    <p:sldId id="265" r:id="rId17"/>
    <p:sldId id="266" r:id="rId18"/>
    <p:sldId id="269" r:id="rId19"/>
    <p:sldId id="270" r:id="rId20"/>
    <p:sldId id="283" r:id="rId21"/>
    <p:sldId id="297" r:id="rId22"/>
    <p:sldId id="284" r:id="rId23"/>
    <p:sldId id="286" r:id="rId24"/>
    <p:sldId id="302" r:id="rId25"/>
    <p:sldId id="287" r:id="rId26"/>
    <p:sldId id="288" r:id="rId27"/>
    <p:sldId id="289" r:id="rId28"/>
    <p:sldId id="294" r:id="rId29"/>
    <p:sldId id="299" r:id="rId30"/>
    <p:sldId id="290" r:id="rId31"/>
    <p:sldId id="291" r:id="rId32"/>
    <p:sldId id="292" r:id="rId33"/>
    <p:sldId id="293" r:id="rId34"/>
    <p:sldId id="300" r:id="rId35"/>
    <p:sldId id="296" r:id="rId36"/>
    <p:sldId id="303" r:id="rId37"/>
    <p:sldId id="301" r:id="rId38"/>
    <p:sldId id="29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2104FF6-F848-4748-9D0A-33D16D545752}">
          <p14:sldIdLst>
            <p14:sldId id="256"/>
            <p14:sldId id="311"/>
          </p14:sldIdLst>
        </p14:section>
        <p14:section name="What's New - Ribbons!" id="{E6AAED1A-0EEC-4EB7-841C-F0182A4206E5}">
          <p14:sldIdLst>
            <p14:sldId id="307"/>
            <p14:sldId id="309"/>
            <p14:sldId id="308"/>
          </p14:sldIdLst>
        </p14:section>
        <p14:section name="Presentation" id="{07C061F7-AE38-4D0C-A978-E9B17628C0AF}">
          <p14:sldIdLst>
            <p14:sldId id="310"/>
            <p14:sldId id="267"/>
            <p14:sldId id="279"/>
            <p14:sldId id="264"/>
            <p14:sldId id="275"/>
            <p14:sldId id="278"/>
            <p14:sldId id="276"/>
            <p14:sldId id="265"/>
            <p14:sldId id="266"/>
            <p14:sldId id="269"/>
            <p14:sldId id="270"/>
            <p14:sldId id="283"/>
            <p14:sldId id="297"/>
            <p14:sldId id="284"/>
            <p14:sldId id="286"/>
            <p14:sldId id="302"/>
            <p14:sldId id="287"/>
            <p14:sldId id="288"/>
            <p14:sldId id="289"/>
            <p14:sldId id="294"/>
            <p14:sldId id="299"/>
            <p14:sldId id="290"/>
            <p14:sldId id="291"/>
            <p14:sldId id="292"/>
            <p14:sldId id="293"/>
            <p14:sldId id="300"/>
            <p14:sldId id="296"/>
            <p14:sldId id="303"/>
            <p14:sldId id="301"/>
            <p14:sldId id="2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86FB"/>
    <a:srgbClr val="0632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14" autoAdjust="0"/>
  </p:normalViewPr>
  <p:slideViewPr>
    <p:cSldViewPr>
      <p:cViewPr varScale="1">
        <p:scale>
          <a:sx n="93" d="100"/>
          <a:sy n="93" d="100"/>
        </p:scale>
        <p:origin x="2124" y="90"/>
      </p:cViewPr>
      <p:guideLst>
        <p:guide orient="horz" pos="216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BEF8D6-7586-4B67-9263-8E350E48F0D7}" type="doc">
      <dgm:prSet loTypeId="urn:microsoft.com/office/officeart/2005/8/layout/cycle8" loCatId="cycle" qsTypeId="urn:microsoft.com/office/officeart/2005/8/quickstyle/simple1" qsCatId="simple" csTypeId="urn:microsoft.com/office/officeart/2005/8/colors/accent1_2" csCatId="accent1" phldr="1"/>
      <dgm:spPr/>
    </dgm:pt>
    <dgm:pt modelId="{FFEBB304-7318-4B47-9917-B81B8C318A02}">
      <dgm:prSet phldrT="[Text]"/>
      <dgm:spPr/>
      <dgm:t>
        <a:bodyPr/>
        <a:lstStyle/>
        <a:p>
          <a:r>
            <a:rPr lang="en-US" dirty="0"/>
            <a:t>Do</a:t>
          </a:r>
        </a:p>
      </dgm:t>
    </dgm:pt>
    <dgm:pt modelId="{CDAB458D-533D-448F-85B0-30533353C5AA}" type="parTrans" cxnId="{EAD0997B-C7F8-45A7-962B-76AC90A18E41}">
      <dgm:prSet/>
      <dgm:spPr/>
      <dgm:t>
        <a:bodyPr/>
        <a:lstStyle/>
        <a:p>
          <a:endParaRPr lang="en-US"/>
        </a:p>
      </dgm:t>
    </dgm:pt>
    <dgm:pt modelId="{0B25E46F-A20D-41B9-BE95-AC1C4DFCE733}" type="sibTrans" cxnId="{EAD0997B-C7F8-45A7-962B-76AC90A18E41}">
      <dgm:prSet/>
      <dgm:spPr/>
      <dgm:t>
        <a:bodyPr/>
        <a:lstStyle/>
        <a:p>
          <a:endParaRPr lang="en-US"/>
        </a:p>
      </dgm:t>
    </dgm:pt>
    <dgm:pt modelId="{15A31BEE-9C8E-4037-80B2-FD176DBEE187}">
      <dgm:prSet phldrT="[Text]"/>
      <dgm:spPr/>
      <dgm:t>
        <a:bodyPr/>
        <a:lstStyle/>
        <a:p>
          <a:r>
            <a:rPr lang="en-US" dirty="0"/>
            <a:t>Check</a:t>
          </a:r>
        </a:p>
      </dgm:t>
    </dgm:pt>
    <dgm:pt modelId="{7668A0B1-8219-4F99-8BF8-D33974FDCC1D}" type="parTrans" cxnId="{1C8C7E71-8759-447E-8274-858E967E2702}">
      <dgm:prSet/>
      <dgm:spPr/>
      <dgm:t>
        <a:bodyPr/>
        <a:lstStyle/>
        <a:p>
          <a:endParaRPr lang="en-US"/>
        </a:p>
      </dgm:t>
    </dgm:pt>
    <dgm:pt modelId="{ED9E82E2-D5F3-42BF-B6BF-C9558D4ADD98}" type="sibTrans" cxnId="{1C8C7E71-8759-447E-8274-858E967E2702}">
      <dgm:prSet/>
      <dgm:spPr/>
      <dgm:t>
        <a:bodyPr/>
        <a:lstStyle/>
        <a:p>
          <a:endParaRPr lang="en-US"/>
        </a:p>
      </dgm:t>
    </dgm:pt>
    <dgm:pt modelId="{9C845F00-ADAE-4B2A-987F-8F299DFFEB9D}">
      <dgm:prSet phldrT="[Text]"/>
      <dgm:spPr/>
      <dgm:t>
        <a:bodyPr/>
        <a:lstStyle/>
        <a:p>
          <a:r>
            <a:rPr lang="en-US" dirty="0"/>
            <a:t>Plan</a:t>
          </a:r>
        </a:p>
      </dgm:t>
    </dgm:pt>
    <dgm:pt modelId="{6C9F4D75-4E1D-4098-B763-E4AFC600552E}" type="parTrans" cxnId="{B04AFAF4-BECC-42E9-9BC4-74B4687B12F3}">
      <dgm:prSet/>
      <dgm:spPr/>
      <dgm:t>
        <a:bodyPr/>
        <a:lstStyle/>
        <a:p>
          <a:endParaRPr lang="en-US"/>
        </a:p>
      </dgm:t>
    </dgm:pt>
    <dgm:pt modelId="{CD4C18C2-FE3B-44E1-BB71-59A2FD16ABAC}" type="sibTrans" cxnId="{B04AFAF4-BECC-42E9-9BC4-74B4687B12F3}">
      <dgm:prSet/>
      <dgm:spPr/>
      <dgm:t>
        <a:bodyPr/>
        <a:lstStyle/>
        <a:p>
          <a:endParaRPr lang="en-US"/>
        </a:p>
      </dgm:t>
    </dgm:pt>
    <dgm:pt modelId="{AB57D518-B169-4FF3-BEB7-6F9AA3532D5F}">
      <dgm:prSet phldrT="[Text]"/>
      <dgm:spPr/>
      <dgm:t>
        <a:bodyPr/>
        <a:lstStyle/>
        <a:p>
          <a:r>
            <a:rPr lang="en-US" dirty="0"/>
            <a:t>Act</a:t>
          </a:r>
        </a:p>
      </dgm:t>
    </dgm:pt>
    <dgm:pt modelId="{722DE67E-2F2B-41AD-A782-C2DF140FAB8D}" type="parTrans" cxnId="{3ACE831B-21B3-4145-B384-068AEAEA4153}">
      <dgm:prSet/>
      <dgm:spPr/>
      <dgm:t>
        <a:bodyPr/>
        <a:lstStyle/>
        <a:p>
          <a:endParaRPr lang="en-US"/>
        </a:p>
      </dgm:t>
    </dgm:pt>
    <dgm:pt modelId="{83484BAE-1BDF-43B0-8876-1286040DF73F}" type="sibTrans" cxnId="{3ACE831B-21B3-4145-B384-068AEAEA4153}">
      <dgm:prSet/>
      <dgm:spPr/>
      <dgm:t>
        <a:bodyPr/>
        <a:lstStyle/>
        <a:p>
          <a:endParaRPr lang="en-US"/>
        </a:p>
      </dgm:t>
    </dgm:pt>
    <dgm:pt modelId="{FE170877-83CC-4038-B359-32F93BB01EDE}" type="pres">
      <dgm:prSet presAssocID="{0FBEF8D6-7586-4B67-9263-8E350E48F0D7}" presName="compositeShape" presStyleCnt="0">
        <dgm:presLayoutVars>
          <dgm:chMax val="7"/>
          <dgm:dir/>
          <dgm:resizeHandles val="exact"/>
        </dgm:presLayoutVars>
      </dgm:prSet>
      <dgm:spPr/>
    </dgm:pt>
    <dgm:pt modelId="{193A09C0-C77C-4943-8170-80992CF79F5D}" type="pres">
      <dgm:prSet presAssocID="{0FBEF8D6-7586-4B67-9263-8E350E48F0D7}" presName="wedge1" presStyleLbl="node1" presStyleIdx="0" presStyleCnt="4"/>
      <dgm:spPr/>
    </dgm:pt>
    <dgm:pt modelId="{BE3E8A49-A47A-4772-A9D6-C37F7A6A8997}" type="pres">
      <dgm:prSet presAssocID="{0FBEF8D6-7586-4B67-9263-8E350E48F0D7}" presName="dummy1a" presStyleCnt="0"/>
      <dgm:spPr/>
    </dgm:pt>
    <dgm:pt modelId="{69C1D306-9619-4A4F-AAA2-35820CD48113}" type="pres">
      <dgm:prSet presAssocID="{0FBEF8D6-7586-4B67-9263-8E350E48F0D7}" presName="dummy1b" presStyleCnt="0"/>
      <dgm:spPr/>
    </dgm:pt>
    <dgm:pt modelId="{8B5F015E-F557-45E0-990A-7B6B245FBBF9}" type="pres">
      <dgm:prSet presAssocID="{0FBEF8D6-7586-4B67-9263-8E350E48F0D7}" presName="wedge1Tx" presStyleLbl="node1" presStyleIdx="0" presStyleCnt="4">
        <dgm:presLayoutVars>
          <dgm:chMax val="0"/>
          <dgm:chPref val="0"/>
          <dgm:bulletEnabled val="1"/>
        </dgm:presLayoutVars>
      </dgm:prSet>
      <dgm:spPr/>
    </dgm:pt>
    <dgm:pt modelId="{04CC3CC2-B113-45D3-8C6E-B21F1C035989}" type="pres">
      <dgm:prSet presAssocID="{0FBEF8D6-7586-4B67-9263-8E350E48F0D7}" presName="wedge2" presStyleLbl="node1" presStyleIdx="1" presStyleCnt="4"/>
      <dgm:spPr/>
    </dgm:pt>
    <dgm:pt modelId="{EBA0230B-C983-4053-BF22-BCDC26464688}" type="pres">
      <dgm:prSet presAssocID="{0FBEF8D6-7586-4B67-9263-8E350E48F0D7}" presName="dummy2a" presStyleCnt="0"/>
      <dgm:spPr/>
    </dgm:pt>
    <dgm:pt modelId="{0EFC4991-EC18-470F-B95E-1F15CDBC0851}" type="pres">
      <dgm:prSet presAssocID="{0FBEF8D6-7586-4B67-9263-8E350E48F0D7}" presName="dummy2b" presStyleCnt="0"/>
      <dgm:spPr/>
    </dgm:pt>
    <dgm:pt modelId="{7FFFC40D-6EAC-4AF2-9474-0A38CF3D7056}" type="pres">
      <dgm:prSet presAssocID="{0FBEF8D6-7586-4B67-9263-8E350E48F0D7}" presName="wedge2Tx" presStyleLbl="node1" presStyleIdx="1" presStyleCnt="4">
        <dgm:presLayoutVars>
          <dgm:chMax val="0"/>
          <dgm:chPref val="0"/>
          <dgm:bulletEnabled val="1"/>
        </dgm:presLayoutVars>
      </dgm:prSet>
      <dgm:spPr/>
    </dgm:pt>
    <dgm:pt modelId="{001C4C11-3B88-46A4-B009-858527F6648D}" type="pres">
      <dgm:prSet presAssocID="{0FBEF8D6-7586-4B67-9263-8E350E48F0D7}" presName="wedge3" presStyleLbl="node1" presStyleIdx="2" presStyleCnt="4"/>
      <dgm:spPr/>
    </dgm:pt>
    <dgm:pt modelId="{16FEA217-B241-47EC-A1AB-2735363FC5FA}" type="pres">
      <dgm:prSet presAssocID="{0FBEF8D6-7586-4B67-9263-8E350E48F0D7}" presName="dummy3a" presStyleCnt="0"/>
      <dgm:spPr/>
    </dgm:pt>
    <dgm:pt modelId="{5D9525E2-8609-44F3-AB93-1C8D940BDB95}" type="pres">
      <dgm:prSet presAssocID="{0FBEF8D6-7586-4B67-9263-8E350E48F0D7}" presName="dummy3b" presStyleCnt="0"/>
      <dgm:spPr/>
    </dgm:pt>
    <dgm:pt modelId="{83086B3E-9A0C-43A7-9D35-4C0F7B16FB57}" type="pres">
      <dgm:prSet presAssocID="{0FBEF8D6-7586-4B67-9263-8E350E48F0D7}" presName="wedge3Tx" presStyleLbl="node1" presStyleIdx="2" presStyleCnt="4">
        <dgm:presLayoutVars>
          <dgm:chMax val="0"/>
          <dgm:chPref val="0"/>
          <dgm:bulletEnabled val="1"/>
        </dgm:presLayoutVars>
      </dgm:prSet>
      <dgm:spPr/>
    </dgm:pt>
    <dgm:pt modelId="{AA14708A-99BF-4BCD-9FC3-6A509A76FA78}" type="pres">
      <dgm:prSet presAssocID="{0FBEF8D6-7586-4B67-9263-8E350E48F0D7}" presName="wedge4" presStyleLbl="node1" presStyleIdx="3" presStyleCnt="4"/>
      <dgm:spPr/>
    </dgm:pt>
    <dgm:pt modelId="{40524C63-BD8E-479D-A569-B6FB44C90CDB}" type="pres">
      <dgm:prSet presAssocID="{0FBEF8D6-7586-4B67-9263-8E350E48F0D7}" presName="dummy4a" presStyleCnt="0"/>
      <dgm:spPr/>
    </dgm:pt>
    <dgm:pt modelId="{CE9FF295-2FE3-40E5-B211-0528CF691A2C}" type="pres">
      <dgm:prSet presAssocID="{0FBEF8D6-7586-4B67-9263-8E350E48F0D7}" presName="dummy4b" presStyleCnt="0"/>
      <dgm:spPr/>
    </dgm:pt>
    <dgm:pt modelId="{4B593C69-2EF1-4FAD-A280-C38D49C45186}" type="pres">
      <dgm:prSet presAssocID="{0FBEF8D6-7586-4B67-9263-8E350E48F0D7}" presName="wedge4Tx" presStyleLbl="node1" presStyleIdx="3" presStyleCnt="4">
        <dgm:presLayoutVars>
          <dgm:chMax val="0"/>
          <dgm:chPref val="0"/>
          <dgm:bulletEnabled val="1"/>
        </dgm:presLayoutVars>
      </dgm:prSet>
      <dgm:spPr/>
    </dgm:pt>
    <dgm:pt modelId="{41DE8556-8780-4794-91B5-10F0E186C9B2}" type="pres">
      <dgm:prSet presAssocID="{0B25E46F-A20D-41B9-BE95-AC1C4DFCE733}" presName="arrowWedge1" presStyleLbl="fgSibTrans2D1" presStyleIdx="0" presStyleCnt="4"/>
      <dgm:spPr/>
    </dgm:pt>
    <dgm:pt modelId="{DA57F770-6FA4-4299-8E30-E744B6E476D9}" type="pres">
      <dgm:prSet presAssocID="{ED9E82E2-D5F3-42BF-B6BF-C9558D4ADD98}" presName="arrowWedge2" presStyleLbl="fgSibTrans2D1" presStyleIdx="1" presStyleCnt="4"/>
      <dgm:spPr/>
    </dgm:pt>
    <dgm:pt modelId="{5F16EAB2-0E17-4ED1-BF6C-33B05B24F764}" type="pres">
      <dgm:prSet presAssocID="{83484BAE-1BDF-43B0-8876-1286040DF73F}" presName="arrowWedge3" presStyleLbl="fgSibTrans2D1" presStyleIdx="2" presStyleCnt="4"/>
      <dgm:spPr/>
    </dgm:pt>
    <dgm:pt modelId="{4D83D43A-03CA-476A-AC1E-A744137FF0C0}" type="pres">
      <dgm:prSet presAssocID="{CD4C18C2-FE3B-44E1-BB71-59A2FD16ABAC}" presName="arrowWedge4" presStyleLbl="fgSibTrans2D1" presStyleIdx="3" presStyleCnt="4"/>
      <dgm:spPr/>
    </dgm:pt>
  </dgm:ptLst>
  <dgm:cxnLst>
    <dgm:cxn modelId="{9D94F00F-A952-42C4-AD3B-88DBF20101F6}" type="presOf" srcId="{15A31BEE-9C8E-4037-80B2-FD176DBEE187}" destId="{04CC3CC2-B113-45D3-8C6E-B21F1C035989}" srcOrd="0" destOrd="0" presId="urn:microsoft.com/office/officeart/2005/8/layout/cycle8"/>
    <dgm:cxn modelId="{3ACE831B-21B3-4145-B384-068AEAEA4153}" srcId="{0FBEF8D6-7586-4B67-9263-8E350E48F0D7}" destId="{AB57D518-B169-4FF3-BEB7-6F9AA3532D5F}" srcOrd="2" destOrd="0" parTransId="{722DE67E-2F2B-41AD-A782-C2DF140FAB8D}" sibTransId="{83484BAE-1BDF-43B0-8876-1286040DF73F}"/>
    <dgm:cxn modelId="{1F47A525-B9CA-4FFA-BED3-E664BC36924F}" type="presOf" srcId="{0FBEF8D6-7586-4B67-9263-8E350E48F0D7}" destId="{FE170877-83CC-4038-B359-32F93BB01EDE}" srcOrd="0" destOrd="0" presId="urn:microsoft.com/office/officeart/2005/8/layout/cycle8"/>
    <dgm:cxn modelId="{E6541333-602C-4AEA-A3A0-3FC42FEDCF26}" type="presOf" srcId="{AB57D518-B169-4FF3-BEB7-6F9AA3532D5F}" destId="{83086B3E-9A0C-43A7-9D35-4C0F7B16FB57}" srcOrd="1" destOrd="0" presId="urn:microsoft.com/office/officeart/2005/8/layout/cycle8"/>
    <dgm:cxn modelId="{1C8C7E71-8759-447E-8274-858E967E2702}" srcId="{0FBEF8D6-7586-4B67-9263-8E350E48F0D7}" destId="{15A31BEE-9C8E-4037-80B2-FD176DBEE187}" srcOrd="1" destOrd="0" parTransId="{7668A0B1-8219-4F99-8BF8-D33974FDCC1D}" sibTransId="{ED9E82E2-D5F3-42BF-B6BF-C9558D4ADD98}"/>
    <dgm:cxn modelId="{EAD0997B-C7F8-45A7-962B-76AC90A18E41}" srcId="{0FBEF8D6-7586-4B67-9263-8E350E48F0D7}" destId="{FFEBB304-7318-4B47-9917-B81B8C318A02}" srcOrd="0" destOrd="0" parTransId="{CDAB458D-533D-448F-85B0-30533353C5AA}" sibTransId="{0B25E46F-A20D-41B9-BE95-AC1C4DFCE733}"/>
    <dgm:cxn modelId="{DFD3A884-06F1-4667-BB6D-144AFBDC4119}" type="presOf" srcId="{15A31BEE-9C8E-4037-80B2-FD176DBEE187}" destId="{7FFFC40D-6EAC-4AF2-9474-0A38CF3D7056}" srcOrd="1" destOrd="0" presId="urn:microsoft.com/office/officeart/2005/8/layout/cycle8"/>
    <dgm:cxn modelId="{E83D7188-294D-43F1-A3F7-04C8825DAE26}" type="presOf" srcId="{FFEBB304-7318-4B47-9917-B81B8C318A02}" destId="{193A09C0-C77C-4943-8170-80992CF79F5D}" srcOrd="0" destOrd="0" presId="urn:microsoft.com/office/officeart/2005/8/layout/cycle8"/>
    <dgm:cxn modelId="{1BA1C194-2957-402D-9A66-9909003E72A9}" type="presOf" srcId="{9C845F00-ADAE-4B2A-987F-8F299DFFEB9D}" destId="{4B593C69-2EF1-4FAD-A280-C38D49C45186}" srcOrd="1" destOrd="0" presId="urn:microsoft.com/office/officeart/2005/8/layout/cycle8"/>
    <dgm:cxn modelId="{DCC33FD3-F468-42AF-8CA2-F1A5CF404AD7}" type="presOf" srcId="{FFEBB304-7318-4B47-9917-B81B8C318A02}" destId="{8B5F015E-F557-45E0-990A-7B6B245FBBF9}" srcOrd="1" destOrd="0" presId="urn:microsoft.com/office/officeart/2005/8/layout/cycle8"/>
    <dgm:cxn modelId="{AC8907DE-8811-433E-8C11-690F9F4ACEA2}" type="presOf" srcId="{AB57D518-B169-4FF3-BEB7-6F9AA3532D5F}" destId="{001C4C11-3B88-46A4-B009-858527F6648D}" srcOrd="0" destOrd="0" presId="urn:microsoft.com/office/officeart/2005/8/layout/cycle8"/>
    <dgm:cxn modelId="{DAA338E0-62CE-451B-BB26-2FDFE25F752F}" type="presOf" srcId="{9C845F00-ADAE-4B2A-987F-8F299DFFEB9D}" destId="{AA14708A-99BF-4BCD-9FC3-6A509A76FA78}" srcOrd="0" destOrd="0" presId="urn:microsoft.com/office/officeart/2005/8/layout/cycle8"/>
    <dgm:cxn modelId="{B04AFAF4-BECC-42E9-9BC4-74B4687B12F3}" srcId="{0FBEF8D6-7586-4B67-9263-8E350E48F0D7}" destId="{9C845F00-ADAE-4B2A-987F-8F299DFFEB9D}" srcOrd="3" destOrd="0" parTransId="{6C9F4D75-4E1D-4098-B763-E4AFC600552E}" sibTransId="{CD4C18C2-FE3B-44E1-BB71-59A2FD16ABAC}"/>
    <dgm:cxn modelId="{104FA5E9-B7CB-48F8-AE1A-DAD273C7BB8E}" type="presParOf" srcId="{FE170877-83CC-4038-B359-32F93BB01EDE}" destId="{193A09C0-C77C-4943-8170-80992CF79F5D}" srcOrd="0" destOrd="0" presId="urn:microsoft.com/office/officeart/2005/8/layout/cycle8"/>
    <dgm:cxn modelId="{3F97B9B2-BB35-468C-895D-49DC16C32F67}" type="presParOf" srcId="{FE170877-83CC-4038-B359-32F93BB01EDE}" destId="{BE3E8A49-A47A-4772-A9D6-C37F7A6A8997}" srcOrd="1" destOrd="0" presId="urn:microsoft.com/office/officeart/2005/8/layout/cycle8"/>
    <dgm:cxn modelId="{95C4914F-96F1-4EF8-A885-77C989953899}" type="presParOf" srcId="{FE170877-83CC-4038-B359-32F93BB01EDE}" destId="{69C1D306-9619-4A4F-AAA2-35820CD48113}" srcOrd="2" destOrd="0" presId="urn:microsoft.com/office/officeart/2005/8/layout/cycle8"/>
    <dgm:cxn modelId="{097CB148-0AB2-4239-B26E-6E1ACAB547BD}" type="presParOf" srcId="{FE170877-83CC-4038-B359-32F93BB01EDE}" destId="{8B5F015E-F557-45E0-990A-7B6B245FBBF9}" srcOrd="3" destOrd="0" presId="urn:microsoft.com/office/officeart/2005/8/layout/cycle8"/>
    <dgm:cxn modelId="{563B8E36-4AB0-4706-9988-089D79FC28B2}" type="presParOf" srcId="{FE170877-83CC-4038-B359-32F93BB01EDE}" destId="{04CC3CC2-B113-45D3-8C6E-B21F1C035989}" srcOrd="4" destOrd="0" presId="urn:microsoft.com/office/officeart/2005/8/layout/cycle8"/>
    <dgm:cxn modelId="{DFA9246E-A2B3-4B23-A689-EC87FB1B3695}" type="presParOf" srcId="{FE170877-83CC-4038-B359-32F93BB01EDE}" destId="{EBA0230B-C983-4053-BF22-BCDC26464688}" srcOrd="5" destOrd="0" presId="urn:microsoft.com/office/officeart/2005/8/layout/cycle8"/>
    <dgm:cxn modelId="{64C9C433-212E-4562-B2DD-DBCB7C4CEA73}" type="presParOf" srcId="{FE170877-83CC-4038-B359-32F93BB01EDE}" destId="{0EFC4991-EC18-470F-B95E-1F15CDBC0851}" srcOrd="6" destOrd="0" presId="urn:microsoft.com/office/officeart/2005/8/layout/cycle8"/>
    <dgm:cxn modelId="{904198CE-A47D-4527-902F-CFDFD9E42ECF}" type="presParOf" srcId="{FE170877-83CC-4038-B359-32F93BB01EDE}" destId="{7FFFC40D-6EAC-4AF2-9474-0A38CF3D7056}" srcOrd="7" destOrd="0" presId="urn:microsoft.com/office/officeart/2005/8/layout/cycle8"/>
    <dgm:cxn modelId="{CB140519-9DB4-49FF-A9D8-A33E26927D72}" type="presParOf" srcId="{FE170877-83CC-4038-B359-32F93BB01EDE}" destId="{001C4C11-3B88-46A4-B009-858527F6648D}" srcOrd="8" destOrd="0" presId="urn:microsoft.com/office/officeart/2005/8/layout/cycle8"/>
    <dgm:cxn modelId="{BA7C2C70-661E-4795-8D00-5AE8D9FF6406}" type="presParOf" srcId="{FE170877-83CC-4038-B359-32F93BB01EDE}" destId="{16FEA217-B241-47EC-A1AB-2735363FC5FA}" srcOrd="9" destOrd="0" presId="urn:microsoft.com/office/officeart/2005/8/layout/cycle8"/>
    <dgm:cxn modelId="{8B9F6B13-7C3F-4894-804B-488B29FF8F07}" type="presParOf" srcId="{FE170877-83CC-4038-B359-32F93BB01EDE}" destId="{5D9525E2-8609-44F3-AB93-1C8D940BDB95}" srcOrd="10" destOrd="0" presId="urn:microsoft.com/office/officeart/2005/8/layout/cycle8"/>
    <dgm:cxn modelId="{6FC8C885-417A-4D80-8326-D19F6B09263A}" type="presParOf" srcId="{FE170877-83CC-4038-B359-32F93BB01EDE}" destId="{83086B3E-9A0C-43A7-9D35-4C0F7B16FB57}" srcOrd="11" destOrd="0" presId="urn:microsoft.com/office/officeart/2005/8/layout/cycle8"/>
    <dgm:cxn modelId="{C6FE5064-37C0-4ED3-A977-A7EC6F59639C}" type="presParOf" srcId="{FE170877-83CC-4038-B359-32F93BB01EDE}" destId="{AA14708A-99BF-4BCD-9FC3-6A509A76FA78}" srcOrd="12" destOrd="0" presId="urn:microsoft.com/office/officeart/2005/8/layout/cycle8"/>
    <dgm:cxn modelId="{D5CA115D-BB50-4932-8FAE-F4317C5D08FF}" type="presParOf" srcId="{FE170877-83CC-4038-B359-32F93BB01EDE}" destId="{40524C63-BD8E-479D-A569-B6FB44C90CDB}" srcOrd="13" destOrd="0" presId="urn:microsoft.com/office/officeart/2005/8/layout/cycle8"/>
    <dgm:cxn modelId="{FC8BBADC-C85C-4630-B9FA-93E79C582B7C}" type="presParOf" srcId="{FE170877-83CC-4038-B359-32F93BB01EDE}" destId="{CE9FF295-2FE3-40E5-B211-0528CF691A2C}" srcOrd="14" destOrd="0" presId="urn:microsoft.com/office/officeart/2005/8/layout/cycle8"/>
    <dgm:cxn modelId="{856C2B32-7FD1-4B44-98E2-12C17D5CD4CD}" type="presParOf" srcId="{FE170877-83CC-4038-B359-32F93BB01EDE}" destId="{4B593C69-2EF1-4FAD-A280-C38D49C45186}" srcOrd="15" destOrd="0" presId="urn:microsoft.com/office/officeart/2005/8/layout/cycle8"/>
    <dgm:cxn modelId="{687DBE5E-5306-45BB-93D0-66550AE88390}" type="presParOf" srcId="{FE170877-83CC-4038-B359-32F93BB01EDE}" destId="{41DE8556-8780-4794-91B5-10F0E186C9B2}" srcOrd="16" destOrd="0" presId="urn:microsoft.com/office/officeart/2005/8/layout/cycle8"/>
    <dgm:cxn modelId="{75A957CF-D340-4D48-BA09-9F1050C6E832}" type="presParOf" srcId="{FE170877-83CC-4038-B359-32F93BB01EDE}" destId="{DA57F770-6FA4-4299-8E30-E744B6E476D9}" srcOrd="17" destOrd="0" presId="urn:microsoft.com/office/officeart/2005/8/layout/cycle8"/>
    <dgm:cxn modelId="{4394AB14-356B-466B-8D00-56A4031BF6B9}" type="presParOf" srcId="{FE170877-83CC-4038-B359-32F93BB01EDE}" destId="{5F16EAB2-0E17-4ED1-BF6C-33B05B24F764}" srcOrd="18" destOrd="0" presId="urn:microsoft.com/office/officeart/2005/8/layout/cycle8"/>
    <dgm:cxn modelId="{937C8CA3-8347-4582-9558-3256DF8D2FA7}" type="presParOf" srcId="{FE170877-83CC-4038-B359-32F93BB01EDE}" destId="{4D83D43A-03CA-476A-AC1E-A744137FF0C0}"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BEF8D6-7586-4B67-9263-8E350E48F0D7}" type="doc">
      <dgm:prSet loTypeId="urn:microsoft.com/office/officeart/2005/8/layout/cycle8" loCatId="cycle" qsTypeId="urn:microsoft.com/office/officeart/2005/8/quickstyle/simple1" qsCatId="simple" csTypeId="urn:microsoft.com/office/officeart/2005/8/colors/accent1_2" csCatId="accent1" phldr="1"/>
      <dgm:spPr/>
    </dgm:pt>
    <dgm:pt modelId="{FFEBB304-7318-4B47-9917-B81B8C318A02}">
      <dgm:prSet phldrT="[Text]"/>
      <dgm:spPr/>
      <dgm:t>
        <a:bodyPr/>
        <a:lstStyle/>
        <a:p>
          <a:r>
            <a:rPr lang="en-US" dirty="0"/>
            <a:t>Do</a:t>
          </a:r>
        </a:p>
      </dgm:t>
    </dgm:pt>
    <dgm:pt modelId="{CDAB458D-533D-448F-85B0-30533353C5AA}" type="parTrans" cxnId="{EAD0997B-C7F8-45A7-962B-76AC90A18E41}">
      <dgm:prSet/>
      <dgm:spPr/>
      <dgm:t>
        <a:bodyPr/>
        <a:lstStyle/>
        <a:p>
          <a:endParaRPr lang="en-US"/>
        </a:p>
      </dgm:t>
    </dgm:pt>
    <dgm:pt modelId="{0B25E46F-A20D-41B9-BE95-AC1C4DFCE733}" type="sibTrans" cxnId="{EAD0997B-C7F8-45A7-962B-76AC90A18E41}">
      <dgm:prSet/>
      <dgm:spPr/>
      <dgm:t>
        <a:bodyPr/>
        <a:lstStyle/>
        <a:p>
          <a:endParaRPr lang="en-US"/>
        </a:p>
      </dgm:t>
    </dgm:pt>
    <dgm:pt modelId="{15A31BEE-9C8E-4037-80B2-FD176DBEE187}">
      <dgm:prSet phldrT="[Text]"/>
      <dgm:spPr/>
      <dgm:t>
        <a:bodyPr/>
        <a:lstStyle/>
        <a:p>
          <a:r>
            <a:rPr lang="en-US" dirty="0">
              <a:solidFill>
                <a:srgbClr val="FFFF00"/>
              </a:solidFill>
            </a:rPr>
            <a:t>Study</a:t>
          </a:r>
        </a:p>
      </dgm:t>
    </dgm:pt>
    <dgm:pt modelId="{7668A0B1-8219-4F99-8BF8-D33974FDCC1D}" type="parTrans" cxnId="{1C8C7E71-8759-447E-8274-858E967E2702}">
      <dgm:prSet/>
      <dgm:spPr/>
      <dgm:t>
        <a:bodyPr/>
        <a:lstStyle/>
        <a:p>
          <a:endParaRPr lang="en-US"/>
        </a:p>
      </dgm:t>
    </dgm:pt>
    <dgm:pt modelId="{ED9E82E2-D5F3-42BF-B6BF-C9558D4ADD98}" type="sibTrans" cxnId="{1C8C7E71-8759-447E-8274-858E967E2702}">
      <dgm:prSet/>
      <dgm:spPr/>
      <dgm:t>
        <a:bodyPr/>
        <a:lstStyle/>
        <a:p>
          <a:endParaRPr lang="en-US"/>
        </a:p>
      </dgm:t>
    </dgm:pt>
    <dgm:pt modelId="{9C845F00-ADAE-4B2A-987F-8F299DFFEB9D}">
      <dgm:prSet phldrT="[Text]"/>
      <dgm:spPr/>
      <dgm:t>
        <a:bodyPr/>
        <a:lstStyle/>
        <a:p>
          <a:r>
            <a:rPr lang="en-US" dirty="0"/>
            <a:t>Plan</a:t>
          </a:r>
        </a:p>
      </dgm:t>
    </dgm:pt>
    <dgm:pt modelId="{6C9F4D75-4E1D-4098-B763-E4AFC600552E}" type="parTrans" cxnId="{B04AFAF4-BECC-42E9-9BC4-74B4687B12F3}">
      <dgm:prSet/>
      <dgm:spPr/>
      <dgm:t>
        <a:bodyPr/>
        <a:lstStyle/>
        <a:p>
          <a:endParaRPr lang="en-US"/>
        </a:p>
      </dgm:t>
    </dgm:pt>
    <dgm:pt modelId="{CD4C18C2-FE3B-44E1-BB71-59A2FD16ABAC}" type="sibTrans" cxnId="{B04AFAF4-BECC-42E9-9BC4-74B4687B12F3}">
      <dgm:prSet/>
      <dgm:spPr/>
      <dgm:t>
        <a:bodyPr/>
        <a:lstStyle/>
        <a:p>
          <a:endParaRPr lang="en-US"/>
        </a:p>
      </dgm:t>
    </dgm:pt>
    <dgm:pt modelId="{AB57D518-B169-4FF3-BEB7-6F9AA3532D5F}">
      <dgm:prSet phldrT="[Text]"/>
      <dgm:spPr/>
      <dgm:t>
        <a:bodyPr/>
        <a:lstStyle/>
        <a:p>
          <a:r>
            <a:rPr lang="en-US" dirty="0">
              <a:solidFill>
                <a:srgbClr val="FFFF00"/>
              </a:solidFill>
            </a:rPr>
            <a:t>Adjust</a:t>
          </a:r>
        </a:p>
      </dgm:t>
    </dgm:pt>
    <dgm:pt modelId="{722DE67E-2F2B-41AD-A782-C2DF140FAB8D}" type="parTrans" cxnId="{3ACE831B-21B3-4145-B384-068AEAEA4153}">
      <dgm:prSet/>
      <dgm:spPr/>
      <dgm:t>
        <a:bodyPr/>
        <a:lstStyle/>
        <a:p>
          <a:endParaRPr lang="en-US"/>
        </a:p>
      </dgm:t>
    </dgm:pt>
    <dgm:pt modelId="{83484BAE-1BDF-43B0-8876-1286040DF73F}" type="sibTrans" cxnId="{3ACE831B-21B3-4145-B384-068AEAEA4153}">
      <dgm:prSet/>
      <dgm:spPr/>
      <dgm:t>
        <a:bodyPr/>
        <a:lstStyle/>
        <a:p>
          <a:endParaRPr lang="en-US"/>
        </a:p>
      </dgm:t>
    </dgm:pt>
    <dgm:pt modelId="{FE170877-83CC-4038-B359-32F93BB01EDE}" type="pres">
      <dgm:prSet presAssocID="{0FBEF8D6-7586-4B67-9263-8E350E48F0D7}" presName="compositeShape" presStyleCnt="0">
        <dgm:presLayoutVars>
          <dgm:chMax val="7"/>
          <dgm:dir/>
          <dgm:resizeHandles val="exact"/>
        </dgm:presLayoutVars>
      </dgm:prSet>
      <dgm:spPr/>
    </dgm:pt>
    <dgm:pt modelId="{193A09C0-C77C-4943-8170-80992CF79F5D}" type="pres">
      <dgm:prSet presAssocID="{0FBEF8D6-7586-4B67-9263-8E350E48F0D7}" presName="wedge1" presStyleLbl="node1" presStyleIdx="0" presStyleCnt="4"/>
      <dgm:spPr/>
    </dgm:pt>
    <dgm:pt modelId="{BE3E8A49-A47A-4772-A9D6-C37F7A6A8997}" type="pres">
      <dgm:prSet presAssocID="{0FBEF8D6-7586-4B67-9263-8E350E48F0D7}" presName="dummy1a" presStyleCnt="0"/>
      <dgm:spPr/>
    </dgm:pt>
    <dgm:pt modelId="{69C1D306-9619-4A4F-AAA2-35820CD48113}" type="pres">
      <dgm:prSet presAssocID="{0FBEF8D6-7586-4B67-9263-8E350E48F0D7}" presName="dummy1b" presStyleCnt="0"/>
      <dgm:spPr/>
    </dgm:pt>
    <dgm:pt modelId="{8B5F015E-F557-45E0-990A-7B6B245FBBF9}" type="pres">
      <dgm:prSet presAssocID="{0FBEF8D6-7586-4B67-9263-8E350E48F0D7}" presName="wedge1Tx" presStyleLbl="node1" presStyleIdx="0" presStyleCnt="4">
        <dgm:presLayoutVars>
          <dgm:chMax val="0"/>
          <dgm:chPref val="0"/>
          <dgm:bulletEnabled val="1"/>
        </dgm:presLayoutVars>
      </dgm:prSet>
      <dgm:spPr/>
    </dgm:pt>
    <dgm:pt modelId="{04CC3CC2-B113-45D3-8C6E-B21F1C035989}" type="pres">
      <dgm:prSet presAssocID="{0FBEF8D6-7586-4B67-9263-8E350E48F0D7}" presName="wedge2" presStyleLbl="node1" presStyleIdx="1" presStyleCnt="4"/>
      <dgm:spPr/>
    </dgm:pt>
    <dgm:pt modelId="{EBA0230B-C983-4053-BF22-BCDC26464688}" type="pres">
      <dgm:prSet presAssocID="{0FBEF8D6-7586-4B67-9263-8E350E48F0D7}" presName="dummy2a" presStyleCnt="0"/>
      <dgm:spPr/>
    </dgm:pt>
    <dgm:pt modelId="{0EFC4991-EC18-470F-B95E-1F15CDBC0851}" type="pres">
      <dgm:prSet presAssocID="{0FBEF8D6-7586-4B67-9263-8E350E48F0D7}" presName="dummy2b" presStyleCnt="0"/>
      <dgm:spPr/>
    </dgm:pt>
    <dgm:pt modelId="{7FFFC40D-6EAC-4AF2-9474-0A38CF3D7056}" type="pres">
      <dgm:prSet presAssocID="{0FBEF8D6-7586-4B67-9263-8E350E48F0D7}" presName="wedge2Tx" presStyleLbl="node1" presStyleIdx="1" presStyleCnt="4">
        <dgm:presLayoutVars>
          <dgm:chMax val="0"/>
          <dgm:chPref val="0"/>
          <dgm:bulletEnabled val="1"/>
        </dgm:presLayoutVars>
      </dgm:prSet>
      <dgm:spPr/>
    </dgm:pt>
    <dgm:pt modelId="{001C4C11-3B88-46A4-B009-858527F6648D}" type="pres">
      <dgm:prSet presAssocID="{0FBEF8D6-7586-4B67-9263-8E350E48F0D7}" presName="wedge3" presStyleLbl="node1" presStyleIdx="2" presStyleCnt="4"/>
      <dgm:spPr/>
    </dgm:pt>
    <dgm:pt modelId="{16FEA217-B241-47EC-A1AB-2735363FC5FA}" type="pres">
      <dgm:prSet presAssocID="{0FBEF8D6-7586-4B67-9263-8E350E48F0D7}" presName="dummy3a" presStyleCnt="0"/>
      <dgm:spPr/>
    </dgm:pt>
    <dgm:pt modelId="{5D9525E2-8609-44F3-AB93-1C8D940BDB95}" type="pres">
      <dgm:prSet presAssocID="{0FBEF8D6-7586-4B67-9263-8E350E48F0D7}" presName="dummy3b" presStyleCnt="0"/>
      <dgm:spPr/>
    </dgm:pt>
    <dgm:pt modelId="{83086B3E-9A0C-43A7-9D35-4C0F7B16FB57}" type="pres">
      <dgm:prSet presAssocID="{0FBEF8D6-7586-4B67-9263-8E350E48F0D7}" presName="wedge3Tx" presStyleLbl="node1" presStyleIdx="2" presStyleCnt="4">
        <dgm:presLayoutVars>
          <dgm:chMax val="0"/>
          <dgm:chPref val="0"/>
          <dgm:bulletEnabled val="1"/>
        </dgm:presLayoutVars>
      </dgm:prSet>
      <dgm:spPr/>
    </dgm:pt>
    <dgm:pt modelId="{AA14708A-99BF-4BCD-9FC3-6A509A76FA78}" type="pres">
      <dgm:prSet presAssocID="{0FBEF8D6-7586-4B67-9263-8E350E48F0D7}" presName="wedge4" presStyleLbl="node1" presStyleIdx="3" presStyleCnt="4"/>
      <dgm:spPr/>
    </dgm:pt>
    <dgm:pt modelId="{40524C63-BD8E-479D-A569-B6FB44C90CDB}" type="pres">
      <dgm:prSet presAssocID="{0FBEF8D6-7586-4B67-9263-8E350E48F0D7}" presName="dummy4a" presStyleCnt="0"/>
      <dgm:spPr/>
    </dgm:pt>
    <dgm:pt modelId="{CE9FF295-2FE3-40E5-B211-0528CF691A2C}" type="pres">
      <dgm:prSet presAssocID="{0FBEF8D6-7586-4B67-9263-8E350E48F0D7}" presName="dummy4b" presStyleCnt="0"/>
      <dgm:spPr/>
    </dgm:pt>
    <dgm:pt modelId="{4B593C69-2EF1-4FAD-A280-C38D49C45186}" type="pres">
      <dgm:prSet presAssocID="{0FBEF8D6-7586-4B67-9263-8E350E48F0D7}" presName="wedge4Tx" presStyleLbl="node1" presStyleIdx="3" presStyleCnt="4">
        <dgm:presLayoutVars>
          <dgm:chMax val="0"/>
          <dgm:chPref val="0"/>
          <dgm:bulletEnabled val="1"/>
        </dgm:presLayoutVars>
      </dgm:prSet>
      <dgm:spPr/>
    </dgm:pt>
    <dgm:pt modelId="{41DE8556-8780-4794-91B5-10F0E186C9B2}" type="pres">
      <dgm:prSet presAssocID="{0B25E46F-A20D-41B9-BE95-AC1C4DFCE733}" presName="arrowWedge1" presStyleLbl="fgSibTrans2D1" presStyleIdx="0" presStyleCnt="4"/>
      <dgm:spPr/>
    </dgm:pt>
    <dgm:pt modelId="{DA57F770-6FA4-4299-8E30-E744B6E476D9}" type="pres">
      <dgm:prSet presAssocID="{ED9E82E2-D5F3-42BF-B6BF-C9558D4ADD98}" presName="arrowWedge2" presStyleLbl="fgSibTrans2D1" presStyleIdx="1" presStyleCnt="4"/>
      <dgm:spPr/>
    </dgm:pt>
    <dgm:pt modelId="{5F16EAB2-0E17-4ED1-BF6C-33B05B24F764}" type="pres">
      <dgm:prSet presAssocID="{83484BAE-1BDF-43B0-8876-1286040DF73F}" presName="arrowWedge3" presStyleLbl="fgSibTrans2D1" presStyleIdx="2" presStyleCnt="4"/>
      <dgm:spPr/>
    </dgm:pt>
    <dgm:pt modelId="{4D83D43A-03CA-476A-AC1E-A744137FF0C0}" type="pres">
      <dgm:prSet presAssocID="{CD4C18C2-FE3B-44E1-BB71-59A2FD16ABAC}" presName="arrowWedge4" presStyleLbl="fgSibTrans2D1" presStyleIdx="3" presStyleCnt="4"/>
      <dgm:spPr/>
    </dgm:pt>
  </dgm:ptLst>
  <dgm:cxnLst>
    <dgm:cxn modelId="{9D94F00F-A952-42C4-AD3B-88DBF20101F6}" type="presOf" srcId="{15A31BEE-9C8E-4037-80B2-FD176DBEE187}" destId="{04CC3CC2-B113-45D3-8C6E-B21F1C035989}" srcOrd="0" destOrd="0" presId="urn:microsoft.com/office/officeart/2005/8/layout/cycle8"/>
    <dgm:cxn modelId="{3ACE831B-21B3-4145-B384-068AEAEA4153}" srcId="{0FBEF8D6-7586-4B67-9263-8E350E48F0D7}" destId="{AB57D518-B169-4FF3-BEB7-6F9AA3532D5F}" srcOrd="2" destOrd="0" parTransId="{722DE67E-2F2B-41AD-A782-C2DF140FAB8D}" sibTransId="{83484BAE-1BDF-43B0-8876-1286040DF73F}"/>
    <dgm:cxn modelId="{1F47A525-B9CA-4FFA-BED3-E664BC36924F}" type="presOf" srcId="{0FBEF8D6-7586-4B67-9263-8E350E48F0D7}" destId="{FE170877-83CC-4038-B359-32F93BB01EDE}" srcOrd="0" destOrd="0" presId="urn:microsoft.com/office/officeart/2005/8/layout/cycle8"/>
    <dgm:cxn modelId="{E6541333-602C-4AEA-A3A0-3FC42FEDCF26}" type="presOf" srcId="{AB57D518-B169-4FF3-BEB7-6F9AA3532D5F}" destId="{83086B3E-9A0C-43A7-9D35-4C0F7B16FB57}" srcOrd="1" destOrd="0" presId="urn:microsoft.com/office/officeart/2005/8/layout/cycle8"/>
    <dgm:cxn modelId="{1C8C7E71-8759-447E-8274-858E967E2702}" srcId="{0FBEF8D6-7586-4B67-9263-8E350E48F0D7}" destId="{15A31BEE-9C8E-4037-80B2-FD176DBEE187}" srcOrd="1" destOrd="0" parTransId="{7668A0B1-8219-4F99-8BF8-D33974FDCC1D}" sibTransId="{ED9E82E2-D5F3-42BF-B6BF-C9558D4ADD98}"/>
    <dgm:cxn modelId="{EAD0997B-C7F8-45A7-962B-76AC90A18E41}" srcId="{0FBEF8D6-7586-4B67-9263-8E350E48F0D7}" destId="{FFEBB304-7318-4B47-9917-B81B8C318A02}" srcOrd="0" destOrd="0" parTransId="{CDAB458D-533D-448F-85B0-30533353C5AA}" sibTransId="{0B25E46F-A20D-41B9-BE95-AC1C4DFCE733}"/>
    <dgm:cxn modelId="{DFD3A884-06F1-4667-BB6D-144AFBDC4119}" type="presOf" srcId="{15A31BEE-9C8E-4037-80B2-FD176DBEE187}" destId="{7FFFC40D-6EAC-4AF2-9474-0A38CF3D7056}" srcOrd="1" destOrd="0" presId="urn:microsoft.com/office/officeart/2005/8/layout/cycle8"/>
    <dgm:cxn modelId="{E83D7188-294D-43F1-A3F7-04C8825DAE26}" type="presOf" srcId="{FFEBB304-7318-4B47-9917-B81B8C318A02}" destId="{193A09C0-C77C-4943-8170-80992CF79F5D}" srcOrd="0" destOrd="0" presId="urn:microsoft.com/office/officeart/2005/8/layout/cycle8"/>
    <dgm:cxn modelId="{1BA1C194-2957-402D-9A66-9909003E72A9}" type="presOf" srcId="{9C845F00-ADAE-4B2A-987F-8F299DFFEB9D}" destId="{4B593C69-2EF1-4FAD-A280-C38D49C45186}" srcOrd="1" destOrd="0" presId="urn:microsoft.com/office/officeart/2005/8/layout/cycle8"/>
    <dgm:cxn modelId="{DCC33FD3-F468-42AF-8CA2-F1A5CF404AD7}" type="presOf" srcId="{FFEBB304-7318-4B47-9917-B81B8C318A02}" destId="{8B5F015E-F557-45E0-990A-7B6B245FBBF9}" srcOrd="1" destOrd="0" presId="urn:microsoft.com/office/officeart/2005/8/layout/cycle8"/>
    <dgm:cxn modelId="{AC8907DE-8811-433E-8C11-690F9F4ACEA2}" type="presOf" srcId="{AB57D518-B169-4FF3-BEB7-6F9AA3532D5F}" destId="{001C4C11-3B88-46A4-B009-858527F6648D}" srcOrd="0" destOrd="0" presId="urn:microsoft.com/office/officeart/2005/8/layout/cycle8"/>
    <dgm:cxn modelId="{DAA338E0-62CE-451B-BB26-2FDFE25F752F}" type="presOf" srcId="{9C845F00-ADAE-4B2A-987F-8F299DFFEB9D}" destId="{AA14708A-99BF-4BCD-9FC3-6A509A76FA78}" srcOrd="0" destOrd="0" presId="urn:microsoft.com/office/officeart/2005/8/layout/cycle8"/>
    <dgm:cxn modelId="{B04AFAF4-BECC-42E9-9BC4-74B4687B12F3}" srcId="{0FBEF8D6-7586-4B67-9263-8E350E48F0D7}" destId="{9C845F00-ADAE-4B2A-987F-8F299DFFEB9D}" srcOrd="3" destOrd="0" parTransId="{6C9F4D75-4E1D-4098-B763-E4AFC600552E}" sibTransId="{CD4C18C2-FE3B-44E1-BB71-59A2FD16ABAC}"/>
    <dgm:cxn modelId="{104FA5E9-B7CB-48F8-AE1A-DAD273C7BB8E}" type="presParOf" srcId="{FE170877-83CC-4038-B359-32F93BB01EDE}" destId="{193A09C0-C77C-4943-8170-80992CF79F5D}" srcOrd="0" destOrd="0" presId="urn:microsoft.com/office/officeart/2005/8/layout/cycle8"/>
    <dgm:cxn modelId="{3F97B9B2-BB35-468C-895D-49DC16C32F67}" type="presParOf" srcId="{FE170877-83CC-4038-B359-32F93BB01EDE}" destId="{BE3E8A49-A47A-4772-A9D6-C37F7A6A8997}" srcOrd="1" destOrd="0" presId="urn:microsoft.com/office/officeart/2005/8/layout/cycle8"/>
    <dgm:cxn modelId="{95C4914F-96F1-4EF8-A885-77C989953899}" type="presParOf" srcId="{FE170877-83CC-4038-B359-32F93BB01EDE}" destId="{69C1D306-9619-4A4F-AAA2-35820CD48113}" srcOrd="2" destOrd="0" presId="urn:microsoft.com/office/officeart/2005/8/layout/cycle8"/>
    <dgm:cxn modelId="{097CB148-0AB2-4239-B26E-6E1ACAB547BD}" type="presParOf" srcId="{FE170877-83CC-4038-B359-32F93BB01EDE}" destId="{8B5F015E-F557-45E0-990A-7B6B245FBBF9}" srcOrd="3" destOrd="0" presId="urn:microsoft.com/office/officeart/2005/8/layout/cycle8"/>
    <dgm:cxn modelId="{563B8E36-4AB0-4706-9988-089D79FC28B2}" type="presParOf" srcId="{FE170877-83CC-4038-B359-32F93BB01EDE}" destId="{04CC3CC2-B113-45D3-8C6E-B21F1C035989}" srcOrd="4" destOrd="0" presId="urn:microsoft.com/office/officeart/2005/8/layout/cycle8"/>
    <dgm:cxn modelId="{DFA9246E-A2B3-4B23-A689-EC87FB1B3695}" type="presParOf" srcId="{FE170877-83CC-4038-B359-32F93BB01EDE}" destId="{EBA0230B-C983-4053-BF22-BCDC26464688}" srcOrd="5" destOrd="0" presId="urn:microsoft.com/office/officeart/2005/8/layout/cycle8"/>
    <dgm:cxn modelId="{64C9C433-212E-4562-B2DD-DBCB7C4CEA73}" type="presParOf" srcId="{FE170877-83CC-4038-B359-32F93BB01EDE}" destId="{0EFC4991-EC18-470F-B95E-1F15CDBC0851}" srcOrd="6" destOrd="0" presId="urn:microsoft.com/office/officeart/2005/8/layout/cycle8"/>
    <dgm:cxn modelId="{904198CE-A47D-4527-902F-CFDFD9E42ECF}" type="presParOf" srcId="{FE170877-83CC-4038-B359-32F93BB01EDE}" destId="{7FFFC40D-6EAC-4AF2-9474-0A38CF3D7056}" srcOrd="7" destOrd="0" presId="urn:microsoft.com/office/officeart/2005/8/layout/cycle8"/>
    <dgm:cxn modelId="{CB140519-9DB4-49FF-A9D8-A33E26927D72}" type="presParOf" srcId="{FE170877-83CC-4038-B359-32F93BB01EDE}" destId="{001C4C11-3B88-46A4-B009-858527F6648D}" srcOrd="8" destOrd="0" presId="urn:microsoft.com/office/officeart/2005/8/layout/cycle8"/>
    <dgm:cxn modelId="{BA7C2C70-661E-4795-8D00-5AE8D9FF6406}" type="presParOf" srcId="{FE170877-83CC-4038-B359-32F93BB01EDE}" destId="{16FEA217-B241-47EC-A1AB-2735363FC5FA}" srcOrd="9" destOrd="0" presId="urn:microsoft.com/office/officeart/2005/8/layout/cycle8"/>
    <dgm:cxn modelId="{8B9F6B13-7C3F-4894-804B-488B29FF8F07}" type="presParOf" srcId="{FE170877-83CC-4038-B359-32F93BB01EDE}" destId="{5D9525E2-8609-44F3-AB93-1C8D940BDB95}" srcOrd="10" destOrd="0" presId="urn:microsoft.com/office/officeart/2005/8/layout/cycle8"/>
    <dgm:cxn modelId="{6FC8C885-417A-4D80-8326-D19F6B09263A}" type="presParOf" srcId="{FE170877-83CC-4038-B359-32F93BB01EDE}" destId="{83086B3E-9A0C-43A7-9D35-4C0F7B16FB57}" srcOrd="11" destOrd="0" presId="urn:microsoft.com/office/officeart/2005/8/layout/cycle8"/>
    <dgm:cxn modelId="{C6FE5064-37C0-4ED3-A977-A7EC6F59639C}" type="presParOf" srcId="{FE170877-83CC-4038-B359-32F93BB01EDE}" destId="{AA14708A-99BF-4BCD-9FC3-6A509A76FA78}" srcOrd="12" destOrd="0" presId="urn:microsoft.com/office/officeart/2005/8/layout/cycle8"/>
    <dgm:cxn modelId="{D5CA115D-BB50-4932-8FAE-F4317C5D08FF}" type="presParOf" srcId="{FE170877-83CC-4038-B359-32F93BB01EDE}" destId="{40524C63-BD8E-479D-A569-B6FB44C90CDB}" srcOrd="13" destOrd="0" presId="urn:microsoft.com/office/officeart/2005/8/layout/cycle8"/>
    <dgm:cxn modelId="{FC8BBADC-C85C-4630-B9FA-93E79C582B7C}" type="presParOf" srcId="{FE170877-83CC-4038-B359-32F93BB01EDE}" destId="{CE9FF295-2FE3-40E5-B211-0528CF691A2C}" srcOrd="14" destOrd="0" presId="urn:microsoft.com/office/officeart/2005/8/layout/cycle8"/>
    <dgm:cxn modelId="{856C2B32-7FD1-4B44-98E2-12C17D5CD4CD}" type="presParOf" srcId="{FE170877-83CC-4038-B359-32F93BB01EDE}" destId="{4B593C69-2EF1-4FAD-A280-C38D49C45186}" srcOrd="15" destOrd="0" presId="urn:microsoft.com/office/officeart/2005/8/layout/cycle8"/>
    <dgm:cxn modelId="{687DBE5E-5306-45BB-93D0-66550AE88390}" type="presParOf" srcId="{FE170877-83CC-4038-B359-32F93BB01EDE}" destId="{41DE8556-8780-4794-91B5-10F0E186C9B2}" srcOrd="16" destOrd="0" presId="urn:microsoft.com/office/officeart/2005/8/layout/cycle8"/>
    <dgm:cxn modelId="{75A957CF-D340-4D48-BA09-9F1050C6E832}" type="presParOf" srcId="{FE170877-83CC-4038-B359-32F93BB01EDE}" destId="{DA57F770-6FA4-4299-8E30-E744B6E476D9}" srcOrd="17" destOrd="0" presId="urn:microsoft.com/office/officeart/2005/8/layout/cycle8"/>
    <dgm:cxn modelId="{4394AB14-356B-466B-8D00-56A4031BF6B9}" type="presParOf" srcId="{FE170877-83CC-4038-B359-32F93BB01EDE}" destId="{5F16EAB2-0E17-4ED1-BF6C-33B05B24F764}" srcOrd="18" destOrd="0" presId="urn:microsoft.com/office/officeart/2005/8/layout/cycle8"/>
    <dgm:cxn modelId="{937C8CA3-8347-4582-9558-3256DF8D2FA7}" type="presParOf" srcId="{FE170877-83CC-4038-B359-32F93BB01EDE}" destId="{4D83D43A-03CA-476A-AC1E-A744137FF0C0}"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A09C0-C77C-4943-8170-80992CF79F5D}">
      <dsp:nvSpPr>
        <dsp:cNvPr id="0" name=""/>
        <dsp:cNvSpPr/>
      </dsp:nvSpPr>
      <dsp:spPr>
        <a:xfrm>
          <a:off x="600443" y="197064"/>
          <a:ext cx="2741343" cy="2741343"/>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Do</a:t>
          </a:r>
        </a:p>
      </dsp:txBody>
      <dsp:txXfrm>
        <a:off x="2055640" y="765240"/>
        <a:ext cx="1011686" cy="750605"/>
      </dsp:txXfrm>
    </dsp:sp>
    <dsp:sp modelId="{04CC3CC2-B113-45D3-8C6E-B21F1C035989}">
      <dsp:nvSpPr>
        <dsp:cNvPr id="0" name=""/>
        <dsp:cNvSpPr/>
      </dsp:nvSpPr>
      <dsp:spPr>
        <a:xfrm>
          <a:off x="600443" y="289095"/>
          <a:ext cx="2741343" cy="2741343"/>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Check</a:t>
          </a:r>
        </a:p>
      </dsp:txBody>
      <dsp:txXfrm>
        <a:off x="2055640" y="1711657"/>
        <a:ext cx="1011686" cy="750605"/>
      </dsp:txXfrm>
    </dsp:sp>
    <dsp:sp modelId="{001C4C11-3B88-46A4-B009-858527F6648D}">
      <dsp:nvSpPr>
        <dsp:cNvPr id="0" name=""/>
        <dsp:cNvSpPr/>
      </dsp:nvSpPr>
      <dsp:spPr>
        <a:xfrm>
          <a:off x="508412" y="289095"/>
          <a:ext cx="2741343" cy="2741343"/>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Act</a:t>
          </a:r>
        </a:p>
      </dsp:txBody>
      <dsp:txXfrm>
        <a:off x="782873" y="1711657"/>
        <a:ext cx="1011686" cy="750605"/>
      </dsp:txXfrm>
    </dsp:sp>
    <dsp:sp modelId="{AA14708A-99BF-4BCD-9FC3-6A509A76FA78}">
      <dsp:nvSpPr>
        <dsp:cNvPr id="0" name=""/>
        <dsp:cNvSpPr/>
      </dsp:nvSpPr>
      <dsp:spPr>
        <a:xfrm>
          <a:off x="508412" y="197064"/>
          <a:ext cx="2741343" cy="2741343"/>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Plan</a:t>
          </a:r>
        </a:p>
      </dsp:txBody>
      <dsp:txXfrm>
        <a:off x="782873" y="765240"/>
        <a:ext cx="1011686" cy="750605"/>
      </dsp:txXfrm>
    </dsp:sp>
    <dsp:sp modelId="{41DE8556-8780-4794-91B5-10F0E186C9B2}">
      <dsp:nvSpPr>
        <dsp:cNvPr id="0" name=""/>
        <dsp:cNvSpPr/>
      </dsp:nvSpPr>
      <dsp:spPr>
        <a:xfrm>
          <a:off x="430741" y="27362"/>
          <a:ext cx="3080747" cy="3080747"/>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57F770-6FA4-4299-8E30-E744B6E476D9}">
      <dsp:nvSpPr>
        <dsp:cNvPr id="0" name=""/>
        <dsp:cNvSpPr/>
      </dsp:nvSpPr>
      <dsp:spPr>
        <a:xfrm>
          <a:off x="430741" y="119393"/>
          <a:ext cx="3080747" cy="3080747"/>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16EAB2-0E17-4ED1-BF6C-33B05B24F764}">
      <dsp:nvSpPr>
        <dsp:cNvPr id="0" name=""/>
        <dsp:cNvSpPr/>
      </dsp:nvSpPr>
      <dsp:spPr>
        <a:xfrm>
          <a:off x="338710" y="119393"/>
          <a:ext cx="3080747" cy="3080747"/>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83D43A-03CA-476A-AC1E-A744137FF0C0}">
      <dsp:nvSpPr>
        <dsp:cNvPr id="0" name=""/>
        <dsp:cNvSpPr/>
      </dsp:nvSpPr>
      <dsp:spPr>
        <a:xfrm>
          <a:off x="338710" y="27362"/>
          <a:ext cx="3080747" cy="3080747"/>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A09C0-C77C-4943-8170-80992CF79F5D}">
      <dsp:nvSpPr>
        <dsp:cNvPr id="0" name=""/>
        <dsp:cNvSpPr/>
      </dsp:nvSpPr>
      <dsp:spPr>
        <a:xfrm>
          <a:off x="600443" y="197064"/>
          <a:ext cx="2741343" cy="2741343"/>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Do</a:t>
          </a:r>
        </a:p>
      </dsp:txBody>
      <dsp:txXfrm>
        <a:off x="2055640" y="765240"/>
        <a:ext cx="1011686" cy="750605"/>
      </dsp:txXfrm>
    </dsp:sp>
    <dsp:sp modelId="{04CC3CC2-B113-45D3-8C6E-B21F1C035989}">
      <dsp:nvSpPr>
        <dsp:cNvPr id="0" name=""/>
        <dsp:cNvSpPr/>
      </dsp:nvSpPr>
      <dsp:spPr>
        <a:xfrm>
          <a:off x="600443" y="289095"/>
          <a:ext cx="2741343" cy="2741343"/>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00"/>
              </a:solidFill>
            </a:rPr>
            <a:t>Study</a:t>
          </a:r>
        </a:p>
      </dsp:txBody>
      <dsp:txXfrm>
        <a:off x="2055640" y="1711657"/>
        <a:ext cx="1011686" cy="750605"/>
      </dsp:txXfrm>
    </dsp:sp>
    <dsp:sp modelId="{001C4C11-3B88-46A4-B009-858527F6648D}">
      <dsp:nvSpPr>
        <dsp:cNvPr id="0" name=""/>
        <dsp:cNvSpPr/>
      </dsp:nvSpPr>
      <dsp:spPr>
        <a:xfrm>
          <a:off x="508412" y="289095"/>
          <a:ext cx="2741343" cy="2741343"/>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00"/>
              </a:solidFill>
            </a:rPr>
            <a:t>Adjust</a:t>
          </a:r>
        </a:p>
      </dsp:txBody>
      <dsp:txXfrm>
        <a:off x="782873" y="1711657"/>
        <a:ext cx="1011686" cy="750605"/>
      </dsp:txXfrm>
    </dsp:sp>
    <dsp:sp modelId="{AA14708A-99BF-4BCD-9FC3-6A509A76FA78}">
      <dsp:nvSpPr>
        <dsp:cNvPr id="0" name=""/>
        <dsp:cNvSpPr/>
      </dsp:nvSpPr>
      <dsp:spPr>
        <a:xfrm>
          <a:off x="508412" y="197064"/>
          <a:ext cx="2741343" cy="2741343"/>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Plan</a:t>
          </a:r>
        </a:p>
      </dsp:txBody>
      <dsp:txXfrm>
        <a:off x="782873" y="765240"/>
        <a:ext cx="1011686" cy="750605"/>
      </dsp:txXfrm>
    </dsp:sp>
    <dsp:sp modelId="{41DE8556-8780-4794-91B5-10F0E186C9B2}">
      <dsp:nvSpPr>
        <dsp:cNvPr id="0" name=""/>
        <dsp:cNvSpPr/>
      </dsp:nvSpPr>
      <dsp:spPr>
        <a:xfrm>
          <a:off x="430741" y="27362"/>
          <a:ext cx="3080747" cy="3080747"/>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57F770-6FA4-4299-8E30-E744B6E476D9}">
      <dsp:nvSpPr>
        <dsp:cNvPr id="0" name=""/>
        <dsp:cNvSpPr/>
      </dsp:nvSpPr>
      <dsp:spPr>
        <a:xfrm>
          <a:off x="430741" y="119393"/>
          <a:ext cx="3080747" cy="3080747"/>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16EAB2-0E17-4ED1-BF6C-33B05B24F764}">
      <dsp:nvSpPr>
        <dsp:cNvPr id="0" name=""/>
        <dsp:cNvSpPr/>
      </dsp:nvSpPr>
      <dsp:spPr>
        <a:xfrm>
          <a:off x="338710" y="119393"/>
          <a:ext cx="3080747" cy="3080747"/>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83D43A-03CA-476A-AC1E-A744137FF0C0}">
      <dsp:nvSpPr>
        <dsp:cNvPr id="0" name=""/>
        <dsp:cNvSpPr/>
      </dsp:nvSpPr>
      <dsp:spPr>
        <a:xfrm>
          <a:off x="338710" y="27362"/>
          <a:ext cx="3080747" cy="3080747"/>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2050D9-0B00-426A-88DB-D89D0DDDF553}" type="datetimeFigureOut">
              <a:rPr lang="en-US" smtClean="0"/>
              <a:t>5/6/2019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F50627-4523-452D-92F1-AA970B312F9F}" type="slidenum">
              <a:rPr lang="en-US" smtClean="0"/>
              <a:t>‹#›</a:t>
            </a:fld>
            <a:endParaRPr lang="en-US"/>
          </a:p>
        </p:txBody>
      </p:sp>
    </p:spTree>
    <p:extLst>
      <p:ext uri="{BB962C8B-B14F-4D97-AF65-F5344CB8AC3E}">
        <p14:creationId xmlns:p14="http://schemas.microsoft.com/office/powerpoint/2010/main" val="3584693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simply… Relationships are the tool to get to here…</a:t>
            </a:r>
          </a:p>
        </p:txBody>
      </p:sp>
      <p:sp>
        <p:nvSpPr>
          <p:cNvPr id="4" name="Slide Number Placeholder 3"/>
          <p:cNvSpPr>
            <a:spLocks noGrp="1"/>
          </p:cNvSpPr>
          <p:nvPr>
            <p:ph type="sldNum" sz="quarter" idx="5"/>
          </p:nvPr>
        </p:nvSpPr>
        <p:spPr/>
        <p:txBody>
          <a:bodyPr/>
          <a:lstStyle/>
          <a:p>
            <a:fld id="{E0F50627-4523-452D-92F1-AA970B312F9F}" type="slidenum">
              <a:rPr lang="en-US" smtClean="0"/>
              <a:t>7</a:t>
            </a:fld>
            <a:endParaRPr lang="en-US"/>
          </a:p>
        </p:txBody>
      </p:sp>
    </p:spTree>
    <p:extLst>
      <p:ext uri="{BB962C8B-B14F-4D97-AF65-F5344CB8AC3E}">
        <p14:creationId xmlns:p14="http://schemas.microsoft.com/office/powerpoint/2010/main" val="69978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here.</a:t>
            </a:r>
          </a:p>
        </p:txBody>
      </p:sp>
      <p:sp>
        <p:nvSpPr>
          <p:cNvPr id="4" name="Slide Number Placeholder 3"/>
          <p:cNvSpPr>
            <a:spLocks noGrp="1"/>
          </p:cNvSpPr>
          <p:nvPr>
            <p:ph type="sldNum" sz="quarter" idx="5"/>
          </p:nvPr>
        </p:nvSpPr>
        <p:spPr/>
        <p:txBody>
          <a:bodyPr/>
          <a:lstStyle/>
          <a:p>
            <a:fld id="{E0F50627-4523-452D-92F1-AA970B312F9F}" type="slidenum">
              <a:rPr lang="en-US" smtClean="0"/>
              <a:t>8</a:t>
            </a:fld>
            <a:endParaRPr lang="en-US"/>
          </a:p>
        </p:txBody>
      </p:sp>
    </p:spTree>
    <p:extLst>
      <p:ext uri="{BB962C8B-B14F-4D97-AF65-F5344CB8AC3E}">
        <p14:creationId xmlns:p14="http://schemas.microsoft.com/office/powerpoint/2010/main" val="1833266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Relationships are ideal at bridging the gap between the Ideal World, where everything is perfect &amp;….</a:t>
            </a:r>
          </a:p>
        </p:txBody>
      </p:sp>
      <p:sp>
        <p:nvSpPr>
          <p:cNvPr id="4" name="Slide Number Placeholder 3"/>
          <p:cNvSpPr>
            <a:spLocks noGrp="1"/>
          </p:cNvSpPr>
          <p:nvPr>
            <p:ph type="sldNum" sz="quarter" idx="5"/>
          </p:nvPr>
        </p:nvSpPr>
        <p:spPr/>
        <p:txBody>
          <a:bodyPr/>
          <a:lstStyle/>
          <a:p>
            <a:fld id="{E0F50627-4523-452D-92F1-AA970B312F9F}" type="slidenum">
              <a:rPr lang="en-US" smtClean="0"/>
              <a:t>13</a:t>
            </a:fld>
            <a:endParaRPr lang="en-US"/>
          </a:p>
        </p:txBody>
      </p:sp>
    </p:spTree>
    <p:extLst>
      <p:ext uri="{BB962C8B-B14F-4D97-AF65-F5344CB8AC3E}">
        <p14:creationId xmlns:p14="http://schemas.microsoft.com/office/powerpoint/2010/main" val="3193404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 World, where imperfections are guaranteed. </a:t>
            </a:r>
          </a:p>
        </p:txBody>
      </p:sp>
      <p:sp>
        <p:nvSpPr>
          <p:cNvPr id="4" name="Slide Number Placeholder 3"/>
          <p:cNvSpPr>
            <a:spLocks noGrp="1"/>
          </p:cNvSpPr>
          <p:nvPr>
            <p:ph type="sldNum" sz="quarter" idx="5"/>
          </p:nvPr>
        </p:nvSpPr>
        <p:spPr/>
        <p:txBody>
          <a:bodyPr/>
          <a:lstStyle/>
          <a:p>
            <a:fld id="{E0F50627-4523-452D-92F1-AA970B312F9F}" type="slidenum">
              <a:rPr lang="en-US" smtClean="0"/>
              <a:t>14</a:t>
            </a:fld>
            <a:endParaRPr lang="en-US"/>
          </a:p>
        </p:txBody>
      </p:sp>
    </p:spTree>
    <p:extLst>
      <p:ext uri="{BB962C8B-B14F-4D97-AF65-F5344CB8AC3E}">
        <p14:creationId xmlns:p14="http://schemas.microsoft.com/office/powerpoint/2010/main" val="2739091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only way relationships can benefit you though, is if you use them wisely. Best route, is to use them to improve your production processes.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You may have seen this cycle before. To me, it describes how metrology has traditionally fit into manufacturing. We make components, check to see if they meet spec, then when they don’t, Root Causes are </a:t>
            </a:r>
            <a:r>
              <a:rPr lang="en-US" sz="1200" b="0" i="0" u="none" strike="noStrike" kern="1200" dirty="0" err="1">
                <a:solidFill>
                  <a:schemeClr val="tx1"/>
                </a:solidFill>
                <a:effectLst/>
                <a:latin typeface="+mn-lt"/>
                <a:ea typeface="+mn-ea"/>
                <a:cs typeface="+mn-cs"/>
              </a:rPr>
              <a:t>ID’d</a:t>
            </a:r>
            <a:r>
              <a:rPr lang="en-US" sz="1200" b="0" i="0" u="none" strike="noStrike" kern="1200" dirty="0">
                <a:solidFill>
                  <a:schemeClr val="tx1"/>
                </a:solidFill>
                <a:effectLst/>
                <a:latin typeface="+mn-lt"/>
                <a:ea typeface="+mn-ea"/>
                <a:cs typeface="+mn-cs"/>
              </a:rPr>
              <a:t> &amp; production of the next batch of parts is adjusted.</a:t>
            </a:r>
            <a:endParaRPr lang="en-US" dirty="0"/>
          </a:p>
        </p:txBody>
      </p:sp>
      <p:sp>
        <p:nvSpPr>
          <p:cNvPr id="4" name="Slide Number Placeholder 3"/>
          <p:cNvSpPr>
            <a:spLocks noGrp="1"/>
          </p:cNvSpPr>
          <p:nvPr>
            <p:ph type="sldNum" sz="quarter" idx="5"/>
          </p:nvPr>
        </p:nvSpPr>
        <p:spPr/>
        <p:txBody>
          <a:bodyPr/>
          <a:lstStyle/>
          <a:p>
            <a:fld id="{F54B5B99-4C38-47B9-8F4E-9243B1B9B246}" type="slidenum">
              <a:rPr lang="en-US" smtClean="0"/>
              <a:t>15</a:t>
            </a:fld>
            <a:endParaRPr lang="en-US"/>
          </a:p>
        </p:txBody>
      </p:sp>
    </p:spTree>
    <p:extLst>
      <p:ext uri="{BB962C8B-B14F-4D97-AF65-F5344CB8AC3E}">
        <p14:creationId xmlns:p14="http://schemas.microsoft.com/office/powerpoint/2010/main" val="2610306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But, with just a slight change, this is a much better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problem is, that the “Check“, in “Plan-Do-Check-Act” emphasizes inspection </a:t>
            </a:r>
            <a:r>
              <a:rPr lang="en-US" sz="1200" b="0" i="0" u="none" strike="noStrike" kern="1200" baseline="0" dirty="0">
                <a:solidFill>
                  <a:schemeClr val="tx1"/>
                </a:solidFill>
                <a:effectLst/>
                <a:latin typeface="+mn-lt"/>
                <a:ea typeface="+mn-ea"/>
                <a:cs typeface="+mn-cs"/>
              </a:rPr>
              <a:t>&amp; a “pass/fail” mentality.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We don’t measure parts to accept or</a:t>
            </a:r>
            <a:r>
              <a:rPr lang="en-US" sz="1200" b="0" i="0" u="none" strike="noStrike" kern="1200" baseline="0" dirty="0">
                <a:solidFill>
                  <a:schemeClr val="tx1"/>
                </a:solidFill>
                <a:effectLst/>
                <a:latin typeface="+mn-lt"/>
                <a:ea typeface="+mn-ea"/>
                <a:cs typeface="+mn-cs"/>
              </a:rPr>
              <a:t> reject them, we measure to drive the production of good products. When we integrate measurement into the Production process, we can then use our measurement data to Adjust the next step in the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mn-lt"/>
                <a:ea typeface="+mn-ea"/>
                <a:cs typeface="+mn-cs"/>
              </a:rPr>
              <a:t>This is what Relationships in SA is all about.</a:t>
            </a:r>
            <a:endParaRPr lang="en-US" dirty="0"/>
          </a:p>
        </p:txBody>
      </p:sp>
      <p:sp>
        <p:nvSpPr>
          <p:cNvPr id="4" name="Slide Number Placeholder 3"/>
          <p:cNvSpPr>
            <a:spLocks noGrp="1"/>
          </p:cNvSpPr>
          <p:nvPr>
            <p:ph type="sldNum" sz="quarter" idx="5"/>
          </p:nvPr>
        </p:nvSpPr>
        <p:spPr/>
        <p:txBody>
          <a:bodyPr/>
          <a:lstStyle/>
          <a:p>
            <a:fld id="{F54B5B99-4C38-47B9-8F4E-9243B1B9B246}" type="slidenum">
              <a:rPr lang="en-US" smtClean="0"/>
              <a:t>16</a:t>
            </a:fld>
            <a:endParaRPr lang="en-US"/>
          </a:p>
        </p:txBody>
      </p:sp>
    </p:spTree>
    <p:extLst>
      <p:ext uri="{BB962C8B-B14F-4D97-AF65-F5344CB8AC3E}">
        <p14:creationId xmlns:p14="http://schemas.microsoft.com/office/powerpoint/2010/main" val="1800521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Weighting gives us another tool we can use to influence the behavior of our Relationships</a:t>
            </a:r>
          </a:p>
          <a:p>
            <a:r>
              <a:rPr lang="en-US" dirty="0"/>
              <a:t>Quite simply, increased Weighting, increases the importance of that Relationship</a:t>
            </a:r>
          </a:p>
        </p:txBody>
      </p:sp>
      <p:sp>
        <p:nvSpPr>
          <p:cNvPr id="4" name="Slide Number Placeholder 3"/>
          <p:cNvSpPr>
            <a:spLocks noGrp="1"/>
          </p:cNvSpPr>
          <p:nvPr>
            <p:ph type="sldNum" sz="quarter" idx="5"/>
          </p:nvPr>
        </p:nvSpPr>
        <p:spPr/>
        <p:txBody>
          <a:bodyPr/>
          <a:lstStyle/>
          <a:p>
            <a:fld id="{E0F50627-4523-452D-92F1-AA970B312F9F}" type="slidenum">
              <a:rPr lang="en-US" smtClean="0"/>
              <a:t>28</a:t>
            </a:fld>
            <a:endParaRPr lang="en-US"/>
          </a:p>
        </p:txBody>
      </p:sp>
    </p:spTree>
    <p:extLst>
      <p:ext uri="{BB962C8B-B14F-4D97-AF65-F5344CB8AC3E}">
        <p14:creationId xmlns:p14="http://schemas.microsoft.com/office/powerpoint/2010/main" val="98873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F50627-4523-452D-92F1-AA970B312F9F}" type="slidenum">
              <a:rPr lang="en-US" smtClean="0"/>
              <a:t>32</a:t>
            </a:fld>
            <a:endParaRPr lang="en-US"/>
          </a:p>
        </p:txBody>
      </p:sp>
    </p:spTree>
    <p:extLst>
      <p:ext uri="{BB962C8B-B14F-4D97-AF65-F5344CB8AC3E}">
        <p14:creationId xmlns:p14="http://schemas.microsoft.com/office/powerpoint/2010/main" val="2540795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F50627-4523-452D-92F1-AA970B312F9F}" type="slidenum">
              <a:rPr lang="en-US" smtClean="0"/>
              <a:t>35</a:t>
            </a:fld>
            <a:endParaRPr lang="en-US"/>
          </a:p>
        </p:txBody>
      </p:sp>
    </p:spTree>
    <p:extLst>
      <p:ext uri="{BB962C8B-B14F-4D97-AF65-F5344CB8AC3E}">
        <p14:creationId xmlns:p14="http://schemas.microsoft.com/office/powerpoint/2010/main" val="3599665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990600" y="4800600"/>
            <a:ext cx="7543800" cy="860425"/>
          </a:xfrm>
        </p:spPr>
        <p:txBody>
          <a:bodyPr>
            <a:normAutofit/>
          </a:bodyPr>
          <a:lstStyle>
            <a:lvl1pPr>
              <a:lnSpc>
                <a:spcPts val="3800"/>
              </a:lnSpc>
              <a:defRPr sz="3200">
                <a:solidFill>
                  <a:schemeClr val="bg1"/>
                </a:solidFill>
                <a:latin typeface="Open Sans bold" pitchFamily="34" charset="0"/>
                <a:ea typeface="Open Sans bold" pitchFamily="34" charset="0"/>
                <a:cs typeface="Open Sans bold"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990600" y="6096000"/>
            <a:ext cx="6212541" cy="381000"/>
          </a:xfrm>
        </p:spPr>
        <p:txBody>
          <a:bodyPr>
            <a:norm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Name </a:t>
            </a:r>
            <a:r>
              <a:rPr lang="en-US" dirty="0" err="1"/>
              <a:t>Lastname</a:t>
            </a:r>
            <a:endParaRPr lang="en-US" dirty="0"/>
          </a:p>
        </p:txBody>
      </p:sp>
      <p:sp>
        <p:nvSpPr>
          <p:cNvPr id="12" name="Date Placeholder 3"/>
          <p:cNvSpPr>
            <a:spLocks noGrp="1"/>
          </p:cNvSpPr>
          <p:nvPr>
            <p:ph type="dt" sz="half" idx="10"/>
          </p:nvPr>
        </p:nvSpPr>
        <p:spPr>
          <a:xfrm>
            <a:off x="990600" y="5715000"/>
            <a:ext cx="1828800" cy="365125"/>
          </a:xfrm>
        </p:spPr>
        <p:txBody>
          <a:bodyPr/>
          <a:lstStyle>
            <a:lvl1pPr>
              <a:defRPr sz="1400">
                <a:solidFill>
                  <a:schemeClr val="bg1"/>
                </a:solidFill>
                <a:latin typeface="Open Sans Light" pitchFamily="34" charset="0"/>
                <a:ea typeface="Open Sans Light" pitchFamily="34" charset="0"/>
                <a:cs typeface="Open Sans Light" pitchFamily="34" charset="0"/>
              </a:defRPr>
            </a:lvl1pPr>
          </a:lstStyle>
          <a:p>
            <a:fld id="{57F87769-FD7D-4D43-8CC8-8B9B8FC3183E}" type="datetime1">
              <a:rPr lang="en-US" smtClean="0"/>
              <a:t>5/6/2019</a:t>
            </a:fld>
            <a:endParaRPr lang="en-US" dirty="0"/>
          </a:p>
        </p:txBody>
      </p:sp>
      <p:grpSp>
        <p:nvGrpSpPr>
          <p:cNvPr id="6" name="Group 5">
            <a:extLst>
              <a:ext uri="{FF2B5EF4-FFF2-40B4-BE49-F238E27FC236}">
                <a16:creationId xmlns:a16="http://schemas.microsoft.com/office/drawing/2014/main" id="{594B6F6F-8ABF-4DA9-8533-0FC0F79B5456}"/>
              </a:ext>
            </a:extLst>
          </p:cNvPr>
          <p:cNvGrpSpPr/>
          <p:nvPr userDrawn="1"/>
        </p:nvGrpSpPr>
        <p:grpSpPr>
          <a:xfrm>
            <a:off x="0" y="0"/>
            <a:ext cx="9144000" cy="6858000"/>
            <a:chOff x="0" y="0"/>
            <a:chExt cx="9144000" cy="6858000"/>
          </a:xfrm>
        </p:grpSpPr>
        <p:pic>
          <p:nvPicPr>
            <p:cNvPr id="7" name="Picture 6" descr="ppt section.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6EAE9D57-BD3E-4086-8F2E-76CA0B1D0C5B}"/>
                </a:ext>
              </a:extLst>
            </p:cNvPr>
            <p:cNvSpPr/>
            <p:nvPr userDrawn="1"/>
          </p:nvSpPr>
          <p:spPr>
            <a:xfrm>
              <a:off x="228600" y="228600"/>
              <a:ext cx="1447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791200" y="1828800"/>
            <a:ext cx="2971800" cy="4297363"/>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400" baseline="0"/>
            </a:lvl1pPr>
            <a:lvl2pPr>
              <a:buNone/>
              <a:defRPr/>
            </a:lvl2pPr>
            <a:lvl3pPr>
              <a:buNone/>
              <a:defRPr/>
            </a:lvl3pPr>
            <a:lvl4pPr>
              <a:buNone/>
              <a:defRPr/>
            </a:lvl4pPr>
            <a:lvl5pPr>
              <a:buNone/>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Master text styles</a:t>
            </a:r>
          </a:p>
        </p:txBody>
      </p:sp>
      <p:sp>
        <p:nvSpPr>
          <p:cNvPr id="4" name="Date Placeholder 3"/>
          <p:cNvSpPr>
            <a:spLocks noGrp="1"/>
          </p:cNvSpPr>
          <p:nvPr>
            <p:ph type="dt" sz="half" idx="10"/>
          </p:nvPr>
        </p:nvSpPr>
        <p:spPr/>
        <p:txBody>
          <a:bodyPr/>
          <a:lstStyle/>
          <a:p>
            <a:fld id="{D5F3A740-06FA-4386-A241-360859F6C29F}" type="datetime1">
              <a:rPr lang="en-US" smtClean="0"/>
              <a:t>5/6/2019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userDrawn="1"/>
        </p:nvCxnSpPr>
        <p:spPr>
          <a:xfrm>
            <a:off x="1143000" y="1600200"/>
            <a:ext cx="7543800" cy="0"/>
          </a:xfrm>
          <a:prstGeom prst="line">
            <a:avLst/>
          </a:prstGeom>
          <a:ln w="19050">
            <a:solidFill>
              <a:srgbClr val="0086FB"/>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3"/>
          </p:nvPr>
        </p:nvSpPr>
        <p:spPr>
          <a:xfrm>
            <a:off x="1143000" y="1828800"/>
            <a:ext cx="4495800" cy="4267200"/>
          </a:xfrm>
          <a:prstGeom prst="rect">
            <a:avLst/>
          </a:prstGeom>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43000" y="1828800"/>
            <a:ext cx="2895600" cy="4297363"/>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400" baseline="0"/>
            </a:lvl1pPr>
            <a:lvl2pPr>
              <a:buNone/>
              <a:defRPr/>
            </a:lvl2pPr>
            <a:lvl3pPr>
              <a:buNone/>
              <a:defRPr/>
            </a:lvl3pPr>
            <a:lvl4pPr>
              <a:buNone/>
              <a:defRPr/>
            </a:lvl4pPr>
            <a:lvl5pPr>
              <a:buNone/>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Master text styles</a:t>
            </a:r>
          </a:p>
        </p:txBody>
      </p:sp>
      <p:sp>
        <p:nvSpPr>
          <p:cNvPr id="4" name="Date Placeholder 3"/>
          <p:cNvSpPr>
            <a:spLocks noGrp="1"/>
          </p:cNvSpPr>
          <p:nvPr>
            <p:ph type="dt" sz="half" idx="10"/>
          </p:nvPr>
        </p:nvSpPr>
        <p:spPr>
          <a:xfrm>
            <a:off x="6781800" y="6172200"/>
            <a:ext cx="990600" cy="365125"/>
          </a:xfrm>
        </p:spPr>
        <p:txBody>
          <a:bodyPr/>
          <a:lstStyle/>
          <a:p>
            <a:fld id="{07437BD5-B0D5-4D15-BCC5-AE4A3B494BD2}" type="datetime1">
              <a:rPr lang="en-US" smtClean="0"/>
              <a:t>5/6/2019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userDrawn="1"/>
        </p:nvCxnSpPr>
        <p:spPr>
          <a:xfrm>
            <a:off x="1143000" y="1600200"/>
            <a:ext cx="7543800" cy="0"/>
          </a:xfrm>
          <a:prstGeom prst="line">
            <a:avLst/>
          </a:prstGeom>
          <a:ln w="19050">
            <a:solidFill>
              <a:srgbClr val="0086FB"/>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3"/>
          </p:nvPr>
        </p:nvSpPr>
        <p:spPr>
          <a:xfrm>
            <a:off x="4191000" y="1828800"/>
            <a:ext cx="4495800" cy="4267200"/>
          </a:xfrm>
          <a:prstGeom prst="rect">
            <a:avLst/>
          </a:prstGeo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mages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userDrawn="1"/>
        </p:nvCxnSpPr>
        <p:spPr>
          <a:xfrm>
            <a:off x="1143000" y="1600200"/>
            <a:ext cx="7543800" cy="0"/>
          </a:xfrm>
          <a:prstGeom prst="line">
            <a:avLst/>
          </a:prstGeom>
          <a:ln w="19050">
            <a:solidFill>
              <a:srgbClr val="0086FB"/>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idx="14"/>
          </p:nvPr>
        </p:nvSpPr>
        <p:spPr>
          <a:xfrm>
            <a:off x="5105400" y="4267201"/>
            <a:ext cx="3581400" cy="1964055"/>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baseline="0"/>
            </a:lvl1pPr>
            <a:lvl2pPr>
              <a:buNone/>
              <a:defRPr/>
            </a:lvl2pPr>
            <a:lvl3pPr>
              <a:buNone/>
              <a:defRPr/>
            </a:lvl3pPr>
            <a:lvl4pPr>
              <a:buNone/>
              <a:defRPr/>
            </a:lvl4pPr>
            <a:lvl5pPr>
              <a:buNone/>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Master text styles</a:t>
            </a:r>
          </a:p>
        </p:txBody>
      </p:sp>
      <p:sp>
        <p:nvSpPr>
          <p:cNvPr id="18" name="Picture Placeholder 7"/>
          <p:cNvSpPr>
            <a:spLocks noGrp="1"/>
          </p:cNvSpPr>
          <p:nvPr>
            <p:ph type="pic" sz="quarter" idx="15"/>
          </p:nvPr>
        </p:nvSpPr>
        <p:spPr>
          <a:xfrm>
            <a:off x="5105400" y="1752600"/>
            <a:ext cx="3581400" cy="2340429"/>
          </a:xfrm>
          <a:prstGeom prst="rect">
            <a:avLst/>
          </a:prstGeom>
        </p:spPr>
        <p:txBody>
          <a:bodyPr/>
          <a:lstStyle/>
          <a:p>
            <a:endParaRPr lang="en-US"/>
          </a:p>
        </p:txBody>
      </p:sp>
      <p:sp>
        <p:nvSpPr>
          <p:cNvPr id="19" name="Content Placeholder 2"/>
          <p:cNvSpPr>
            <a:spLocks noGrp="1"/>
          </p:cNvSpPr>
          <p:nvPr>
            <p:ph idx="16"/>
          </p:nvPr>
        </p:nvSpPr>
        <p:spPr>
          <a:xfrm>
            <a:off x="1143000" y="4267201"/>
            <a:ext cx="3581400" cy="1964055"/>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baseline="0"/>
            </a:lvl1pPr>
            <a:lvl2pPr>
              <a:buNone/>
              <a:defRPr/>
            </a:lvl2pPr>
            <a:lvl3pPr>
              <a:buNone/>
              <a:defRPr/>
            </a:lvl3pPr>
            <a:lvl4pPr>
              <a:buNone/>
              <a:defRPr/>
            </a:lvl4pPr>
            <a:lvl5pPr>
              <a:buNone/>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Master text styles</a:t>
            </a:r>
          </a:p>
        </p:txBody>
      </p:sp>
      <p:sp>
        <p:nvSpPr>
          <p:cNvPr id="20" name="Picture Placeholder 7"/>
          <p:cNvSpPr>
            <a:spLocks noGrp="1"/>
          </p:cNvSpPr>
          <p:nvPr>
            <p:ph type="pic" sz="quarter" idx="17"/>
          </p:nvPr>
        </p:nvSpPr>
        <p:spPr>
          <a:xfrm>
            <a:off x="1143000" y="1752600"/>
            <a:ext cx="3581400" cy="2340429"/>
          </a:xfrm>
          <a:prstGeom prst="rect">
            <a:avLst/>
          </a:prstGeo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580D7-E65C-45EE-91D3-0583FDCA5E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66FDA7-43DF-44B4-85F1-D85B9177686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13113C-229F-40B7-AB11-E0C7F063D0C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FF71CF-1094-4483-8F84-77CFA96265CD}"/>
              </a:ext>
            </a:extLst>
          </p:cNvPr>
          <p:cNvSpPr>
            <a:spLocks noGrp="1"/>
          </p:cNvSpPr>
          <p:nvPr>
            <p:ph type="dt" sz="half" idx="10"/>
          </p:nvPr>
        </p:nvSpPr>
        <p:spPr/>
        <p:txBody>
          <a:bodyPr/>
          <a:lstStyle/>
          <a:p>
            <a:fld id="{1E8611A0-AEA6-41B7-8025-D022EA3C790E}" type="datetime1">
              <a:rPr lang="en-US" smtClean="0"/>
              <a:t>5/6/2019</a:t>
            </a:fld>
            <a:endParaRPr lang="en-US"/>
          </a:p>
        </p:txBody>
      </p:sp>
      <p:sp>
        <p:nvSpPr>
          <p:cNvPr id="6" name="Footer Placeholder 5">
            <a:extLst>
              <a:ext uri="{FF2B5EF4-FFF2-40B4-BE49-F238E27FC236}">
                <a16:creationId xmlns:a16="http://schemas.microsoft.com/office/drawing/2014/main" id="{89D2214C-8CAE-4BBD-8843-DDA924932B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98412B-3D39-45A1-9636-2486636DE860}"/>
              </a:ext>
            </a:extLst>
          </p:cNvPr>
          <p:cNvSpPr>
            <a:spLocks noGrp="1"/>
          </p:cNvSpPr>
          <p:nvPr>
            <p:ph type="sldNum" sz="quarter" idx="12"/>
          </p:nvPr>
        </p:nvSpPr>
        <p:spPr/>
        <p:txBody>
          <a:bodyPr/>
          <a:lstStyle/>
          <a:p>
            <a:fld id="{2C74434E-EF00-4F94-BD3E-216A661F7B24}" type="slidenum">
              <a:rPr lang="en-US" smtClean="0"/>
              <a:t>‹#›</a:t>
            </a:fld>
            <a:endParaRPr lang="en-US"/>
          </a:p>
        </p:txBody>
      </p:sp>
      <p:cxnSp>
        <p:nvCxnSpPr>
          <p:cNvPr id="8" name="Straight Connector 7">
            <a:extLst>
              <a:ext uri="{FF2B5EF4-FFF2-40B4-BE49-F238E27FC236}">
                <a16:creationId xmlns:a16="http://schemas.microsoft.com/office/drawing/2014/main" id="{F43DBE88-49F7-4ADF-BAA1-50E3B2FA0FD2}"/>
              </a:ext>
            </a:extLst>
          </p:cNvPr>
          <p:cNvCxnSpPr/>
          <p:nvPr userDrawn="1"/>
        </p:nvCxnSpPr>
        <p:spPr>
          <a:xfrm>
            <a:off x="1143000" y="1600200"/>
            <a:ext cx="7543800" cy="0"/>
          </a:xfrm>
          <a:prstGeom prst="line">
            <a:avLst/>
          </a:prstGeom>
          <a:ln w="19050">
            <a:solidFill>
              <a:srgbClr val="0086F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02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p:spTree>
      <p:nvGrpSpPr>
        <p:cNvPr id="1" name=""/>
        <p:cNvGrpSpPr/>
        <p:nvPr/>
      </p:nvGrpSpPr>
      <p:grpSpPr>
        <a:xfrm>
          <a:off x="0" y="0"/>
          <a:ext cx="0" cy="0"/>
          <a:chOff x="0" y="0"/>
          <a:chExt cx="0" cy="0"/>
        </a:xfrm>
      </p:grpSpPr>
      <p:sp>
        <p:nvSpPr>
          <p:cNvPr id="2" name="Title 1"/>
          <p:cNvSpPr>
            <a:spLocks noGrp="1"/>
          </p:cNvSpPr>
          <p:nvPr>
            <p:ph type="ctrTitle"/>
          </p:nvPr>
        </p:nvSpPr>
        <p:spPr>
          <a:xfrm>
            <a:off x="990600" y="4800600"/>
            <a:ext cx="7543800" cy="860425"/>
          </a:xfrm>
        </p:spPr>
        <p:txBody>
          <a:bodyPr>
            <a:normAutofit/>
          </a:bodyPr>
          <a:lstStyle>
            <a:lvl1pPr>
              <a:lnSpc>
                <a:spcPts val="3800"/>
              </a:lnSpc>
              <a:defRPr sz="3200">
                <a:solidFill>
                  <a:schemeClr val="bg1"/>
                </a:solidFill>
                <a:latin typeface="Open Sans bold" pitchFamily="34" charset="0"/>
                <a:ea typeface="Open Sans bold" pitchFamily="34" charset="0"/>
                <a:cs typeface="Open Sans bold"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990600" y="6096000"/>
            <a:ext cx="6212541" cy="381000"/>
          </a:xfrm>
        </p:spPr>
        <p:txBody>
          <a:bodyPr>
            <a:norm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Name </a:t>
            </a:r>
            <a:r>
              <a:rPr lang="en-US" dirty="0" err="1"/>
              <a:t>Lastname</a:t>
            </a:r>
            <a:endParaRPr lang="en-US" dirty="0"/>
          </a:p>
        </p:txBody>
      </p:sp>
      <p:sp>
        <p:nvSpPr>
          <p:cNvPr id="12" name="Date Placeholder 3"/>
          <p:cNvSpPr>
            <a:spLocks noGrp="1"/>
          </p:cNvSpPr>
          <p:nvPr>
            <p:ph type="dt" sz="half" idx="10"/>
          </p:nvPr>
        </p:nvSpPr>
        <p:spPr>
          <a:xfrm>
            <a:off x="990600" y="5715000"/>
            <a:ext cx="1828800" cy="365125"/>
          </a:xfrm>
        </p:spPr>
        <p:txBody>
          <a:bodyPr/>
          <a:lstStyle>
            <a:lvl1pPr>
              <a:defRPr sz="1400">
                <a:solidFill>
                  <a:schemeClr val="bg1"/>
                </a:solidFill>
                <a:latin typeface="Open Sans Light" pitchFamily="34" charset="0"/>
                <a:ea typeface="Open Sans Light" pitchFamily="34" charset="0"/>
                <a:cs typeface="Open Sans Light" pitchFamily="34" charset="0"/>
              </a:defRPr>
            </a:lvl1pPr>
          </a:lstStyle>
          <a:p>
            <a:fld id="{57F87769-FD7D-4D43-8CC8-8B9B8FC3183E}" type="datetime1">
              <a:rPr lang="en-US" smtClean="0"/>
              <a:t>5/6/2019</a:t>
            </a:fld>
            <a:endParaRPr lang="en-US" dirty="0"/>
          </a:p>
        </p:txBody>
      </p:sp>
      <p:grpSp>
        <p:nvGrpSpPr>
          <p:cNvPr id="6" name="Group 5">
            <a:extLst>
              <a:ext uri="{FF2B5EF4-FFF2-40B4-BE49-F238E27FC236}">
                <a16:creationId xmlns:a16="http://schemas.microsoft.com/office/drawing/2014/main" id="{594B6F6F-8ABF-4DA9-8533-0FC0F79B5456}"/>
              </a:ext>
            </a:extLst>
          </p:cNvPr>
          <p:cNvGrpSpPr/>
          <p:nvPr userDrawn="1"/>
        </p:nvGrpSpPr>
        <p:grpSpPr>
          <a:xfrm>
            <a:off x="0" y="0"/>
            <a:ext cx="9144000" cy="6858000"/>
            <a:chOff x="0" y="0"/>
            <a:chExt cx="9144000" cy="6858000"/>
          </a:xfrm>
        </p:grpSpPr>
        <p:pic>
          <p:nvPicPr>
            <p:cNvPr id="7" name="Picture 6" descr="ppt section.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6EAE9D57-BD3E-4086-8F2E-76CA0B1D0C5B}"/>
                </a:ext>
              </a:extLst>
            </p:cNvPr>
            <p:cNvSpPr/>
            <p:nvPr userDrawn="1"/>
          </p:nvSpPr>
          <p:spPr>
            <a:xfrm>
              <a:off x="228600" y="228600"/>
              <a:ext cx="1447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DC14BDB2-6A5A-4C76-A999-F3D842339377}"/>
              </a:ext>
            </a:extLst>
          </p:cNvPr>
          <p:cNvSpPr/>
          <p:nvPr userDrawn="1"/>
        </p:nvSpPr>
        <p:spPr>
          <a:xfrm>
            <a:off x="0" y="4572000"/>
            <a:ext cx="92202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5D64F31-13BB-4B86-83D2-831D31BD542F}"/>
              </a:ext>
            </a:extLst>
          </p:cNvPr>
          <p:cNvPicPr>
            <a:picLocks noChangeAspect="1"/>
          </p:cNvPicPr>
          <p:nvPr userDrawn="1"/>
        </p:nvPicPr>
        <p:blipFill rotWithShape="1">
          <a:blip r:embed="rId3"/>
          <a:srcRect l="10476" r="15573"/>
          <a:stretch/>
        </p:blipFill>
        <p:spPr>
          <a:xfrm>
            <a:off x="-1" y="2105264"/>
            <a:ext cx="9144001" cy="4752736"/>
          </a:xfrm>
          <a:prstGeom prst="rect">
            <a:avLst/>
          </a:prstGeom>
        </p:spPr>
      </p:pic>
    </p:spTree>
    <p:extLst>
      <p:ext uri="{BB962C8B-B14F-4D97-AF65-F5344CB8AC3E}">
        <p14:creationId xmlns:p14="http://schemas.microsoft.com/office/powerpoint/2010/main" val="1244697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pic>
        <p:nvPicPr>
          <p:cNvPr id="7" name="Picture 6" descr="ppt section.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990600" y="3276600"/>
            <a:ext cx="7543800" cy="1470025"/>
          </a:xfrm>
        </p:spPr>
        <p:txBody>
          <a:bodyPr>
            <a:normAutofit/>
          </a:bodyPr>
          <a:lstStyle>
            <a:lvl1pPr>
              <a:lnSpc>
                <a:spcPts val="3800"/>
              </a:lnSpc>
              <a:defRPr sz="3200">
                <a:solidFill>
                  <a:schemeClr val="bg1"/>
                </a:solidFill>
                <a:latin typeface="Open Sans bold" pitchFamily="34" charset="0"/>
                <a:ea typeface="Open Sans bold" pitchFamily="34" charset="0"/>
                <a:cs typeface="Open Sans bold" pitchFamily="34" charset="0"/>
              </a:defRPr>
            </a:lvl1pPr>
          </a:lstStyle>
          <a:p>
            <a:r>
              <a:rPr lang="en-US" dirty="0"/>
              <a:t>Click to edit Master title style</a:t>
            </a:r>
          </a:p>
        </p:txBody>
      </p:sp>
      <p:sp>
        <p:nvSpPr>
          <p:cNvPr id="3" name="Subtitle 2"/>
          <p:cNvSpPr>
            <a:spLocks noGrp="1"/>
          </p:cNvSpPr>
          <p:nvPr>
            <p:ph type="subTitle" idx="1"/>
          </p:nvPr>
        </p:nvSpPr>
        <p:spPr>
          <a:xfrm>
            <a:off x="990600" y="4724400"/>
            <a:ext cx="6212541" cy="1752600"/>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userDrawn="1"/>
        </p:nvCxnSpPr>
        <p:spPr>
          <a:xfrm>
            <a:off x="1066800" y="4572000"/>
            <a:ext cx="762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ppt section2.jpg"/>
          <p:cNvPicPr>
            <a:picLocks noChangeAspect="1"/>
          </p:cNvPicPr>
          <p:nvPr userDrawn="1"/>
        </p:nvPicPr>
        <p:blipFill>
          <a:blip r:embed="rId2" cstate="print"/>
          <a:stretch>
            <a:fillRect/>
          </a:stretch>
        </p:blipFill>
        <p:spPr>
          <a:xfrm>
            <a:off x="0" y="0"/>
            <a:ext cx="3474720" cy="6858000"/>
          </a:xfrm>
          <a:prstGeom prst="rect">
            <a:avLst/>
          </a:prstGeom>
        </p:spPr>
      </p:pic>
      <p:sp>
        <p:nvSpPr>
          <p:cNvPr id="2" name="Title 1"/>
          <p:cNvSpPr>
            <a:spLocks noGrp="1"/>
          </p:cNvSpPr>
          <p:nvPr>
            <p:ph type="title"/>
          </p:nvPr>
        </p:nvSpPr>
        <p:spPr>
          <a:xfrm>
            <a:off x="457201" y="304800"/>
            <a:ext cx="2743199" cy="838200"/>
          </a:xfrm>
        </p:spPr>
        <p:txBody>
          <a:bodyPr anchor="b"/>
          <a:lstStyle>
            <a:lvl1pPr algn="l">
              <a:lnSpc>
                <a:spcPts val="2800"/>
              </a:lnSpc>
              <a:defRPr sz="2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733800" y="533400"/>
            <a:ext cx="4953000" cy="5592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2743199"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26CC625-5A91-49C6-A978-F87043F70118}" type="datetime1">
              <a:rPr lang="en-US" smtClean="0"/>
              <a:t>5/6/2019</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9" name="Straight Connector 8"/>
          <p:cNvCxnSpPr/>
          <p:nvPr userDrawn="1"/>
        </p:nvCxnSpPr>
        <p:spPr>
          <a:xfrm>
            <a:off x="457200" y="1295400"/>
            <a:ext cx="2743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A6FE9C-218B-45BD-8F84-2EF7194FB8C5}" type="datetime1">
              <a:rPr lang="en-US" smtClean="0"/>
              <a:t>5/6/2019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userDrawn="1"/>
        </p:nvCxnSpPr>
        <p:spPr>
          <a:xfrm>
            <a:off x="1143000" y="1600200"/>
            <a:ext cx="7543800" cy="0"/>
          </a:xfrm>
          <a:prstGeom prst="line">
            <a:avLst/>
          </a:prstGeom>
          <a:ln w="19050">
            <a:solidFill>
              <a:srgbClr val="0086FB"/>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43000" y="1828800"/>
            <a:ext cx="75438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63731D-40BC-43DF-B89A-20A1BD9410F8}" type="datetime1">
              <a:rPr lang="en-US" smtClean="0"/>
              <a:t>5/6/2019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7" name="Straight Connector 6"/>
          <p:cNvCxnSpPr/>
          <p:nvPr userDrawn="1"/>
        </p:nvCxnSpPr>
        <p:spPr>
          <a:xfrm>
            <a:off x="1143000" y="1600200"/>
            <a:ext cx="7543800" cy="0"/>
          </a:xfrm>
          <a:prstGeom prst="line">
            <a:avLst/>
          </a:prstGeom>
          <a:ln w="19050">
            <a:solidFill>
              <a:srgbClr val="0086F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77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43000" y="1828800"/>
            <a:ext cx="75438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E83EAF-B23D-48C5-92AF-01EBA4D756E1}" type="datetime1">
              <a:rPr lang="en-US" smtClean="0"/>
              <a:t>5/6/2019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userDrawn="1"/>
        </p:nvCxnSpPr>
        <p:spPr>
          <a:xfrm>
            <a:off x="1143000" y="1600200"/>
            <a:ext cx="7543800" cy="0"/>
          </a:xfrm>
          <a:prstGeom prst="line">
            <a:avLst/>
          </a:prstGeom>
          <a:ln w="19050">
            <a:solidFill>
              <a:srgbClr val="0086F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99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43000" y="1828800"/>
            <a:ext cx="75438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3C92A3-7CCC-4254-8ED1-BDB27627B667}" type="datetime1">
              <a:rPr lang="en-US" smtClean="0"/>
              <a:t>5/6/2019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userDrawn="1"/>
        </p:nvCxnSpPr>
        <p:spPr>
          <a:xfrm>
            <a:off x="1143000" y="1600200"/>
            <a:ext cx="7543800" cy="0"/>
          </a:xfrm>
          <a:prstGeom prst="line">
            <a:avLst/>
          </a:prstGeom>
          <a:ln w="19050">
            <a:solidFill>
              <a:srgbClr val="0086F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42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asic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400" baseline="0"/>
            </a:lvl1pPr>
            <a:lvl2pPr>
              <a:buNone/>
              <a:defRPr/>
            </a:lvl2pPr>
            <a:lvl3pPr>
              <a:buNone/>
              <a:defRPr/>
            </a:lvl3pPr>
            <a:lvl4pPr>
              <a:buNone/>
              <a:defRPr/>
            </a:lvl4pPr>
            <a:lvl5pPr>
              <a:buNone/>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Master text styles</a:t>
            </a:r>
          </a:p>
        </p:txBody>
      </p:sp>
      <p:sp>
        <p:nvSpPr>
          <p:cNvPr id="4" name="Date Placeholder 3"/>
          <p:cNvSpPr>
            <a:spLocks noGrp="1"/>
          </p:cNvSpPr>
          <p:nvPr>
            <p:ph type="dt" sz="half" idx="10"/>
          </p:nvPr>
        </p:nvSpPr>
        <p:spPr/>
        <p:txBody>
          <a:bodyPr/>
          <a:lstStyle/>
          <a:p>
            <a:fld id="{B5A69545-567B-49EE-9B22-4F3183912FBF}" type="datetime1">
              <a:rPr lang="en-US" smtClean="0"/>
              <a:t>5/6/2019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userDrawn="1"/>
        </p:nvCxnSpPr>
        <p:spPr>
          <a:xfrm>
            <a:off x="1143000" y="1600200"/>
            <a:ext cx="7543800" cy="0"/>
          </a:xfrm>
          <a:prstGeom prst="line">
            <a:avLst/>
          </a:prstGeom>
          <a:ln w="19050">
            <a:solidFill>
              <a:srgbClr val="0086FB"/>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274638"/>
            <a:ext cx="7543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1828800"/>
            <a:ext cx="7543800" cy="4297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781800" y="6172200"/>
            <a:ext cx="990600" cy="365125"/>
          </a:xfrm>
          <a:prstGeom prst="rect">
            <a:avLst/>
          </a:prstGeom>
        </p:spPr>
        <p:txBody>
          <a:bodyPr vert="horz" lIns="91440" tIns="45720" rIns="91440" bIns="45720" rtlCol="0" anchor="ctr"/>
          <a:lstStyle>
            <a:lvl1pPr algn="l">
              <a:defRPr sz="1200">
                <a:solidFill>
                  <a:schemeClr val="tx1">
                    <a:tint val="75000"/>
                  </a:schemeClr>
                </a:solidFill>
                <a:latin typeface="Open Sans Light" pitchFamily="34" charset="0"/>
                <a:ea typeface="Open Sans Light" pitchFamily="34" charset="0"/>
                <a:cs typeface="Open Sans Light" pitchFamily="34" charset="0"/>
              </a:defRPr>
            </a:lvl1pPr>
          </a:lstStyle>
          <a:p>
            <a:fld id="{785ED9FF-DB50-49B1-98F0-535F6C46C53B}" type="datetime1">
              <a:rPr lang="en-US" smtClean="0"/>
              <a:t>5/6/2019</a:t>
            </a:fld>
            <a:endParaRPr lang="en-US"/>
          </a:p>
        </p:txBody>
      </p:sp>
      <p:sp>
        <p:nvSpPr>
          <p:cNvPr id="6" name="Slide Number Placeholder 5"/>
          <p:cNvSpPr>
            <a:spLocks noGrp="1"/>
          </p:cNvSpPr>
          <p:nvPr>
            <p:ph type="sldNum" sz="quarter" idx="4"/>
          </p:nvPr>
        </p:nvSpPr>
        <p:spPr>
          <a:xfrm>
            <a:off x="8382000" y="6172200"/>
            <a:ext cx="533400" cy="365125"/>
          </a:xfrm>
          <a:prstGeom prst="rect">
            <a:avLst/>
          </a:prstGeom>
        </p:spPr>
        <p:txBody>
          <a:bodyPr vert="horz" lIns="91440" tIns="45720" rIns="91440" bIns="45720" rtlCol="0" anchor="ctr"/>
          <a:lstStyle>
            <a:lvl1pPr algn="r">
              <a:defRPr sz="1200">
                <a:solidFill>
                  <a:schemeClr val="tx1">
                    <a:tint val="75000"/>
                  </a:schemeClr>
                </a:solidFill>
                <a:latin typeface="Open Sans Light" pitchFamily="34" charset="0"/>
                <a:ea typeface="Open Sans Light" pitchFamily="34" charset="0"/>
                <a:cs typeface="Open Sans Light" pitchFamily="34"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6" r:id="rId4"/>
    <p:sldLayoutId id="2147483650" r:id="rId5"/>
    <p:sldLayoutId id="2147483665" r:id="rId6"/>
    <p:sldLayoutId id="2147483667" r:id="rId7"/>
    <p:sldLayoutId id="2147483666" r:id="rId8"/>
    <p:sldLayoutId id="2147483658" r:id="rId9"/>
    <p:sldLayoutId id="2147483661" r:id="rId10"/>
    <p:sldLayoutId id="2147483663" r:id="rId11"/>
    <p:sldLayoutId id="2147483660" r:id="rId12"/>
    <p:sldLayoutId id="2147483664" r:id="rId13"/>
  </p:sldLayoutIdLst>
  <p:hf sldNum="0" hdr="0" ftr="0" dt="0"/>
  <p:txStyles>
    <p:titleStyle>
      <a:lvl1pPr algn="l" defTabSz="914400" rtl="0" eaLnBrk="1" latinLnBrk="0" hangingPunct="1">
        <a:lnSpc>
          <a:spcPts val="4200"/>
        </a:lnSpc>
        <a:spcBef>
          <a:spcPct val="0"/>
        </a:spcBef>
        <a:buNone/>
        <a:defRPr sz="4000" b="0" kern="1200" cap="none" spc="0">
          <a:ln w="0"/>
          <a:solidFill>
            <a:schemeClr val="tx2"/>
          </a:solidFill>
          <a:effectLst>
            <a:outerShdw blurRad="38100" dist="25400" dir="5400000" algn="ctr" rotWithShape="0">
              <a:srgbClr val="6E747A">
                <a:alpha val="43000"/>
              </a:srgbClr>
            </a:outerShdw>
          </a:effectLst>
          <a:latin typeface="Open Sans Semibold" pitchFamily="34" charset="0"/>
          <a:ea typeface="Open Sans Semibold" pitchFamily="34" charset="0"/>
          <a:cs typeface="Open Sans Semibold"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Light" pitchFamily="34" charset="0"/>
          <a:ea typeface="Open Sans Light" pitchFamily="34" charset="0"/>
          <a:cs typeface="Open Sans Light"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Light" pitchFamily="34" charset="0"/>
          <a:ea typeface="Open Sans Light" pitchFamily="34" charset="0"/>
          <a:cs typeface="Open Sans Light"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Light" pitchFamily="34" charset="0"/>
          <a:ea typeface="Open Sans Light" pitchFamily="34" charset="0"/>
          <a:cs typeface="Open Sans Light"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Light" pitchFamily="34" charset="0"/>
          <a:ea typeface="Open Sans Light" pitchFamily="34" charset="0"/>
          <a:cs typeface="Open Sans Light"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Light" pitchFamily="34" charset="0"/>
          <a:ea typeface="Open Sans Light" pitchFamily="34" charset="0"/>
          <a:cs typeface="Open Sans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22E3-B2A8-40B9-B58B-18B103C95BD6}"/>
              </a:ext>
            </a:extLst>
          </p:cNvPr>
          <p:cNvSpPr>
            <a:spLocks noGrp="1"/>
          </p:cNvSpPr>
          <p:nvPr>
            <p:ph type="ctrTitle"/>
          </p:nvPr>
        </p:nvSpPr>
        <p:spPr/>
        <p:txBody>
          <a:bodyPr>
            <a:normAutofit fontScale="90000"/>
          </a:bodyPr>
          <a:lstStyle/>
          <a:p>
            <a:r>
              <a:rPr lang="en-US" dirty="0"/>
              <a:t>Relationships</a:t>
            </a:r>
            <a:br>
              <a:rPr lang="en-US" sz="1600" dirty="0"/>
            </a:br>
            <a:endParaRPr lang="en-US" sz="1600" dirty="0"/>
          </a:p>
        </p:txBody>
      </p:sp>
      <p:sp>
        <p:nvSpPr>
          <p:cNvPr id="3" name="Subtitle 2">
            <a:extLst>
              <a:ext uri="{FF2B5EF4-FFF2-40B4-BE49-F238E27FC236}">
                <a16:creationId xmlns:a16="http://schemas.microsoft.com/office/drawing/2014/main" id="{B040B3AF-971A-41AB-A57E-FB5A9F744EC9}"/>
              </a:ext>
            </a:extLst>
          </p:cNvPr>
          <p:cNvSpPr>
            <a:spLocks noGrp="1"/>
          </p:cNvSpPr>
          <p:nvPr>
            <p:ph type="subTitle" idx="1"/>
          </p:nvPr>
        </p:nvSpPr>
        <p:spPr>
          <a:xfrm>
            <a:off x="990600" y="6096000"/>
            <a:ext cx="6212541" cy="381000"/>
          </a:xfrm>
        </p:spPr>
        <p:txBody>
          <a:bodyPr/>
          <a:lstStyle/>
          <a:p>
            <a:r>
              <a:rPr lang="en-US" dirty="0"/>
              <a:t>Zach Rogers, Sr. Application Engineer EMEAR</a:t>
            </a:r>
          </a:p>
        </p:txBody>
      </p:sp>
      <p:sp>
        <p:nvSpPr>
          <p:cNvPr id="5" name="Date Placeholder 3">
            <a:extLst>
              <a:ext uri="{FF2B5EF4-FFF2-40B4-BE49-F238E27FC236}">
                <a16:creationId xmlns:a16="http://schemas.microsoft.com/office/drawing/2014/main" id="{82D46C19-3A4D-484E-B8FE-24ED4AFB72EF}"/>
              </a:ext>
            </a:extLst>
          </p:cNvPr>
          <p:cNvSpPr>
            <a:spLocks noGrp="1"/>
          </p:cNvSpPr>
          <p:nvPr>
            <p:ph type="dt" sz="half" idx="10"/>
          </p:nvPr>
        </p:nvSpPr>
        <p:spPr>
          <a:xfrm>
            <a:off x="990600" y="5715000"/>
            <a:ext cx="1828800" cy="365125"/>
          </a:xfrm>
        </p:spPr>
        <p:txBody>
          <a:bodyPr/>
          <a:lstStyle/>
          <a:p>
            <a:fld id="{D71AB106-F467-4650-859F-31DFDC458DD8}" type="datetime4">
              <a:rPr lang="en-US" smtClean="0"/>
              <a:pPr/>
              <a:t>May 6, 2019</a:t>
            </a:fld>
            <a:endParaRPr lang="en-US" dirty="0"/>
          </a:p>
        </p:txBody>
      </p:sp>
      <p:sp>
        <p:nvSpPr>
          <p:cNvPr id="8" name="Rectangle 7">
            <a:extLst>
              <a:ext uri="{FF2B5EF4-FFF2-40B4-BE49-F238E27FC236}">
                <a16:creationId xmlns:a16="http://schemas.microsoft.com/office/drawing/2014/main" id="{2C72F8EF-FB9F-494D-B75C-7CBF19F9F327}"/>
              </a:ext>
            </a:extLst>
          </p:cNvPr>
          <p:cNvSpPr/>
          <p:nvPr/>
        </p:nvSpPr>
        <p:spPr>
          <a:xfrm>
            <a:off x="978310" y="5153065"/>
            <a:ext cx="6096000" cy="369332"/>
          </a:xfrm>
          <a:prstGeom prst="rect">
            <a:avLst/>
          </a:prstGeom>
        </p:spPr>
        <p:txBody>
          <a:bodyPr wrap="square">
            <a:spAutoFit/>
          </a:bodyPr>
          <a:lstStyle/>
          <a:p>
            <a:r>
              <a:rPr lang="en-US" i="1" dirty="0">
                <a:solidFill>
                  <a:schemeClr val="bg1"/>
                </a:solidFill>
                <a:latin typeface="Open Sans bold"/>
              </a:rPr>
              <a:t>Perfect Parts &amp; Assemblies in an Imperfect World</a:t>
            </a:r>
          </a:p>
        </p:txBody>
      </p:sp>
    </p:spTree>
    <p:extLst>
      <p:ext uri="{BB962C8B-B14F-4D97-AF65-F5344CB8AC3E}">
        <p14:creationId xmlns:p14="http://schemas.microsoft.com/office/powerpoint/2010/main" val="4108909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149D2-08CB-4249-9626-29F6A79C4065}"/>
              </a:ext>
            </a:extLst>
          </p:cNvPr>
          <p:cNvSpPr>
            <a:spLocks noGrp="1"/>
          </p:cNvSpPr>
          <p:nvPr>
            <p:ph type="title"/>
          </p:nvPr>
        </p:nvSpPr>
        <p:spPr/>
        <p:txBody>
          <a:bodyPr/>
          <a:lstStyle/>
          <a:p>
            <a:r>
              <a:rPr lang="en-US" dirty="0"/>
              <a:t>What are Relationships?</a:t>
            </a:r>
          </a:p>
        </p:txBody>
      </p:sp>
      <p:sp>
        <p:nvSpPr>
          <p:cNvPr id="3" name="Content Placeholder 2">
            <a:extLst>
              <a:ext uri="{FF2B5EF4-FFF2-40B4-BE49-F238E27FC236}">
                <a16:creationId xmlns:a16="http://schemas.microsoft.com/office/drawing/2014/main" id="{2484C0AD-4BD5-4C01-A622-9DA98E9F4C71}"/>
              </a:ext>
            </a:extLst>
          </p:cNvPr>
          <p:cNvSpPr>
            <a:spLocks noGrp="1"/>
          </p:cNvSpPr>
          <p:nvPr>
            <p:ph idx="1"/>
          </p:nvPr>
        </p:nvSpPr>
        <p:spPr>
          <a:xfrm>
            <a:off x="685800" y="1828800"/>
            <a:ext cx="8229600" cy="4297363"/>
          </a:xfrm>
        </p:spPr>
        <p:txBody>
          <a:bodyPr>
            <a:normAutofit/>
          </a:bodyPr>
          <a:lstStyle/>
          <a:p>
            <a:pPr marL="0" indent="0">
              <a:buNone/>
            </a:pPr>
            <a:r>
              <a:rPr lang="en-US" sz="2800" dirty="0"/>
              <a:t>Relationships are a way of connecting two pieces of information together</a:t>
            </a:r>
          </a:p>
          <a:p>
            <a:pPr marL="0" indent="0">
              <a:buNone/>
            </a:pPr>
            <a:r>
              <a:rPr lang="en-US" sz="2800" dirty="0"/>
              <a:t>There are special kinds of Relationships too</a:t>
            </a:r>
          </a:p>
          <a:p>
            <a:pPr lvl="1"/>
            <a:r>
              <a:rPr lang="en-US" sz="2400" dirty="0"/>
              <a:t>Frame to Frame</a:t>
            </a:r>
          </a:p>
          <a:p>
            <a:pPr lvl="1"/>
            <a:r>
              <a:rPr lang="en-US" sz="2400" dirty="0"/>
              <a:t>Object to Object</a:t>
            </a:r>
          </a:p>
          <a:p>
            <a:pPr lvl="1"/>
            <a:r>
              <a:rPr lang="en-US" sz="2400" dirty="0"/>
              <a:t>Vector Group to Vector Group</a:t>
            </a:r>
          </a:p>
          <a:p>
            <a:pPr lvl="1"/>
            <a:r>
              <a:rPr lang="en-US" sz="2400" dirty="0"/>
              <a:t>Pipe Fitting</a:t>
            </a:r>
          </a:p>
          <a:p>
            <a:pPr marL="0" indent="0">
              <a:buNone/>
            </a:pPr>
            <a:endParaRPr lang="en-US" sz="2800" dirty="0"/>
          </a:p>
        </p:txBody>
      </p:sp>
    </p:spTree>
    <p:extLst>
      <p:ext uri="{BB962C8B-B14F-4D97-AF65-F5344CB8AC3E}">
        <p14:creationId xmlns:p14="http://schemas.microsoft.com/office/powerpoint/2010/main" val="1368913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149D2-08CB-4249-9626-29F6A79C4065}"/>
              </a:ext>
            </a:extLst>
          </p:cNvPr>
          <p:cNvSpPr>
            <a:spLocks noGrp="1"/>
          </p:cNvSpPr>
          <p:nvPr>
            <p:ph type="title"/>
          </p:nvPr>
        </p:nvSpPr>
        <p:spPr/>
        <p:txBody>
          <a:bodyPr/>
          <a:lstStyle/>
          <a:p>
            <a:r>
              <a:rPr lang="en-US" dirty="0"/>
              <a:t>What are Relationships?</a:t>
            </a:r>
          </a:p>
        </p:txBody>
      </p:sp>
      <p:sp>
        <p:nvSpPr>
          <p:cNvPr id="3" name="Content Placeholder 2">
            <a:extLst>
              <a:ext uri="{FF2B5EF4-FFF2-40B4-BE49-F238E27FC236}">
                <a16:creationId xmlns:a16="http://schemas.microsoft.com/office/drawing/2014/main" id="{2484C0AD-4BD5-4C01-A622-9DA98E9F4C71}"/>
              </a:ext>
            </a:extLst>
          </p:cNvPr>
          <p:cNvSpPr>
            <a:spLocks noGrp="1"/>
          </p:cNvSpPr>
          <p:nvPr>
            <p:ph idx="1"/>
          </p:nvPr>
        </p:nvSpPr>
        <p:spPr>
          <a:xfrm>
            <a:off x="685800" y="1828800"/>
            <a:ext cx="8229600" cy="4297363"/>
          </a:xfrm>
        </p:spPr>
        <p:txBody>
          <a:bodyPr>
            <a:normAutofit/>
          </a:bodyPr>
          <a:lstStyle/>
          <a:p>
            <a:pPr marL="0" indent="0">
              <a:buNone/>
            </a:pPr>
            <a:r>
              <a:rPr lang="en-US" sz="2800" dirty="0"/>
              <a:t>Relationships are a way of connecting two pieces of information together</a:t>
            </a:r>
          </a:p>
          <a:p>
            <a:pPr marL="0" indent="0">
              <a:buNone/>
            </a:pPr>
            <a:r>
              <a:rPr lang="en-US" sz="2800" dirty="0"/>
              <a:t>Relationships can be used for</a:t>
            </a:r>
          </a:p>
          <a:p>
            <a:pPr lvl="1"/>
            <a:r>
              <a:rPr lang="en-US" sz="2400" dirty="0"/>
              <a:t>Alignment/Fit</a:t>
            </a:r>
          </a:p>
          <a:p>
            <a:pPr lvl="1"/>
            <a:r>
              <a:rPr lang="en-US" sz="2400" dirty="0"/>
              <a:t>Study/Analysis</a:t>
            </a:r>
          </a:p>
          <a:p>
            <a:pPr lvl="1"/>
            <a:r>
              <a:rPr lang="en-US" sz="2400" dirty="0"/>
              <a:t>Adjustment/Planning</a:t>
            </a:r>
          </a:p>
          <a:p>
            <a:pPr lvl="1"/>
            <a:r>
              <a:rPr lang="en-US" sz="2400" dirty="0"/>
              <a:t>Reporting</a:t>
            </a:r>
          </a:p>
        </p:txBody>
      </p:sp>
    </p:spTree>
    <p:extLst>
      <p:ext uri="{BB962C8B-B14F-4D97-AF65-F5344CB8AC3E}">
        <p14:creationId xmlns:p14="http://schemas.microsoft.com/office/powerpoint/2010/main" val="725254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149D2-08CB-4249-9626-29F6A79C4065}"/>
              </a:ext>
            </a:extLst>
          </p:cNvPr>
          <p:cNvSpPr>
            <a:spLocks noGrp="1"/>
          </p:cNvSpPr>
          <p:nvPr>
            <p:ph type="title"/>
          </p:nvPr>
        </p:nvSpPr>
        <p:spPr/>
        <p:txBody>
          <a:bodyPr/>
          <a:lstStyle/>
          <a:p>
            <a:r>
              <a:rPr lang="en-US" dirty="0"/>
              <a:t>What are Relationships?</a:t>
            </a:r>
          </a:p>
        </p:txBody>
      </p:sp>
      <p:sp>
        <p:nvSpPr>
          <p:cNvPr id="3" name="Content Placeholder 2">
            <a:extLst>
              <a:ext uri="{FF2B5EF4-FFF2-40B4-BE49-F238E27FC236}">
                <a16:creationId xmlns:a16="http://schemas.microsoft.com/office/drawing/2014/main" id="{2484C0AD-4BD5-4C01-A622-9DA98E9F4C71}"/>
              </a:ext>
            </a:extLst>
          </p:cNvPr>
          <p:cNvSpPr>
            <a:spLocks noGrp="1"/>
          </p:cNvSpPr>
          <p:nvPr>
            <p:ph idx="1"/>
          </p:nvPr>
        </p:nvSpPr>
        <p:spPr>
          <a:xfrm>
            <a:off x="685800" y="1828800"/>
            <a:ext cx="8229600" cy="4297363"/>
          </a:xfrm>
        </p:spPr>
        <p:txBody>
          <a:bodyPr>
            <a:normAutofit/>
          </a:bodyPr>
          <a:lstStyle/>
          <a:p>
            <a:pPr marL="0" indent="0">
              <a:buNone/>
            </a:pPr>
            <a:r>
              <a:rPr lang="en-US" sz="2800" dirty="0"/>
              <a:t>Relationships are a way of connecting two pieces of information together</a:t>
            </a:r>
          </a:p>
          <a:p>
            <a:pPr marL="0" indent="0">
              <a:buNone/>
            </a:pPr>
            <a:r>
              <a:rPr lang="en-US" sz="2800" dirty="0"/>
              <a:t>Relationships have</a:t>
            </a:r>
          </a:p>
          <a:p>
            <a:pPr lvl="1"/>
            <a:r>
              <a:rPr lang="en-US" sz="2400" dirty="0"/>
              <a:t>Rules (Fit Constraints)</a:t>
            </a:r>
          </a:p>
          <a:p>
            <a:pPr lvl="1"/>
            <a:r>
              <a:rPr lang="en-US" sz="2400" dirty="0"/>
              <a:t>Importance (Weights)</a:t>
            </a:r>
          </a:p>
          <a:p>
            <a:pPr lvl="1"/>
            <a:r>
              <a:rPr lang="en-US" sz="2400" dirty="0"/>
              <a:t>Pass-Fail Reporting Criteria (Tolerance)</a:t>
            </a:r>
          </a:p>
        </p:txBody>
      </p:sp>
    </p:spTree>
    <p:extLst>
      <p:ext uri="{BB962C8B-B14F-4D97-AF65-F5344CB8AC3E}">
        <p14:creationId xmlns:p14="http://schemas.microsoft.com/office/powerpoint/2010/main" val="2996137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8851C-141B-4D8F-B218-68A72271F84A}"/>
              </a:ext>
            </a:extLst>
          </p:cNvPr>
          <p:cNvSpPr>
            <a:spLocks noGrp="1"/>
          </p:cNvSpPr>
          <p:nvPr>
            <p:ph type="title"/>
          </p:nvPr>
        </p:nvSpPr>
        <p:spPr/>
        <p:txBody>
          <a:bodyPr/>
          <a:lstStyle/>
          <a:p>
            <a:r>
              <a:rPr lang="en-US" dirty="0"/>
              <a:t>Ideal World</a:t>
            </a:r>
          </a:p>
        </p:txBody>
      </p:sp>
      <p:pic>
        <p:nvPicPr>
          <p:cNvPr id="11" name="Picture 10">
            <a:extLst>
              <a:ext uri="{FF2B5EF4-FFF2-40B4-BE49-F238E27FC236}">
                <a16:creationId xmlns:a16="http://schemas.microsoft.com/office/drawing/2014/main" id="{9CD87D35-1BEE-4D9D-998B-9BFF4B81612A}"/>
              </a:ext>
            </a:extLst>
          </p:cNvPr>
          <p:cNvPicPr>
            <a:picLocks noChangeAspect="1"/>
          </p:cNvPicPr>
          <p:nvPr/>
        </p:nvPicPr>
        <p:blipFill>
          <a:blip r:embed="rId3"/>
          <a:stretch>
            <a:fillRect/>
          </a:stretch>
        </p:blipFill>
        <p:spPr>
          <a:xfrm>
            <a:off x="4555713" y="4524800"/>
            <a:ext cx="952919" cy="962855"/>
          </a:xfrm>
          <a:prstGeom prst="rect">
            <a:avLst/>
          </a:prstGeom>
        </p:spPr>
      </p:pic>
      <p:sp>
        <p:nvSpPr>
          <p:cNvPr id="3" name="Content Placeholder 2">
            <a:extLst>
              <a:ext uri="{FF2B5EF4-FFF2-40B4-BE49-F238E27FC236}">
                <a16:creationId xmlns:a16="http://schemas.microsoft.com/office/drawing/2014/main" id="{DEFAFBAE-A992-4D65-A4EE-8C38D6612146}"/>
              </a:ext>
            </a:extLst>
          </p:cNvPr>
          <p:cNvSpPr>
            <a:spLocks noGrp="1"/>
          </p:cNvSpPr>
          <p:nvPr>
            <p:ph sz="half" idx="1"/>
          </p:nvPr>
        </p:nvSpPr>
        <p:spPr>
          <a:xfrm>
            <a:off x="628650" y="1602000"/>
            <a:ext cx="8287200" cy="4351338"/>
          </a:xfrm>
        </p:spPr>
        <p:txBody>
          <a:bodyPr>
            <a:normAutofit/>
          </a:bodyPr>
          <a:lstStyle/>
          <a:p>
            <a:r>
              <a:rPr lang="en-US" dirty="0"/>
              <a:t>Build the mating parts</a:t>
            </a:r>
          </a:p>
          <a:p>
            <a:pPr lvl="1"/>
            <a:r>
              <a:rPr lang="en-US" dirty="0"/>
              <a:t>Everything good – exactly to nominal!</a:t>
            </a:r>
          </a:p>
          <a:p>
            <a:r>
              <a:rPr lang="en-US" baseline="0" dirty="0"/>
              <a:t>Assemble to print</a:t>
            </a:r>
          </a:p>
          <a:p>
            <a:pPr lvl="1"/>
            <a:r>
              <a:rPr lang="en-US" dirty="0"/>
              <a:t>Works great in CAD!</a:t>
            </a:r>
          </a:p>
        </p:txBody>
      </p:sp>
      <p:pic>
        <p:nvPicPr>
          <p:cNvPr id="22" name="Content Placeholder 21">
            <a:extLst>
              <a:ext uri="{FF2B5EF4-FFF2-40B4-BE49-F238E27FC236}">
                <a16:creationId xmlns:a16="http://schemas.microsoft.com/office/drawing/2014/main" id="{65636861-48EB-4CFA-815E-502E619F3546}"/>
              </a:ext>
            </a:extLst>
          </p:cNvPr>
          <p:cNvPicPr>
            <a:picLocks noGrp="1" noChangeAspect="1"/>
          </p:cNvPicPr>
          <p:nvPr>
            <p:ph sz="half" idx="2"/>
          </p:nvPr>
        </p:nvPicPr>
        <p:blipFill>
          <a:blip r:embed="rId4"/>
          <a:stretch>
            <a:fillRect/>
          </a:stretch>
        </p:blipFill>
        <p:spPr>
          <a:xfrm>
            <a:off x="4629150" y="2613366"/>
            <a:ext cx="3886200" cy="2775856"/>
          </a:xfrm>
          <a:prstGeom prst="rect">
            <a:avLst/>
          </a:prstGeom>
        </p:spPr>
      </p:pic>
    </p:spTree>
    <p:extLst>
      <p:ext uri="{BB962C8B-B14F-4D97-AF65-F5344CB8AC3E}">
        <p14:creationId xmlns:p14="http://schemas.microsoft.com/office/powerpoint/2010/main" val="31171880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68B8EB-F1B2-43BF-AC92-ED5C63DF529A}"/>
              </a:ext>
            </a:extLst>
          </p:cNvPr>
          <p:cNvSpPr>
            <a:spLocks noGrp="1"/>
          </p:cNvSpPr>
          <p:nvPr>
            <p:ph sz="half" idx="1"/>
          </p:nvPr>
        </p:nvSpPr>
        <p:spPr>
          <a:xfrm>
            <a:off x="628650" y="1600200"/>
            <a:ext cx="8286750" cy="4351338"/>
          </a:xfrm>
        </p:spPr>
        <p:txBody>
          <a:bodyPr/>
          <a:lstStyle/>
          <a:p>
            <a:r>
              <a:rPr lang="en-US" dirty="0"/>
              <a:t>Imperfect World = Imperfect</a:t>
            </a:r>
            <a:r>
              <a:rPr lang="en-US" baseline="0" dirty="0"/>
              <a:t> Parts</a:t>
            </a:r>
          </a:p>
          <a:p>
            <a:r>
              <a:rPr lang="en-US" baseline="0" dirty="0"/>
              <a:t>Large components, larger assembly</a:t>
            </a:r>
          </a:p>
          <a:p>
            <a:r>
              <a:rPr lang="en-US" dirty="0"/>
              <a:t>Small tolerances</a:t>
            </a:r>
          </a:p>
        </p:txBody>
      </p:sp>
      <p:pic>
        <p:nvPicPr>
          <p:cNvPr id="45" name="Content Placeholder 16">
            <a:extLst>
              <a:ext uri="{FF2B5EF4-FFF2-40B4-BE49-F238E27FC236}">
                <a16:creationId xmlns:a16="http://schemas.microsoft.com/office/drawing/2014/main" id="{DF174D91-209B-4D28-AFFA-A8A4E088EFCA}"/>
              </a:ext>
            </a:extLst>
          </p:cNvPr>
          <p:cNvPicPr>
            <a:picLocks noGrp="1" noChangeAspect="1"/>
          </p:cNvPicPr>
          <p:nvPr>
            <p:ph sz="half" idx="2"/>
          </p:nvPr>
        </p:nvPicPr>
        <p:blipFill>
          <a:blip r:embed="rId3"/>
          <a:stretch>
            <a:fillRect/>
          </a:stretch>
        </p:blipFill>
        <p:spPr>
          <a:xfrm>
            <a:off x="4629150" y="2613366"/>
            <a:ext cx="3886200" cy="2775856"/>
          </a:xfrm>
          <a:prstGeom prst="rect">
            <a:avLst/>
          </a:prstGeom>
        </p:spPr>
      </p:pic>
      <p:pic>
        <p:nvPicPr>
          <p:cNvPr id="76" name="Picture 75">
            <a:extLst>
              <a:ext uri="{FF2B5EF4-FFF2-40B4-BE49-F238E27FC236}">
                <a16:creationId xmlns:a16="http://schemas.microsoft.com/office/drawing/2014/main" id="{72DB0C61-68C0-464D-9868-23A868B71A57}"/>
              </a:ext>
            </a:extLst>
          </p:cNvPr>
          <p:cNvPicPr>
            <a:picLocks noChangeAspect="1"/>
          </p:cNvPicPr>
          <p:nvPr/>
        </p:nvPicPr>
        <p:blipFill>
          <a:blip r:embed="rId4"/>
          <a:stretch>
            <a:fillRect/>
          </a:stretch>
        </p:blipFill>
        <p:spPr>
          <a:xfrm>
            <a:off x="6972300" y="2971800"/>
            <a:ext cx="1143000" cy="1083899"/>
          </a:xfrm>
          <a:prstGeom prst="rect">
            <a:avLst/>
          </a:prstGeom>
        </p:spPr>
      </p:pic>
      <p:sp>
        <p:nvSpPr>
          <p:cNvPr id="2" name="Title 1">
            <a:extLst>
              <a:ext uri="{FF2B5EF4-FFF2-40B4-BE49-F238E27FC236}">
                <a16:creationId xmlns:a16="http://schemas.microsoft.com/office/drawing/2014/main" id="{FF9826A6-BBF0-4C75-A837-F811C0B165E0}"/>
              </a:ext>
            </a:extLst>
          </p:cNvPr>
          <p:cNvSpPr>
            <a:spLocks noGrp="1"/>
          </p:cNvSpPr>
          <p:nvPr>
            <p:ph type="title"/>
          </p:nvPr>
        </p:nvSpPr>
        <p:spPr/>
        <p:txBody>
          <a:bodyPr/>
          <a:lstStyle/>
          <a:p>
            <a:r>
              <a:rPr lang="en-US" dirty="0"/>
              <a:t>Real World</a:t>
            </a:r>
          </a:p>
        </p:txBody>
      </p:sp>
      <p:grpSp>
        <p:nvGrpSpPr>
          <p:cNvPr id="83" name="Group 82">
            <a:extLst>
              <a:ext uri="{FF2B5EF4-FFF2-40B4-BE49-F238E27FC236}">
                <a16:creationId xmlns:a16="http://schemas.microsoft.com/office/drawing/2014/main" id="{EDC58CB5-6C85-4452-904D-975874ED161A}"/>
              </a:ext>
            </a:extLst>
          </p:cNvPr>
          <p:cNvGrpSpPr/>
          <p:nvPr/>
        </p:nvGrpSpPr>
        <p:grpSpPr>
          <a:xfrm>
            <a:off x="6972300" y="2971799"/>
            <a:ext cx="1143000" cy="1083899"/>
            <a:chOff x="7696200" y="337084"/>
            <a:chExt cx="1143000" cy="1083899"/>
          </a:xfrm>
        </p:grpSpPr>
        <p:pic>
          <p:nvPicPr>
            <p:cNvPr id="77" name="Picture 76">
              <a:extLst>
                <a:ext uri="{FF2B5EF4-FFF2-40B4-BE49-F238E27FC236}">
                  <a16:creationId xmlns:a16="http://schemas.microsoft.com/office/drawing/2014/main" id="{FE996032-B402-4E19-8D94-F6E536FBC5CF}"/>
                </a:ext>
              </a:extLst>
            </p:cNvPr>
            <p:cNvPicPr>
              <a:picLocks noChangeAspect="1"/>
            </p:cNvPicPr>
            <p:nvPr/>
          </p:nvPicPr>
          <p:blipFill>
            <a:blip r:embed="rId4"/>
            <a:stretch>
              <a:fillRect/>
            </a:stretch>
          </p:blipFill>
          <p:spPr>
            <a:xfrm>
              <a:off x="7696200" y="337084"/>
              <a:ext cx="1143000" cy="1083899"/>
            </a:xfrm>
            <a:prstGeom prst="rect">
              <a:avLst/>
            </a:prstGeom>
          </p:spPr>
        </p:pic>
        <p:sp>
          <p:nvSpPr>
            <p:cNvPr id="81" name="Oval 80">
              <a:extLst>
                <a:ext uri="{FF2B5EF4-FFF2-40B4-BE49-F238E27FC236}">
                  <a16:creationId xmlns:a16="http://schemas.microsoft.com/office/drawing/2014/main" id="{3D514AFC-DA02-45B9-99C7-389868D48D06}"/>
                </a:ext>
              </a:extLst>
            </p:cNvPr>
            <p:cNvSpPr/>
            <p:nvPr/>
          </p:nvSpPr>
          <p:spPr>
            <a:xfrm>
              <a:off x="7901219" y="666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6BED5DB3-91FC-4298-A6A1-A4BC3A9C5CD4}"/>
                </a:ext>
              </a:extLst>
            </p:cNvPr>
            <p:cNvSpPr/>
            <p:nvPr/>
          </p:nvSpPr>
          <p:spPr>
            <a:xfrm>
              <a:off x="8335574" y="65782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1B19ED1D-EA1A-430F-9063-D853B869B0A2}"/>
                </a:ext>
              </a:extLst>
            </p:cNvPr>
            <p:cNvSpPr/>
            <p:nvPr/>
          </p:nvSpPr>
          <p:spPr>
            <a:xfrm>
              <a:off x="7887424" y="703543"/>
              <a:ext cx="36000" cy="36000"/>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8A95F860-2092-430D-B769-417B8677CAA5}"/>
                </a:ext>
              </a:extLst>
            </p:cNvPr>
            <p:cNvSpPr/>
            <p:nvPr/>
          </p:nvSpPr>
          <p:spPr>
            <a:xfrm>
              <a:off x="8321410" y="703543"/>
              <a:ext cx="36000" cy="36000"/>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87" name="Content Placeholder 2">
            <a:extLst>
              <a:ext uri="{FF2B5EF4-FFF2-40B4-BE49-F238E27FC236}">
                <a16:creationId xmlns:a16="http://schemas.microsoft.com/office/drawing/2014/main" id="{52F465E3-047E-41DA-BBB7-E11D556ED909}"/>
              </a:ext>
            </a:extLst>
          </p:cNvPr>
          <p:cNvSpPr txBox="1">
            <a:spLocks/>
          </p:cNvSpPr>
          <p:nvPr/>
        </p:nvSpPr>
        <p:spPr>
          <a:xfrm>
            <a:off x="552450" y="5257800"/>
            <a:ext cx="8439150" cy="10668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Light" pitchFamily="34" charset="0"/>
                <a:ea typeface="Open Sans Light" pitchFamily="34" charset="0"/>
                <a:cs typeface="Open Sans Light"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Light" pitchFamily="34" charset="0"/>
                <a:ea typeface="Open Sans Light" pitchFamily="34" charset="0"/>
                <a:cs typeface="Open Sans Light"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Light" pitchFamily="34" charset="0"/>
                <a:ea typeface="Open Sans Light" pitchFamily="34" charset="0"/>
                <a:cs typeface="Open Sans Light"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Light" pitchFamily="34" charset="0"/>
                <a:ea typeface="Open Sans Light" pitchFamily="34" charset="0"/>
                <a:cs typeface="Open Sans Light"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Light" pitchFamily="34" charset="0"/>
                <a:ea typeface="Open Sans Light" pitchFamily="34" charset="0"/>
                <a:cs typeface="Open Sans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With Relationships, tolerances do not need to “stack-up”. </a:t>
            </a:r>
            <a:br>
              <a:rPr lang="en-US" sz="2800" dirty="0"/>
            </a:br>
            <a:r>
              <a:rPr lang="en-US" sz="2800" dirty="0"/>
              <a:t>Measure &amp; adjust at each critical step.</a:t>
            </a:r>
          </a:p>
        </p:txBody>
      </p:sp>
    </p:spTree>
    <p:extLst>
      <p:ext uri="{BB962C8B-B14F-4D97-AF65-F5344CB8AC3E}">
        <p14:creationId xmlns:p14="http://schemas.microsoft.com/office/powerpoint/2010/main" val="189521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44964-B6CE-4126-83D8-EA18E261D3B9}"/>
              </a:ext>
            </a:extLst>
          </p:cNvPr>
          <p:cNvSpPr>
            <a:spLocks noGrp="1"/>
          </p:cNvSpPr>
          <p:nvPr>
            <p:ph type="title"/>
          </p:nvPr>
        </p:nvSpPr>
        <p:spPr/>
        <p:txBody>
          <a:bodyPr/>
          <a:lstStyle/>
          <a:p>
            <a:r>
              <a:rPr lang="en-US" dirty="0"/>
              <a:t>Improve the Process</a:t>
            </a:r>
          </a:p>
        </p:txBody>
      </p:sp>
      <p:graphicFrame>
        <p:nvGraphicFramePr>
          <p:cNvPr id="4" name="Content Placeholder 3">
            <a:extLst>
              <a:ext uri="{FF2B5EF4-FFF2-40B4-BE49-F238E27FC236}">
                <a16:creationId xmlns:a16="http://schemas.microsoft.com/office/drawing/2014/main" id="{FF642330-E77E-44B8-81B7-7312CC3893CA}"/>
              </a:ext>
            </a:extLst>
          </p:cNvPr>
          <p:cNvGraphicFramePr>
            <a:graphicFrameLocks noGrp="1"/>
          </p:cNvGraphicFramePr>
          <p:nvPr>
            <p:ph sz="half" idx="1"/>
          </p:nvPr>
        </p:nvGraphicFramePr>
        <p:xfrm>
          <a:off x="628650" y="2226469"/>
          <a:ext cx="38862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254591F7-651A-4EE8-9527-54E976F46325}"/>
              </a:ext>
            </a:extLst>
          </p:cNvPr>
          <p:cNvSpPr>
            <a:spLocks noGrp="1"/>
          </p:cNvSpPr>
          <p:nvPr>
            <p:ph sz="half" idx="2"/>
          </p:nvPr>
        </p:nvSpPr>
        <p:spPr/>
        <p:txBody>
          <a:bodyPr>
            <a:normAutofit fontScale="70000" lnSpcReduction="20000"/>
          </a:bodyPr>
          <a:lstStyle/>
          <a:p>
            <a:r>
              <a:rPr lang="en-US" b="1" dirty="0"/>
              <a:t>Plan</a:t>
            </a:r>
            <a:br>
              <a:rPr lang="en-US" b="1" dirty="0"/>
            </a:br>
            <a:r>
              <a:rPr lang="en-US" i="1" dirty="0"/>
              <a:t>Establish your objectives</a:t>
            </a:r>
            <a:r>
              <a:rPr lang="en-US" dirty="0"/>
              <a:t> and how you plan to achieve them</a:t>
            </a:r>
          </a:p>
          <a:p>
            <a:r>
              <a:rPr lang="en-US" b="1" dirty="0"/>
              <a:t>Do</a:t>
            </a:r>
            <a:br>
              <a:rPr lang="en-US" b="1" dirty="0"/>
            </a:br>
            <a:r>
              <a:rPr lang="en-US" i="1" dirty="0"/>
              <a:t>Implement</a:t>
            </a:r>
            <a:r>
              <a:rPr lang="en-US" dirty="0"/>
              <a:t> the plan</a:t>
            </a:r>
            <a:r>
              <a:rPr lang="en-US" i="1" dirty="0"/>
              <a:t> </a:t>
            </a:r>
          </a:p>
          <a:p>
            <a:r>
              <a:rPr lang="en-US" b="1" dirty="0"/>
              <a:t>Check</a:t>
            </a:r>
            <a:br>
              <a:rPr lang="en-US" b="1" dirty="0"/>
            </a:br>
            <a:r>
              <a:rPr lang="en-US" i="1" dirty="0"/>
              <a:t>Measure</a:t>
            </a:r>
            <a:r>
              <a:rPr lang="en-US" dirty="0"/>
              <a:t> to determine what happened</a:t>
            </a:r>
          </a:p>
          <a:p>
            <a:r>
              <a:rPr lang="en-US" b="1" dirty="0"/>
              <a:t>Act</a:t>
            </a:r>
            <a:br>
              <a:rPr lang="en-US" b="1" dirty="0"/>
            </a:br>
            <a:r>
              <a:rPr lang="en-US" i="1" dirty="0"/>
              <a:t>Correct</a:t>
            </a:r>
            <a:r>
              <a:rPr lang="en-US" dirty="0"/>
              <a:t> root causes that create differences between actual and planned results</a:t>
            </a:r>
          </a:p>
        </p:txBody>
      </p:sp>
    </p:spTree>
    <p:extLst>
      <p:ext uri="{BB962C8B-B14F-4D97-AF65-F5344CB8AC3E}">
        <p14:creationId xmlns:p14="http://schemas.microsoft.com/office/powerpoint/2010/main" val="1741900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44964-B6CE-4126-83D8-EA18E261D3B9}"/>
              </a:ext>
            </a:extLst>
          </p:cNvPr>
          <p:cNvSpPr>
            <a:spLocks noGrp="1"/>
          </p:cNvSpPr>
          <p:nvPr>
            <p:ph type="title"/>
          </p:nvPr>
        </p:nvSpPr>
        <p:spPr/>
        <p:txBody>
          <a:bodyPr/>
          <a:lstStyle/>
          <a:p>
            <a:r>
              <a:rPr lang="en-US" dirty="0"/>
              <a:t>Improve the Process</a:t>
            </a:r>
          </a:p>
        </p:txBody>
      </p:sp>
      <p:graphicFrame>
        <p:nvGraphicFramePr>
          <p:cNvPr id="4" name="Content Placeholder 3">
            <a:extLst>
              <a:ext uri="{FF2B5EF4-FFF2-40B4-BE49-F238E27FC236}">
                <a16:creationId xmlns:a16="http://schemas.microsoft.com/office/drawing/2014/main" id="{FF642330-E77E-44B8-81B7-7312CC3893CA}"/>
              </a:ext>
            </a:extLst>
          </p:cNvPr>
          <p:cNvGraphicFramePr>
            <a:graphicFrameLocks noGrp="1"/>
          </p:cNvGraphicFramePr>
          <p:nvPr>
            <p:ph sz="half" idx="1"/>
          </p:nvPr>
        </p:nvGraphicFramePr>
        <p:xfrm>
          <a:off x="628650" y="2226469"/>
          <a:ext cx="38862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254591F7-651A-4EE8-9527-54E976F46325}"/>
              </a:ext>
            </a:extLst>
          </p:cNvPr>
          <p:cNvSpPr>
            <a:spLocks noGrp="1"/>
          </p:cNvSpPr>
          <p:nvPr>
            <p:ph sz="half" idx="2"/>
          </p:nvPr>
        </p:nvSpPr>
        <p:spPr/>
        <p:txBody>
          <a:bodyPr>
            <a:normAutofit fontScale="70000" lnSpcReduction="20000"/>
          </a:bodyPr>
          <a:lstStyle/>
          <a:p>
            <a:r>
              <a:rPr lang="en-US" b="1" dirty="0"/>
              <a:t>Plan</a:t>
            </a:r>
            <a:br>
              <a:rPr lang="en-US" b="1" dirty="0"/>
            </a:br>
            <a:r>
              <a:rPr lang="en-US" i="1" dirty="0"/>
              <a:t>Establish your objectives</a:t>
            </a:r>
            <a:r>
              <a:rPr lang="en-US" dirty="0"/>
              <a:t> and how you plan to achieve them</a:t>
            </a:r>
          </a:p>
          <a:p>
            <a:r>
              <a:rPr lang="en-US" b="1" dirty="0"/>
              <a:t>Do</a:t>
            </a:r>
            <a:br>
              <a:rPr lang="en-US" b="1" dirty="0"/>
            </a:br>
            <a:r>
              <a:rPr lang="en-US" i="1" dirty="0"/>
              <a:t>Implement </a:t>
            </a:r>
            <a:r>
              <a:rPr lang="en-US" dirty="0"/>
              <a:t>the plan</a:t>
            </a:r>
            <a:r>
              <a:rPr lang="en-US" i="1" dirty="0"/>
              <a:t> </a:t>
            </a:r>
          </a:p>
          <a:p>
            <a:r>
              <a:rPr lang="en-US" b="1" dirty="0"/>
              <a:t>Study</a:t>
            </a:r>
            <a:br>
              <a:rPr lang="en-US" b="1" dirty="0"/>
            </a:br>
            <a:r>
              <a:rPr lang="en-US" i="1" dirty="0"/>
              <a:t>Measure to determine what needs to happen next</a:t>
            </a:r>
            <a:endParaRPr lang="en-US" dirty="0"/>
          </a:p>
          <a:p>
            <a:r>
              <a:rPr lang="en-US" b="1" dirty="0"/>
              <a:t>Adjust</a:t>
            </a:r>
            <a:br>
              <a:rPr lang="en-US" b="1" dirty="0"/>
            </a:br>
            <a:r>
              <a:rPr lang="en-US" i="1" dirty="0"/>
              <a:t>Adjust to current data from this production cycle,</a:t>
            </a:r>
            <a:r>
              <a:rPr lang="en-US" dirty="0"/>
              <a:t> don’t wait for the next iteration</a:t>
            </a:r>
          </a:p>
        </p:txBody>
      </p:sp>
    </p:spTree>
    <p:extLst>
      <p:ext uri="{BB962C8B-B14F-4D97-AF65-F5344CB8AC3E}">
        <p14:creationId xmlns:p14="http://schemas.microsoft.com/office/powerpoint/2010/main" val="13157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50D46-D144-4750-84BE-F5604F33EC75}"/>
              </a:ext>
            </a:extLst>
          </p:cNvPr>
          <p:cNvSpPr>
            <a:spLocks noGrp="1"/>
          </p:cNvSpPr>
          <p:nvPr>
            <p:ph type="title"/>
          </p:nvPr>
        </p:nvSpPr>
        <p:spPr>
          <a:xfrm>
            <a:off x="1143000" y="274638"/>
            <a:ext cx="7924800" cy="1143000"/>
          </a:xfrm>
        </p:spPr>
        <p:txBody>
          <a:bodyPr>
            <a:normAutofit fontScale="90000"/>
          </a:bodyPr>
          <a:lstStyle/>
          <a:p>
            <a:r>
              <a:rPr lang="en-US" dirty="0"/>
              <a:t>Plan-Do-Study-Adjust = Relationships</a:t>
            </a:r>
          </a:p>
        </p:txBody>
      </p:sp>
      <p:pic>
        <p:nvPicPr>
          <p:cNvPr id="4" name="Egg Fitting">
            <a:hlinkClick r:id="" action="ppaction://media"/>
            <a:extLst>
              <a:ext uri="{FF2B5EF4-FFF2-40B4-BE49-F238E27FC236}">
                <a16:creationId xmlns:a16="http://schemas.microsoft.com/office/drawing/2014/main" id="{7088D08A-22A7-4B37-971C-1E752F3CF282}"/>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22030" y="2133600"/>
            <a:ext cx="8721970" cy="4724400"/>
          </a:xfrm>
        </p:spPr>
      </p:pic>
      <p:sp>
        <p:nvSpPr>
          <p:cNvPr id="5" name="Rectangle 4">
            <a:extLst>
              <a:ext uri="{FF2B5EF4-FFF2-40B4-BE49-F238E27FC236}">
                <a16:creationId xmlns:a16="http://schemas.microsoft.com/office/drawing/2014/main" id="{D297D186-E910-4E25-9EAC-0292D2848E5E}"/>
              </a:ext>
            </a:extLst>
          </p:cNvPr>
          <p:cNvSpPr/>
          <p:nvPr/>
        </p:nvSpPr>
        <p:spPr>
          <a:xfrm>
            <a:off x="304800" y="1676400"/>
            <a:ext cx="8443081" cy="369332"/>
          </a:xfrm>
          <a:prstGeom prst="rect">
            <a:avLst/>
          </a:prstGeom>
        </p:spPr>
        <p:txBody>
          <a:bodyPr wrap="none">
            <a:spAutoFit/>
          </a:bodyPr>
          <a:lstStyle/>
          <a:p>
            <a:r>
              <a:rPr lang="en-US" dirty="0"/>
              <a:t>Relationship Fitting lets us decide when to allow imperfections &amp; how to deal with them</a:t>
            </a:r>
          </a:p>
        </p:txBody>
      </p:sp>
    </p:spTree>
    <p:extLst>
      <p:ext uri="{BB962C8B-B14F-4D97-AF65-F5344CB8AC3E}">
        <p14:creationId xmlns:p14="http://schemas.microsoft.com/office/powerpoint/2010/main" val="137484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3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3B0A1A-C63E-4967-98CA-8FD68C2A5CE1}"/>
              </a:ext>
            </a:extLst>
          </p:cNvPr>
          <p:cNvSpPr>
            <a:spLocks noGrp="1"/>
          </p:cNvSpPr>
          <p:nvPr>
            <p:ph type="ctrTitle"/>
          </p:nvPr>
        </p:nvSpPr>
        <p:spPr/>
        <p:txBody>
          <a:bodyPr/>
          <a:lstStyle/>
          <a:p>
            <a:r>
              <a:rPr lang="en-US" dirty="0"/>
              <a:t>Relationships in the Real World</a:t>
            </a:r>
          </a:p>
        </p:txBody>
      </p:sp>
      <p:sp>
        <p:nvSpPr>
          <p:cNvPr id="6" name="Subtitle 5">
            <a:extLst>
              <a:ext uri="{FF2B5EF4-FFF2-40B4-BE49-F238E27FC236}">
                <a16:creationId xmlns:a16="http://schemas.microsoft.com/office/drawing/2014/main" id="{38A1F003-04B2-4B8B-B747-024209E343ED}"/>
              </a:ext>
            </a:extLst>
          </p:cNvPr>
          <p:cNvSpPr>
            <a:spLocks noGrp="1"/>
          </p:cNvSpPr>
          <p:nvPr>
            <p:ph type="subTitle" idx="1"/>
          </p:nvPr>
        </p:nvSpPr>
        <p:spPr/>
        <p:txBody>
          <a:bodyPr/>
          <a:lstStyle/>
          <a:p>
            <a:r>
              <a:rPr lang="en-US" dirty="0"/>
              <a:t>Constraints, Weights, and Tolerance </a:t>
            </a:r>
          </a:p>
        </p:txBody>
      </p:sp>
    </p:spTree>
    <p:extLst>
      <p:ext uri="{BB962C8B-B14F-4D97-AF65-F5344CB8AC3E}">
        <p14:creationId xmlns:p14="http://schemas.microsoft.com/office/powerpoint/2010/main" val="904763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B114-FCE2-40BE-831A-1F635E6A6FDA}"/>
              </a:ext>
            </a:extLst>
          </p:cNvPr>
          <p:cNvSpPr>
            <a:spLocks noGrp="1"/>
          </p:cNvSpPr>
          <p:nvPr>
            <p:ph type="title"/>
          </p:nvPr>
        </p:nvSpPr>
        <p:spPr/>
        <p:txBody>
          <a:bodyPr/>
          <a:lstStyle/>
          <a:p>
            <a:r>
              <a:rPr lang="en-US" dirty="0"/>
              <a:t>Relationships in the Real World</a:t>
            </a:r>
          </a:p>
        </p:txBody>
      </p:sp>
      <p:pic>
        <p:nvPicPr>
          <p:cNvPr id="5" name="Picture 4">
            <a:extLst>
              <a:ext uri="{FF2B5EF4-FFF2-40B4-BE49-F238E27FC236}">
                <a16:creationId xmlns:a16="http://schemas.microsoft.com/office/drawing/2014/main" id="{BF3D93B6-F9E2-455C-A179-A8E799EDC020}"/>
              </a:ext>
            </a:extLst>
          </p:cNvPr>
          <p:cNvPicPr>
            <a:picLocks noChangeAspect="1"/>
          </p:cNvPicPr>
          <p:nvPr/>
        </p:nvPicPr>
        <p:blipFill>
          <a:blip r:embed="rId2"/>
          <a:stretch>
            <a:fillRect/>
          </a:stretch>
        </p:blipFill>
        <p:spPr>
          <a:xfrm>
            <a:off x="381000" y="2319389"/>
            <a:ext cx="8763000" cy="4544557"/>
          </a:xfrm>
          <a:prstGeom prst="rect">
            <a:avLst/>
          </a:prstGeom>
        </p:spPr>
      </p:pic>
      <p:sp>
        <p:nvSpPr>
          <p:cNvPr id="3" name="Content Placeholder 2">
            <a:extLst>
              <a:ext uri="{FF2B5EF4-FFF2-40B4-BE49-F238E27FC236}">
                <a16:creationId xmlns:a16="http://schemas.microsoft.com/office/drawing/2014/main" id="{DE8901B5-056B-45C0-840E-3FF2C2502897}"/>
              </a:ext>
            </a:extLst>
          </p:cNvPr>
          <p:cNvSpPr>
            <a:spLocks noGrp="1"/>
          </p:cNvSpPr>
          <p:nvPr>
            <p:ph idx="1"/>
          </p:nvPr>
        </p:nvSpPr>
        <p:spPr/>
        <p:txBody>
          <a:bodyPr>
            <a:normAutofit/>
          </a:bodyPr>
          <a:lstStyle/>
          <a:p>
            <a:pPr marL="0" indent="0">
              <a:buNone/>
            </a:pPr>
            <a:r>
              <a:rPr lang="en-US" sz="2000" dirty="0"/>
              <a:t>Single Relationships with default options are nice &amp; simple</a:t>
            </a:r>
          </a:p>
        </p:txBody>
      </p:sp>
      <p:cxnSp>
        <p:nvCxnSpPr>
          <p:cNvPr id="7" name="Straight Arrow Connector 6">
            <a:extLst>
              <a:ext uri="{FF2B5EF4-FFF2-40B4-BE49-F238E27FC236}">
                <a16:creationId xmlns:a16="http://schemas.microsoft.com/office/drawing/2014/main" id="{CA97E775-5258-4F5C-8A02-72467077D8C2}"/>
              </a:ext>
            </a:extLst>
          </p:cNvPr>
          <p:cNvCxnSpPr>
            <a:cxnSpLocks/>
            <a:stCxn id="8" idx="3"/>
          </p:cNvCxnSpPr>
          <p:nvPr/>
        </p:nvCxnSpPr>
        <p:spPr>
          <a:xfrm>
            <a:off x="6522533" y="2659221"/>
            <a:ext cx="806047" cy="0"/>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F02369D-35D8-4AA2-88A5-CFFAF22C38A9}"/>
              </a:ext>
            </a:extLst>
          </p:cNvPr>
          <p:cNvSpPr txBox="1"/>
          <p:nvPr/>
        </p:nvSpPr>
        <p:spPr>
          <a:xfrm>
            <a:off x="4769933" y="2352754"/>
            <a:ext cx="1752600" cy="612934"/>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Average will try solve to 0.00</a:t>
            </a:r>
          </a:p>
        </p:txBody>
      </p:sp>
    </p:spTree>
    <p:extLst>
      <p:ext uri="{BB962C8B-B14F-4D97-AF65-F5344CB8AC3E}">
        <p14:creationId xmlns:p14="http://schemas.microsoft.com/office/powerpoint/2010/main" val="3033221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630927-B925-46C0-8A59-D8DCE0AFC4AD}"/>
              </a:ext>
            </a:extLst>
          </p:cNvPr>
          <p:cNvSpPr>
            <a:spLocks noGrp="1"/>
          </p:cNvSpPr>
          <p:nvPr>
            <p:ph type="title"/>
          </p:nvPr>
        </p:nvSpPr>
        <p:spPr/>
        <p:txBody>
          <a:bodyPr/>
          <a:lstStyle/>
          <a:p>
            <a:r>
              <a:rPr lang="en-US" dirty="0"/>
              <a:t>Questions?	</a:t>
            </a:r>
          </a:p>
        </p:txBody>
      </p:sp>
      <p:sp>
        <p:nvSpPr>
          <p:cNvPr id="5" name="Content Placeholder 4">
            <a:extLst>
              <a:ext uri="{FF2B5EF4-FFF2-40B4-BE49-F238E27FC236}">
                <a16:creationId xmlns:a16="http://schemas.microsoft.com/office/drawing/2014/main" id="{2BA575EE-A022-4B34-A10C-BB96EBBC2629}"/>
              </a:ext>
            </a:extLst>
          </p:cNvPr>
          <p:cNvSpPr>
            <a:spLocks noGrp="1"/>
          </p:cNvSpPr>
          <p:nvPr>
            <p:ph idx="1"/>
          </p:nvPr>
        </p:nvSpPr>
        <p:spPr/>
        <p:txBody>
          <a:bodyPr/>
          <a:lstStyle/>
          <a:p>
            <a:pPr marL="0" indent="0">
              <a:buNone/>
            </a:pPr>
            <a:r>
              <a:rPr lang="en-US" dirty="0"/>
              <a:t>Text 757-300-1774</a:t>
            </a:r>
          </a:p>
        </p:txBody>
      </p:sp>
    </p:spTree>
    <p:extLst>
      <p:ext uri="{BB962C8B-B14F-4D97-AF65-F5344CB8AC3E}">
        <p14:creationId xmlns:p14="http://schemas.microsoft.com/office/powerpoint/2010/main" val="2544692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E624C6-7F5D-4B8F-8BED-BF3B1683BD01}"/>
              </a:ext>
            </a:extLst>
          </p:cNvPr>
          <p:cNvPicPr>
            <a:picLocks noChangeAspect="1"/>
          </p:cNvPicPr>
          <p:nvPr/>
        </p:nvPicPr>
        <p:blipFill>
          <a:blip r:embed="rId2"/>
          <a:stretch>
            <a:fillRect/>
          </a:stretch>
        </p:blipFill>
        <p:spPr>
          <a:xfrm>
            <a:off x="381000" y="2303338"/>
            <a:ext cx="8763000" cy="4554661"/>
          </a:xfrm>
          <a:prstGeom prst="rect">
            <a:avLst/>
          </a:prstGeom>
        </p:spPr>
      </p:pic>
      <p:sp>
        <p:nvSpPr>
          <p:cNvPr id="2" name="Title 1">
            <a:extLst>
              <a:ext uri="{FF2B5EF4-FFF2-40B4-BE49-F238E27FC236}">
                <a16:creationId xmlns:a16="http://schemas.microsoft.com/office/drawing/2014/main" id="{BA80B114-FCE2-40BE-831A-1F635E6A6FDA}"/>
              </a:ext>
            </a:extLst>
          </p:cNvPr>
          <p:cNvSpPr>
            <a:spLocks noGrp="1"/>
          </p:cNvSpPr>
          <p:nvPr>
            <p:ph type="title"/>
          </p:nvPr>
        </p:nvSpPr>
        <p:spPr/>
        <p:txBody>
          <a:bodyPr/>
          <a:lstStyle/>
          <a:p>
            <a:r>
              <a:rPr lang="en-US" dirty="0"/>
              <a:t>Relationships in the Real World</a:t>
            </a:r>
          </a:p>
        </p:txBody>
      </p:sp>
      <p:sp>
        <p:nvSpPr>
          <p:cNvPr id="3" name="Content Placeholder 2">
            <a:extLst>
              <a:ext uri="{FF2B5EF4-FFF2-40B4-BE49-F238E27FC236}">
                <a16:creationId xmlns:a16="http://schemas.microsoft.com/office/drawing/2014/main" id="{DE8901B5-056B-45C0-840E-3FF2C2502897}"/>
              </a:ext>
            </a:extLst>
          </p:cNvPr>
          <p:cNvSpPr>
            <a:spLocks noGrp="1"/>
          </p:cNvSpPr>
          <p:nvPr>
            <p:ph idx="1"/>
          </p:nvPr>
        </p:nvSpPr>
        <p:spPr>
          <a:xfrm>
            <a:off x="1143000" y="1828800"/>
            <a:ext cx="7772400" cy="4297363"/>
          </a:xfrm>
        </p:spPr>
        <p:txBody>
          <a:bodyPr>
            <a:normAutofit/>
          </a:bodyPr>
          <a:lstStyle/>
          <a:p>
            <a:pPr marL="0" indent="0">
              <a:buNone/>
            </a:pPr>
            <a:r>
              <a:rPr lang="en-US" sz="2000" dirty="0"/>
              <a:t>By default, a Relationship will try to even out deviations</a:t>
            </a:r>
          </a:p>
        </p:txBody>
      </p:sp>
      <p:cxnSp>
        <p:nvCxnSpPr>
          <p:cNvPr id="14" name="Straight Arrow Connector 13">
            <a:extLst>
              <a:ext uri="{FF2B5EF4-FFF2-40B4-BE49-F238E27FC236}">
                <a16:creationId xmlns:a16="http://schemas.microsoft.com/office/drawing/2014/main" id="{708C67C9-4F68-4E56-A436-36B878C45D8E}"/>
              </a:ext>
            </a:extLst>
          </p:cNvPr>
          <p:cNvCxnSpPr>
            <a:cxnSpLocks/>
            <a:stCxn id="15" idx="1"/>
          </p:cNvCxnSpPr>
          <p:nvPr/>
        </p:nvCxnSpPr>
        <p:spPr>
          <a:xfrm flipH="1">
            <a:off x="2743200" y="4613215"/>
            <a:ext cx="1350784" cy="796985"/>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3964570-242D-4094-9B7C-D77F52651407}"/>
              </a:ext>
            </a:extLst>
          </p:cNvPr>
          <p:cNvSpPr txBox="1"/>
          <p:nvPr/>
        </p:nvSpPr>
        <p:spPr>
          <a:xfrm>
            <a:off x="4093984" y="4000281"/>
            <a:ext cx="2764016" cy="1225868"/>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Measured points average value is on surface, some a little above, some a little below</a:t>
            </a:r>
          </a:p>
        </p:txBody>
      </p:sp>
      <p:cxnSp>
        <p:nvCxnSpPr>
          <p:cNvPr id="24" name="Straight Arrow Connector 23">
            <a:extLst>
              <a:ext uri="{FF2B5EF4-FFF2-40B4-BE49-F238E27FC236}">
                <a16:creationId xmlns:a16="http://schemas.microsoft.com/office/drawing/2014/main" id="{8487F073-64B8-4135-AF03-24ABAB837E72}"/>
              </a:ext>
            </a:extLst>
          </p:cNvPr>
          <p:cNvCxnSpPr>
            <a:cxnSpLocks/>
            <a:stCxn id="25" idx="0"/>
          </p:cNvCxnSpPr>
          <p:nvPr/>
        </p:nvCxnSpPr>
        <p:spPr>
          <a:xfrm flipV="1">
            <a:off x="6384724" y="2666465"/>
            <a:ext cx="930476" cy="400208"/>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0C0B0B5-57B3-4058-B150-3E64522628F9}"/>
              </a:ext>
            </a:extLst>
          </p:cNvPr>
          <p:cNvSpPr txBox="1"/>
          <p:nvPr/>
        </p:nvSpPr>
        <p:spPr>
          <a:xfrm>
            <a:off x="5638800" y="3066673"/>
            <a:ext cx="1491848" cy="612934"/>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0.0 Average Deviation</a:t>
            </a:r>
          </a:p>
        </p:txBody>
      </p:sp>
      <p:cxnSp>
        <p:nvCxnSpPr>
          <p:cNvPr id="27" name="Straight Arrow Connector 26">
            <a:extLst>
              <a:ext uri="{FF2B5EF4-FFF2-40B4-BE49-F238E27FC236}">
                <a16:creationId xmlns:a16="http://schemas.microsoft.com/office/drawing/2014/main" id="{5CD29D3E-29DB-48CF-B77F-973D058E2518}"/>
              </a:ext>
            </a:extLst>
          </p:cNvPr>
          <p:cNvCxnSpPr>
            <a:cxnSpLocks/>
            <a:stCxn id="25" idx="2"/>
          </p:cNvCxnSpPr>
          <p:nvPr/>
        </p:nvCxnSpPr>
        <p:spPr>
          <a:xfrm>
            <a:off x="6384724" y="3679607"/>
            <a:ext cx="930476" cy="320674"/>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4B6E1AB6-F622-4751-AE31-044D51C513F1}"/>
              </a:ext>
            </a:extLst>
          </p:cNvPr>
          <p:cNvPicPr>
            <a:picLocks noChangeAspect="1"/>
          </p:cNvPicPr>
          <p:nvPr/>
        </p:nvPicPr>
        <p:blipFill rotWithShape="1">
          <a:blip r:embed="rId3"/>
          <a:srcRect r="70435" b="41825"/>
          <a:stretch/>
        </p:blipFill>
        <p:spPr>
          <a:xfrm>
            <a:off x="380999" y="2303337"/>
            <a:ext cx="2590801" cy="2649663"/>
          </a:xfrm>
          <a:prstGeom prst="rect">
            <a:avLst/>
          </a:prstGeom>
        </p:spPr>
      </p:pic>
    </p:spTree>
    <p:extLst>
      <p:ext uri="{BB962C8B-B14F-4D97-AF65-F5344CB8AC3E}">
        <p14:creationId xmlns:p14="http://schemas.microsoft.com/office/powerpoint/2010/main" val="185283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E624C6-7F5D-4B8F-8BED-BF3B1683BD01}"/>
              </a:ext>
            </a:extLst>
          </p:cNvPr>
          <p:cNvPicPr>
            <a:picLocks noChangeAspect="1"/>
          </p:cNvPicPr>
          <p:nvPr/>
        </p:nvPicPr>
        <p:blipFill>
          <a:blip r:embed="rId2"/>
          <a:stretch>
            <a:fillRect/>
          </a:stretch>
        </p:blipFill>
        <p:spPr>
          <a:xfrm>
            <a:off x="381000" y="2303338"/>
            <a:ext cx="8763000" cy="4554661"/>
          </a:xfrm>
          <a:prstGeom prst="rect">
            <a:avLst/>
          </a:prstGeom>
        </p:spPr>
      </p:pic>
      <p:sp>
        <p:nvSpPr>
          <p:cNvPr id="2" name="Title 1">
            <a:extLst>
              <a:ext uri="{FF2B5EF4-FFF2-40B4-BE49-F238E27FC236}">
                <a16:creationId xmlns:a16="http://schemas.microsoft.com/office/drawing/2014/main" id="{BA80B114-FCE2-40BE-831A-1F635E6A6FDA}"/>
              </a:ext>
            </a:extLst>
          </p:cNvPr>
          <p:cNvSpPr>
            <a:spLocks noGrp="1"/>
          </p:cNvSpPr>
          <p:nvPr>
            <p:ph type="title"/>
          </p:nvPr>
        </p:nvSpPr>
        <p:spPr/>
        <p:txBody>
          <a:bodyPr/>
          <a:lstStyle/>
          <a:p>
            <a:r>
              <a:rPr lang="en-US" dirty="0"/>
              <a:t>Relationships in the Real World</a:t>
            </a:r>
          </a:p>
        </p:txBody>
      </p:sp>
      <p:sp>
        <p:nvSpPr>
          <p:cNvPr id="3" name="Content Placeholder 2">
            <a:extLst>
              <a:ext uri="{FF2B5EF4-FFF2-40B4-BE49-F238E27FC236}">
                <a16:creationId xmlns:a16="http://schemas.microsoft.com/office/drawing/2014/main" id="{DE8901B5-056B-45C0-840E-3FF2C2502897}"/>
              </a:ext>
            </a:extLst>
          </p:cNvPr>
          <p:cNvSpPr>
            <a:spLocks noGrp="1"/>
          </p:cNvSpPr>
          <p:nvPr>
            <p:ph idx="1"/>
          </p:nvPr>
        </p:nvSpPr>
        <p:spPr>
          <a:xfrm>
            <a:off x="1143000" y="1828800"/>
            <a:ext cx="7772400" cy="4297363"/>
          </a:xfrm>
        </p:spPr>
        <p:txBody>
          <a:bodyPr>
            <a:normAutofit/>
          </a:bodyPr>
          <a:lstStyle/>
          <a:p>
            <a:pPr marL="0" indent="0">
              <a:buNone/>
            </a:pPr>
            <a:r>
              <a:rPr lang="en-US" sz="2000" dirty="0"/>
              <a:t>By default, a Relationship will try to even out deviations</a:t>
            </a:r>
          </a:p>
        </p:txBody>
      </p:sp>
      <p:sp>
        <p:nvSpPr>
          <p:cNvPr id="8" name="TextBox 7">
            <a:extLst>
              <a:ext uri="{FF2B5EF4-FFF2-40B4-BE49-F238E27FC236}">
                <a16:creationId xmlns:a16="http://schemas.microsoft.com/office/drawing/2014/main" id="{6F02369D-35D8-4AA2-88A5-CFFAF22C38A9}"/>
              </a:ext>
            </a:extLst>
          </p:cNvPr>
          <p:cNvSpPr txBox="1"/>
          <p:nvPr/>
        </p:nvSpPr>
        <p:spPr>
          <a:xfrm>
            <a:off x="2895600" y="2895600"/>
            <a:ext cx="1371600" cy="612934"/>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Constraints set to 0.0</a:t>
            </a:r>
          </a:p>
        </p:txBody>
      </p:sp>
      <p:cxnSp>
        <p:nvCxnSpPr>
          <p:cNvPr id="14" name="Straight Arrow Connector 13">
            <a:extLst>
              <a:ext uri="{FF2B5EF4-FFF2-40B4-BE49-F238E27FC236}">
                <a16:creationId xmlns:a16="http://schemas.microsoft.com/office/drawing/2014/main" id="{708C67C9-4F68-4E56-A436-36B878C45D8E}"/>
              </a:ext>
            </a:extLst>
          </p:cNvPr>
          <p:cNvCxnSpPr>
            <a:cxnSpLocks/>
            <a:stCxn id="15" idx="1"/>
          </p:cNvCxnSpPr>
          <p:nvPr/>
        </p:nvCxnSpPr>
        <p:spPr>
          <a:xfrm flipH="1">
            <a:off x="2743200" y="4613215"/>
            <a:ext cx="1350784" cy="796985"/>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3964570-242D-4094-9B7C-D77F52651407}"/>
              </a:ext>
            </a:extLst>
          </p:cNvPr>
          <p:cNvSpPr txBox="1"/>
          <p:nvPr/>
        </p:nvSpPr>
        <p:spPr>
          <a:xfrm>
            <a:off x="4093984" y="4000281"/>
            <a:ext cx="2764016" cy="1225868"/>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Measured points average value is on surface, some a little above, some a little below</a:t>
            </a:r>
          </a:p>
        </p:txBody>
      </p:sp>
      <p:cxnSp>
        <p:nvCxnSpPr>
          <p:cNvPr id="24" name="Straight Arrow Connector 23">
            <a:extLst>
              <a:ext uri="{FF2B5EF4-FFF2-40B4-BE49-F238E27FC236}">
                <a16:creationId xmlns:a16="http://schemas.microsoft.com/office/drawing/2014/main" id="{8487F073-64B8-4135-AF03-24ABAB837E72}"/>
              </a:ext>
            </a:extLst>
          </p:cNvPr>
          <p:cNvCxnSpPr>
            <a:cxnSpLocks/>
            <a:stCxn id="25" idx="0"/>
          </p:cNvCxnSpPr>
          <p:nvPr/>
        </p:nvCxnSpPr>
        <p:spPr>
          <a:xfrm flipV="1">
            <a:off x="6384724" y="2666465"/>
            <a:ext cx="930476" cy="400208"/>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0C0B0B5-57B3-4058-B150-3E64522628F9}"/>
              </a:ext>
            </a:extLst>
          </p:cNvPr>
          <p:cNvSpPr txBox="1"/>
          <p:nvPr/>
        </p:nvSpPr>
        <p:spPr>
          <a:xfrm>
            <a:off x="5638800" y="3066673"/>
            <a:ext cx="1491848" cy="612934"/>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0.0 Average Deviation</a:t>
            </a:r>
          </a:p>
        </p:txBody>
      </p:sp>
      <p:cxnSp>
        <p:nvCxnSpPr>
          <p:cNvPr id="27" name="Straight Arrow Connector 26">
            <a:extLst>
              <a:ext uri="{FF2B5EF4-FFF2-40B4-BE49-F238E27FC236}">
                <a16:creationId xmlns:a16="http://schemas.microsoft.com/office/drawing/2014/main" id="{5CD29D3E-29DB-48CF-B77F-973D058E2518}"/>
              </a:ext>
            </a:extLst>
          </p:cNvPr>
          <p:cNvCxnSpPr>
            <a:cxnSpLocks/>
            <a:stCxn id="25" idx="2"/>
          </p:cNvCxnSpPr>
          <p:nvPr/>
        </p:nvCxnSpPr>
        <p:spPr>
          <a:xfrm>
            <a:off x="6384724" y="3679607"/>
            <a:ext cx="930476" cy="320674"/>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D274E34-E1A6-4555-B660-11DA2BF2BAEA}"/>
              </a:ext>
            </a:extLst>
          </p:cNvPr>
          <p:cNvPicPr>
            <a:picLocks noChangeAspect="1"/>
          </p:cNvPicPr>
          <p:nvPr/>
        </p:nvPicPr>
        <p:blipFill rotWithShape="1">
          <a:blip r:embed="rId3"/>
          <a:srcRect r="75149" b="41825"/>
          <a:stretch/>
        </p:blipFill>
        <p:spPr>
          <a:xfrm>
            <a:off x="380999" y="2303337"/>
            <a:ext cx="2177649" cy="2649663"/>
          </a:xfrm>
          <a:prstGeom prst="rect">
            <a:avLst/>
          </a:prstGeom>
        </p:spPr>
      </p:pic>
      <p:cxnSp>
        <p:nvCxnSpPr>
          <p:cNvPr id="7" name="Straight Arrow Connector 6">
            <a:extLst>
              <a:ext uri="{FF2B5EF4-FFF2-40B4-BE49-F238E27FC236}">
                <a16:creationId xmlns:a16="http://schemas.microsoft.com/office/drawing/2014/main" id="{CA97E775-5258-4F5C-8A02-72467077D8C2}"/>
              </a:ext>
            </a:extLst>
          </p:cNvPr>
          <p:cNvCxnSpPr>
            <a:cxnSpLocks/>
            <a:stCxn id="8" idx="1"/>
          </p:cNvCxnSpPr>
          <p:nvPr/>
        </p:nvCxnSpPr>
        <p:spPr>
          <a:xfrm flipH="1">
            <a:off x="1752600" y="3202067"/>
            <a:ext cx="1143000" cy="74534"/>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30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709A6C-2AE6-4641-91A5-39BC9106BFB8}"/>
              </a:ext>
            </a:extLst>
          </p:cNvPr>
          <p:cNvPicPr>
            <a:picLocks noChangeAspect="1"/>
          </p:cNvPicPr>
          <p:nvPr/>
        </p:nvPicPr>
        <p:blipFill>
          <a:blip r:embed="rId2"/>
          <a:stretch>
            <a:fillRect/>
          </a:stretch>
        </p:blipFill>
        <p:spPr>
          <a:xfrm>
            <a:off x="381000" y="2303338"/>
            <a:ext cx="8763000" cy="4554661"/>
          </a:xfrm>
          <a:prstGeom prst="rect">
            <a:avLst/>
          </a:prstGeom>
        </p:spPr>
      </p:pic>
      <p:sp>
        <p:nvSpPr>
          <p:cNvPr id="2" name="Title 1">
            <a:extLst>
              <a:ext uri="{FF2B5EF4-FFF2-40B4-BE49-F238E27FC236}">
                <a16:creationId xmlns:a16="http://schemas.microsoft.com/office/drawing/2014/main" id="{BA80B114-FCE2-40BE-831A-1F635E6A6FDA}"/>
              </a:ext>
            </a:extLst>
          </p:cNvPr>
          <p:cNvSpPr>
            <a:spLocks noGrp="1"/>
          </p:cNvSpPr>
          <p:nvPr>
            <p:ph type="title"/>
          </p:nvPr>
        </p:nvSpPr>
        <p:spPr/>
        <p:txBody>
          <a:bodyPr/>
          <a:lstStyle/>
          <a:p>
            <a:r>
              <a:rPr lang="en-US" dirty="0"/>
              <a:t>Relationships in the Real World</a:t>
            </a:r>
          </a:p>
        </p:txBody>
      </p:sp>
      <p:sp>
        <p:nvSpPr>
          <p:cNvPr id="3" name="Content Placeholder 2">
            <a:extLst>
              <a:ext uri="{FF2B5EF4-FFF2-40B4-BE49-F238E27FC236}">
                <a16:creationId xmlns:a16="http://schemas.microsoft.com/office/drawing/2014/main" id="{DE8901B5-056B-45C0-840E-3FF2C2502897}"/>
              </a:ext>
            </a:extLst>
          </p:cNvPr>
          <p:cNvSpPr>
            <a:spLocks noGrp="1"/>
          </p:cNvSpPr>
          <p:nvPr>
            <p:ph idx="1"/>
          </p:nvPr>
        </p:nvSpPr>
        <p:spPr>
          <a:xfrm>
            <a:off x="1143000" y="1828800"/>
            <a:ext cx="7772400" cy="4297363"/>
          </a:xfrm>
        </p:spPr>
        <p:txBody>
          <a:bodyPr>
            <a:normAutofit/>
          </a:bodyPr>
          <a:lstStyle/>
          <a:p>
            <a:pPr marL="0" indent="0">
              <a:buNone/>
            </a:pPr>
            <a:r>
              <a:rPr lang="en-US" sz="2000" dirty="0"/>
              <a:t>With Constraints, we can move the relationship in another direction</a:t>
            </a:r>
          </a:p>
        </p:txBody>
      </p:sp>
      <p:cxnSp>
        <p:nvCxnSpPr>
          <p:cNvPr id="7" name="Straight Arrow Connector 6">
            <a:extLst>
              <a:ext uri="{FF2B5EF4-FFF2-40B4-BE49-F238E27FC236}">
                <a16:creationId xmlns:a16="http://schemas.microsoft.com/office/drawing/2014/main" id="{CA97E775-5258-4F5C-8A02-72467077D8C2}"/>
              </a:ext>
            </a:extLst>
          </p:cNvPr>
          <p:cNvCxnSpPr>
            <a:cxnSpLocks/>
            <a:stCxn id="8" idx="1"/>
          </p:cNvCxnSpPr>
          <p:nvPr/>
        </p:nvCxnSpPr>
        <p:spPr>
          <a:xfrm flipH="1" flipV="1">
            <a:off x="1752600" y="3276606"/>
            <a:ext cx="1143000" cy="27617"/>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F02369D-35D8-4AA2-88A5-CFFAF22C38A9}"/>
              </a:ext>
            </a:extLst>
          </p:cNvPr>
          <p:cNvSpPr txBox="1"/>
          <p:nvPr/>
        </p:nvSpPr>
        <p:spPr>
          <a:xfrm>
            <a:off x="2895600" y="2895600"/>
            <a:ext cx="1447800" cy="817245"/>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Constraints set to 100.0</a:t>
            </a:r>
            <a:br>
              <a:rPr lang="en-US" dirty="0">
                <a:ln w="0"/>
                <a:solidFill>
                  <a:schemeClr val="accent1"/>
                </a:solidFill>
                <a:effectLst>
                  <a:outerShdw blurRad="38100" dist="25400" dir="5400000" algn="ctr" rotWithShape="0">
                    <a:srgbClr val="6E747A">
                      <a:alpha val="43000"/>
                    </a:srgbClr>
                  </a:outerShdw>
                </a:effectLst>
              </a:rPr>
            </a:br>
            <a:r>
              <a:rPr lang="en-US" sz="1200" dirty="0">
                <a:ln w="0"/>
                <a:solidFill>
                  <a:schemeClr val="accent1"/>
                </a:solidFill>
                <a:effectLst>
                  <a:outerShdw blurRad="38100" dist="25400" dir="5400000" algn="ctr" rotWithShape="0">
                    <a:srgbClr val="6E747A">
                      <a:alpha val="43000"/>
                    </a:srgbClr>
                  </a:outerShdw>
                </a:effectLst>
              </a:rPr>
              <a:t>(both High &amp; Low)</a:t>
            </a:r>
            <a:endParaRPr lang="en-US" dirty="0">
              <a:ln w="0"/>
              <a:solidFill>
                <a:schemeClr val="accent1"/>
              </a:solidFill>
              <a:effectLst>
                <a:outerShdw blurRad="38100" dist="25400" dir="5400000" algn="ctr" rotWithShape="0">
                  <a:srgbClr val="6E747A">
                    <a:alpha val="43000"/>
                  </a:srgbClr>
                </a:outerShdw>
              </a:effectLst>
            </a:endParaRPr>
          </a:p>
        </p:txBody>
      </p:sp>
      <p:cxnSp>
        <p:nvCxnSpPr>
          <p:cNvPr id="14" name="Straight Arrow Connector 13">
            <a:extLst>
              <a:ext uri="{FF2B5EF4-FFF2-40B4-BE49-F238E27FC236}">
                <a16:creationId xmlns:a16="http://schemas.microsoft.com/office/drawing/2014/main" id="{708C67C9-4F68-4E56-A436-36B878C45D8E}"/>
              </a:ext>
            </a:extLst>
          </p:cNvPr>
          <p:cNvCxnSpPr>
            <a:cxnSpLocks/>
            <a:stCxn id="15" idx="1"/>
          </p:cNvCxnSpPr>
          <p:nvPr/>
        </p:nvCxnSpPr>
        <p:spPr>
          <a:xfrm flipH="1">
            <a:off x="2819400" y="4408904"/>
            <a:ext cx="1274584" cy="925096"/>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3964570-242D-4094-9B7C-D77F52651407}"/>
              </a:ext>
            </a:extLst>
          </p:cNvPr>
          <p:cNvSpPr txBox="1"/>
          <p:nvPr/>
        </p:nvSpPr>
        <p:spPr>
          <a:xfrm>
            <a:off x="4093984" y="4000281"/>
            <a:ext cx="2535416" cy="817245"/>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Measured points are NOT directly on surface</a:t>
            </a:r>
            <a:br>
              <a:rPr lang="en-US" dirty="0">
                <a:ln w="0"/>
                <a:solidFill>
                  <a:schemeClr val="accent1"/>
                </a:solidFill>
                <a:effectLst>
                  <a:outerShdw blurRad="38100" dist="25400" dir="5400000" algn="ctr" rotWithShape="0">
                    <a:srgbClr val="6E747A">
                      <a:alpha val="43000"/>
                    </a:srgbClr>
                  </a:outerShdw>
                </a:effectLst>
              </a:rPr>
            </a:br>
            <a:r>
              <a:rPr lang="en-US" sz="1200" dirty="0">
                <a:ln w="0"/>
                <a:solidFill>
                  <a:schemeClr val="accent1"/>
                </a:solidFill>
                <a:effectLst>
                  <a:outerShdw blurRad="38100" dist="25400" dir="5400000" algn="ctr" rotWithShape="0">
                    <a:srgbClr val="6E747A">
                      <a:alpha val="43000"/>
                    </a:srgbClr>
                  </a:outerShdw>
                </a:effectLst>
              </a:rPr>
              <a:t>(they are ~100.0mm above)</a:t>
            </a:r>
            <a:endParaRPr lang="en-US" dirty="0">
              <a:ln w="0"/>
              <a:solidFill>
                <a:schemeClr val="accent1"/>
              </a:solidFill>
              <a:effectLst>
                <a:outerShdw blurRad="38100" dist="25400" dir="5400000" algn="ctr" rotWithShape="0">
                  <a:srgbClr val="6E747A">
                    <a:alpha val="43000"/>
                  </a:srgbClr>
                </a:outerShdw>
              </a:effectLst>
            </a:endParaRPr>
          </a:p>
        </p:txBody>
      </p:sp>
      <p:cxnSp>
        <p:nvCxnSpPr>
          <p:cNvPr id="24" name="Straight Arrow Connector 23">
            <a:extLst>
              <a:ext uri="{FF2B5EF4-FFF2-40B4-BE49-F238E27FC236}">
                <a16:creationId xmlns:a16="http://schemas.microsoft.com/office/drawing/2014/main" id="{8487F073-64B8-4135-AF03-24ABAB837E72}"/>
              </a:ext>
            </a:extLst>
          </p:cNvPr>
          <p:cNvCxnSpPr>
            <a:cxnSpLocks/>
            <a:stCxn id="25" idx="0"/>
          </p:cNvCxnSpPr>
          <p:nvPr/>
        </p:nvCxnSpPr>
        <p:spPr>
          <a:xfrm flipV="1">
            <a:off x="6112355" y="2676293"/>
            <a:ext cx="930755" cy="390380"/>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0C0B0B5-57B3-4058-B150-3E64522628F9}"/>
              </a:ext>
            </a:extLst>
          </p:cNvPr>
          <p:cNvSpPr txBox="1"/>
          <p:nvPr/>
        </p:nvSpPr>
        <p:spPr>
          <a:xfrm>
            <a:off x="5181600" y="3066673"/>
            <a:ext cx="1861510" cy="612934"/>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Still 0.0 Average Deviation</a:t>
            </a:r>
          </a:p>
        </p:txBody>
      </p:sp>
      <p:cxnSp>
        <p:nvCxnSpPr>
          <p:cNvPr id="27" name="Straight Arrow Connector 26">
            <a:extLst>
              <a:ext uri="{FF2B5EF4-FFF2-40B4-BE49-F238E27FC236}">
                <a16:creationId xmlns:a16="http://schemas.microsoft.com/office/drawing/2014/main" id="{5CD29D3E-29DB-48CF-B77F-973D058E2518}"/>
              </a:ext>
            </a:extLst>
          </p:cNvPr>
          <p:cNvCxnSpPr>
            <a:cxnSpLocks/>
            <a:stCxn id="25" idx="2"/>
          </p:cNvCxnSpPr>
          <p:nvPr/>
        </p:nvCxnSpPr>
        <p:spPr>
          <a:xfrm>
            <a:off x="6112355" y="3679607"/>
            <a:ext cx="1202845" cy="320674"/>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D9FFB66-C281-401C-8C81-6D9F897F9FC3}"/>
              </a:ext>
            </a:extLst>
          </p:cNvPr>
          <p:cNvSpPr txBox="1"/>
          <p:nvPr/>
        </p:nvSpPr>
        <p:spPr>
          <a:xfrm>
            <a:off x="7239000" y="4998431"/>
            <a:ext cx="1861510" cy="340519"/>
          </a:xfrm>
          <a:prstGeom prst="roundRect">
            <a:avLst/>
          </a:prstGeom>
          <a:solidFill>
            <a:srgbClr val="FFFFFF">
              <a:alpha val="50196"/>
            </a:srgbClr>
          </a:solidFill>
          <a:ln>
            <a:solidFill>
              <a:schemeClr val="tx1"/>
            </a:solidFill>
          </a:ln>
        </p:spPr>
        <p:txBody>
          <a:bodyPr wrap="square" tIns="0" bIns="0" rtlCol="0">
            <a:spAutoFit/>
          </a:bodyPr>
          <a:lstStyle/>
          <a:p>
            <a:pPr algn="ctr"/>
            <a:r>
              <a:rPr lang="en-US" sz="1000" dirty="0">
                <a:ln w="0"/>
                <a:solidFill>
                  <a:schemeClr val="accent1"/>
                </a:solidFill>
                <a:effectLst>
                  <a:outerShdw blurRad="38100" dist="25400" dir="5400000" algn="ctr" rotWithShape="0">
                    <a:srgbClr val="6E747A">
                      <a:alpha val="43000"/>
                    </a:srgbClr>
                  </a:outerShdw>
                </a:effectLst>
              </a:rPr>
              <a:t>*Important: Reporting always takes Constraints into account!</a:t>
            </a:r>
          </a:p>
        </p:txBody>
      </p:sp>
    </p:spTree>
    <p:extLst>
      <p:ext uri="{BB962C8B-B14F-4D97-AF65-F5344CB8AC3E}">
        <p14:creationId xmlns:p14="http://schemas.microsoft.com/office/powerpoint/2010/main" val="3888105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25"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CB793F-6663-4FB2-B841-2612F8873069}"/>
              </a:ext>
            </a:extLst>
          </p:cNvPr>
          <p:cNvPicPr>
            <a:picLocks noChangeAspect="1"/>
          </p:cNvPicPr>
          <p:nvPr/>
        </p:nvPicPr>
        <p:blipFill>
          <a:blip r:embed="rId2"/>
          <a:stretch>
            <a:fillRect/>
          </a:stretch>
        </p:blipFill>
        <p:spPr>
          <a:xfrm>
            <a:off x="381000" y="2303338"/>
            <a:ext cx="8763000" cy="4554661"/>
          </a:xfrm>
          <a:prstGeom prst="rect">
            <a:avLst/>
          </a:prstGeom>
        </p:spPr>
      </p:pic>
      <p:sp>
        <p:nvSpPr>
          <p:cNvPr id="2" name="Title 1">
            <a:extLst>
              <a:ext uri="{FF2B5EF4-FFF2-40B4-BE49-F238E27FC236}">
                <a16:creationId xmlns:a16="http://schemas.microsoft.com/office/drawing/2014/main" id="{BA80B114-FCE2-40BE-831A-1F635E6A6FDA}"/>
              </a:ext>
            </a:extLst>
          </p:cNvPr>
          <p:cNvSpPr>
            <a:spLocks noGrp="1"/>
          </p:cNvSpPr>
          <p:nvPr>
            <p:ph type="title"/>
          </p:nvPr>
        </p:nvSpPr>
        <p:spPr/>
        <p:txBody>
          <a:bodyPr/>
          <a:lstStyle/>
          <a:p>
            <a:r>
              <a:rPr lang="en-US" dirty="0"/>
              <a:t>Relationships in the Real World</a:t>
            </a:r>
          </a:p>
        </p:txBody>
      </p:sp>
      <p:sp>
        <p:nvSpPr>
          <p:cNvPr id="3" name="Content Placeholder 2">
            <a:extLst>
              <a:ext uri="{FF2B5EF4-FFF2-40B4-BE49-F238E27FC236}">
                <a16:creationId xmlns:a16="http://schemas.microsoft.com/office/drawing/2014/main" id="{DE8901B5-056B-45C0-840E-3FF2C2502897}"/>
              </a:ext>
            </a:extLst>
          </p:cNvPr>
          <p:cNvSpPr>
            <a:spLocks noGrp="1"/>
          </p:cNvSpPr>
          <p:nvPr>
            <p:ph idx="1"/>
          </p:nvPr>
        </p:nvSpPr>
        <p:spPr>
          <a:xfrm>
            <a:off x="1143000" y="1828800"/>
            <a:ext cx="7772400" cy="4297363"/>
          </a:xfrm>
        </p:spPr>
        <p:txBody>
          <a:bodyPr>
            <a:normAutofit/>
          </a:bodyPr>
          <a:lstStyle/>
          <a:p>
            <a:pPr marL="0" indent="0">
              <a:buNone/>
            </a:pPr>
            <a:r>
              <a:rPr lang="en-US" sz="2000" dirty="0"/>
              <a:t>With Constraints, we can move the relationship in another direction</a:t>
            </a:r>
          </a:p>
        </p:txBody>
      </p:sp>
      <p:cxnSp>
        <p:nvCxnSpPr>
          <p:cNvPr id="7" name="Straight Arrow Connector 6">
            <a:extLst>
              <a:ext uri="{FF2B5EF4-FFF2-40B4-BE49-F238E27FC236}">
                <a16:creationId xmlns:a16="http://schemas.microsoft.com/office/drawing/2014/main" id="{CA97E775-5258-4F5C-8A02-72467077D8C2}"/>
              </a:ext>
            </a:extLst>
          </p:cNvPr>
          <p:cNvCxnSpPr>
            <a:cxnSpLocks/>
            <a:stCxn id="8" idx="1"/>
          </p:cNvCxnSpPr>
          <p:nvPr/>
        </p:nvCxnSpPr>
        <p:spPr>
          <a:xfrm flipH="1" flipV="1">
            <a:off x="1752600" y="3276606"/>
            <a:ext cx="1143000" cy="27617"/>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F02369D-35D8-4AA2-88A5-CFFAF22C38A9}"/>
              </a:ext>
            </a:extLst>
          </p:cNvPr>
          <p:cNvSpPr txBox="1"/>
          <p:nvPr/>
        </p:nvSpPr>
        <p:spPr>
          <a:xfrm>
            <a:off x="2895600" y="2895600"/>
            <a:ext cx="1447800" cy="817245"/>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Constraints set to -100.0</a:t>
            </a:r>
            <a:br>
              <a:rPr lang="en-US" dirty="0">
                <a:ln w="0"/>
                <a:solidFill>
                  <a:schemeClr val="accent1"/>
                </a:solidFill>
                <a:effectLst>
                  <a:outerShdw blurRad="38100" dist="25400" dir="5400000" algn="ctr" rotWithShape="0">
                    <a:srgbClr val="6E747A">
                      <a:alpha val="43000"/>
                    </a:srgbClr>
                  </a:outerShdw>
                </a:effectLst>
              </a:rPr>
            </a:br>
            <a:r>
              <a:rPr lang="en-US" sz="1200" dirty="0">
                <a:ln w="0"/>
                <a:solidFill>
                  <a:schemeClr val="accent1"/>
                </a:solidFill>
                <a:effectLst>
                  <a:outerShdw blurRad="38100" dist="25400" dir="5400000" algn="ctr" rotWithShape="0">
                    <a:srgbClr val="6E747A">
                      <a:alpha val="43000"/>
                    </a:srgbClr>
                  </a:outerShdw>
                </a:effectLst>
              </a:rPr>
              <a:t>(both High &amp; Low)</a:t>
            </a:r>
            <a:endParaRPr lang="en-US" dirty="0">
              <a:ln w="0"/>
              <a:solidFill>
                <a:schemeClr val="accent1"/>
              </a:solidFill>
              <a:effectLst>
                <a:outerShdw blurRad="38100" dist="25400" dir="5400000" algn="ctr" rotWithShape="0">
                  <a:srgbClr val="6E747A">
                    <a:alpha val="43000"/>
                  </a:srgbClr>
                </a:outerShdw>
              </a:effectLst>
            </a:endParaRPr>
          </a:p>
        </p:txBody>
      </p:sp>
      <p:cxnSp>
        <p:nvCxnSpPr>
          <p:cNvPr id="14" name="Straight Arrow Connector 13">
            <a:extLst>
              <a:ext uri="{FF2B5EF4-FFF2-40B4-BE49-F238E27FC236}">
                <a16:creationId xmlns:a16="http://schemas.microsoft.com/office/drawing/2014/main" id="{708C67C9-4F68-4E56-A436-36B878C45D8E}"/>
              </a:ext>
            </a:extLst>
          </p:cNvPr>
          <p:cNvCxnSpPr>
            <a:cxnSpLocks/>
            <a:stCxn id="15" idx="1"/>
          </p:cNvCxnSpPr>
          <p:nvPr/>
        </p:nvCxnSpPr>
        <p:spPr>
          <a:xfrm flipH="1">
            <a:off x="2646184" y="4408904"/>
            <a:ext cx="1447800" cy="1229896"/>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3964570-242D-4094-9B7C-D77F52651407}"/>
              </a:ext>
            </a:extLst>
          </p:cNvPr>
          <p:cNvSpPr txBox="1"/>
          <p:nvPr/>
        </p:nvSpPr>
        <p:spPr>
          <a:xfrm>
            <a:off x="4093984" y="4000281"/>
            <a:ext cx="2535416" cy="817245"/>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Measured points are NOT directly on surface</a:t>
            </a:r>
            <a:br>
              <a:rPr lang="en-US" dirty="0">
                <a:ln w="0"/>
                <a:solidFill>
                  <a:schemeClr val="accent1"/>
                </a:solidFill>
                <a:effectLst>
                  <a:outerShdw blurRad="38100" dist="25400" dir="5400000" algn="ctr" rotWithShape="0">
                    <a:srgbClr val="6E747A">
                      <a:alpha val="43000"/>
                    </a:srgbClr>
                  </a:outerShdw>
                </a:effectLst>
              </a:rPr>
            </a:br>
            <a:r>
              <a:rPr lang="en-US" sz="1200" dirty="0">
                <a:ln w="0"/>
                <a:solidFill>
                  <a:schemeClr val="accent1"/>
                </a:solidFill>
                <a:effectLst>
                  <a:outerShdw blurRad="38100" dist="25400" dir="5400000" algn="ctr" rotWithShape="0">
                    <a:srgbClr val="6E747A">
                      <a:alpha val="43000"/>
                    </a:srgbClr>
                  </a:outerShdw>
                </a:effectLst>
              </a:rPr>
              <a:t>(they are ~100.0mm Below)</a:t>
            </a:r>
            <a:endParaRPr lang="en-US" dirty="0">
              <a:ln w="0"/>
              <a:solidFill>
                <a:schemeClr val="accent1"/>
              </a:solidFill>
              <a:effectLst>
                <a:outerShdw blurRad="38100" dist="25400" dir="5400000" algn="ctr" rotWithShape="0">
                  <a:srgbClr val="6E747A">
                    <a:alpha val="43000"/>
                  </a:srgbClr>
                </a:outerShdw>
              </a:effectLst>
            </a:endParaRPr>
          </a:p>
        </p:txBody>
      </p:sp>
      <p:cxnSp>
        <p:nvCxnSpPr>
          <p:cNvPr id="24" name="Straight Arrow Connector 23">
            <a:extLst>
              <a:ext uri="{FF2B5EF4-FFF2-40B4-BE49-F238E27FC236}">
                <a16:creationId xmlns:a16="http://schemas.microsoft.com/office/drawing/2014/main" id="{8487F073-64B8-4135-AF03-24ABAB837E72}"/>
              </a:ext>
            </a:extLst>
          </p:cNvPr>
          <p:cNvCxnSpPr>
            <a:cxnSpLocks/>
            <a:stCxn id="25" idx="0"/>
          </p:cNvCxnSpPr>
          <p:nvPr/>
        </p:nvCxnSpPr>
        <p:spPr>
          <a:xfrm flipV="1">
            <a:off x="6112355" y="2676293"/>
            <a:ext cx="930755" cy="390380"/>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0C0B0B5-57B3-4058-B150-3E64522628F9}"/>
              </a:ext>
            </a:extLst>
          </p:cNvPr>
          <p:cNvSpPr txBox="1"/>
          <p:nvPr/>
        </p:nvSpPr>
        <p:spPr>
          <a:xfrm>
            <a:off x="5181600" y="3066673"/>
            <a:ext cx="1861510" cy="612934"/>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Still 0.0 Average Deviation</a:t>
            </a:r>
          </a:p>
        </p:txBody>
      </p:sp>
      <p:cxnSp>
        <p:nvCxnSpPr>
          <p:cNvPr id="27" name="Straight Arrow Connector 26">
            <a:extLst>
              <a:ext uri="{FF2B5EF4-FFF2-40B4-BE49-F238E27FC236}">
                <a16:creationId xmlns:a16="http://schemas.microsoft.com/office/drawing/2014/main" id="{5CD29D3E-29DB-48CF-B77F-973D058E2518}"/>
              </a:ext>
            </a:extLst>
          </p:cNvPr>
          <p:cNvCxnSpPr>
            <a:cxnSpLocks/>
            <a:stCxn id="25" idx="2"/>
          </p:cNvCxnSpPr>
          <p:nvPr/>
        </p:nvCxnSpPr>
        <p:spPr>
          <a:xfrm>
            <a:off x="6112355" y="3679607"/>
            <a:ext cx="1202845" cy="320674"/>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C53C4EF-F3D9-4ED9-8889-79D0993A2908}"/>
              </a:ext>
            </a:extLst>
          </p:cNvPr>
          <p:cNvSpPr txBox="1"/>
          <p:nvPr/>
        </p:nvSpPr>
        <p:spPr>
          <a:xfrm>
            <a:off x="7239000" y="4998431"/>
            <a:ext cx="1861510" cy="340519"/>
          </a:xfrm>
          <a:prstGeom prst="roundRect">
            <a:avLst/>
          </a:prstGeom>
          <a:solidFill>
            <a:srgbClr val="FFFFFF">
              <a:alpha val="50196"/>
            </a:srgbClr>
          </a:solidFill>
          <a:ln>
            <a:solidFill>
              <a:schemeClr val="tx1"/>
            </a:solidFill>
          </a:ln>
        </p:spPr>
        <p:txBody>
          <a:bodyPr wrap="square" tIns="0" bIns="0" rtlCol="0">
            <a:spAutoFit/>
          </a:bodyPr>
          <a:lstStyle/>
          <a:p>
            <a:pPr algn="ctr"/>
            <a:r>
              <a:rPr lang="en-US" sz="1000" dirty="0">
                <a:ln w="0"/>
                <a:solidFill>
                  <a:schemeClr val="accent1"/>
                </a:solidFill>
                <a:effectLst>
                  <a:outerShdw blurRad="38100" dist="25400" dir="5400000" algn="ctr" rotWithShape="0">
                    <a:srgbClr val="6E747A">
                      <a:alpha val="43000"/>
                    </a:srgbClr>
                  </a:outerShdw>
                </a:effectLst>
              </a:rPr>
              <a:t>*Important: Reporting always takes Constraints into account!</a:t>
            </a:r>
          </a:p>
        </p:txBody>
      </p:sp>
    </p:spTree>
    <p:extLst>
      <p:ext uri="{BB962C8B-B14F-4D97-AF65-F5344CB8AC3E}">
        <p14:creationId xmlns:p14="http://schemas.microsoft.com/office/powerpoint/2010/main" val="460898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1F1D85-3898-4105-8EDA-44125DA71EE4}"/>
              </a:ext>
            </a:extLst>
          </p:cNvPr>
          <p:cNvPicPr>
            <a:picLocks noChangeAspect="1"/>
          </p:cNvPicPr>
          <p:nvPr/>
        </p:nvPicPr>
        <p:blipFill>
          <a:blip r:embed="rId2"/>
          <a:stretch>
            <a:fillRect/>
          </a:stretch>
        </p:blipFill>
        <p:spPr>
          <a:xfrm>
            <a:off x="381000" y="2303338"/>
            <a:ext cx="8763000" cy="4554661"/>
          </a:xfrm>
          <a:prstGeom prst="rect">
            <a:avLst/>
          </a:prstGeom>
        </p:spPr>
      </p:pic>
      <p:sp>
        <p:nvSpPr>
          <p:cNvPr id="2" name="Title 1">
            <a:extLst>
              <a:ext uri="{FF2B5EF4-FFF2-40B4-BE49-F238E27FC236}">
                <a16:creationId xmlns:a16="http://schemas.microsoft.com/office/drawing/2014/main" id="{BA80B114-FCE2-40BE-831A-1F635E6A6FDA}"/>
              </a:ext>
            </a:extLst>
          </p:cNvPr>
          <p:cNvSpPr>
            <a:spLocks noGrp="1"/>
          </p:cNvSpPr>
          <p:nvPr>
            <p:ph type="title"/>
          </p:nvPr>
        </p:nvSpPr>
        <p:spPr/>
        <p:txBody>
          <a:bodyPr/>
          <a:lstStyle/>
          <a:p>
            <a:r>
              <a:rPr lang="en-US" dirty="0"/>
              <a:t>Relationships in the Real World</a:t>
            </a:r>
          </a:p>
        </p:txBody>
      </p:sp>
      <p:sp>
        <p:nvSpPr>
          <p:cNvPr id="3" name="Content Placeholder 2">
            <a:extLst>
              <a:ext uri="{FF2B5EF4-FFF2-40B4-BE49-F238E27FC236}">
                <a16:creationId xmlns:a16="http://schemas.microsoft.com/office/drawing/2014/main" id="{DE8901B5-056B-45C0-840E-3FF2C2502897}"/>
              </a:ext>
            </a:extLst>
          </p:cNvPr>
          <p:cNvSpPr>
            <a:spLocks noGrp="1"/>
          </p:cNvSpPr>
          <p:nvPr>
            <p:ph idx="1"/>
          </p:nvPr>
        </p:nvSpPr>
        <p:spPr>
          <a:xfrm>
            <a:off x="1143000" y="1828800"/>
            <a:ext cx="7772400" cy="4297363"/>
          </a:xfrm>
        </p:spPr>
        <p:txBody>
          <a:bodyPr>
            <a:normAutofit/>
          </a:bodyPr>
          <a:lstStyle/>
          <a:p>
            <a:pPr marL="0" indent="0">
              <a:buNone/>
            </a:pPr>
            <a:r>
              <a:rPr lang="en-US" sz="2000" dirty="0"/>
              <a:t>With Constraints, we can also open up the Relationship</a:t>
            </a:r>
          </a:p>
        </p:txBody>
      </p:sp>
      <p:cxnSp>
        <p:nvCxnSpPr>
          <p:cNvPr id="7" name="Straight Arrow Connector 6">
            <a:extLst>
              <a:ext uri="{FF2B5EF4-FFF2-40B4-BE49-F238E27FC236}">
                <a16:creationId xmlns:a16="http://schemas.microsoft.com/office/drawing/2014/main" id="{CA97E775-5258-4F5C-8A02-72467077D8C2}"/>
              </a:ext>
            </a:extLst>
          </p:cNvPr>
          <p:cNvCxnSpPr>
            <a:cxnSpLocks/>
            <a:stCxn id="8" idx="1"/>
          </p:cNvCxnSpPr>
          <p:nvPr/>
        </p:nvCxnSpPr>
        <p:spPr>
          <a:xfrm flipH="1" flipV="1">
            <a:off x="1752600" y="3276610"/>
            <a:ext cx="1143000" cy="78691"/>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F02369D-35D8-4AA2-88A5-CFFAF22C38A9}"/>
              </a:ext>
            </a:extLst>
          </p:cNvPr>
          <p:cNvSpPr txBox="1"/>
          <p:nvPr/>
        </p:nvSpPr>
        <p:spPr>
          <a:xfrm>
            <a:off x="2895600" y="2895600"/>
            <a:ext cx="1981200" cy="919401"/>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Constraints set to </a:t>
            </a:r>
            <a:br>
              <a:rPr lang="en-US" dirty="0">
                <a:ln w="0"/>
                <a:solidFill>
                  <a:schemeClr val="accent1"/>
                </a:solidFill>
                <a:effectLst>
                  <a:outerShdw blurRad="38100" dist="25400" dir="5400000" algn="ctr" rotWithShape="0">
                    <a:srgbClr val="6E747A">
                      <a:alpha val="43000"/>
                    </a:srgbClr>
                  </a:outerShdw>
                </a:effectLst>
              </a:rPr>
            </a:br>
            <a:r>
              <a:rPr lang="en-US" dirty="0">
                <a:ln w="0"/>
                <a:solidFill>
                  <a:schemeClr val="accent1"/>
                </a:solidFill>
                <a:effectLst>
                  <a:outerShdw blurRad="38100" dist="25400" dir="5400000" algn="ctr" rotWithShape="0">
                    <a:srgbClr val="6E747A">
                      <a:alpha val="43000"/>
                    </a:srgbClr>
                  </a:outerShdw>
                </a:effectLst>
              </a:rPr>
              <a:t>High = 100.0</a:t>
            </a:r>
          </a:p>
          <a:p>
            <a:r>
              <a:rPr lang="en-US" dirty="0">
                <a:ln w="0"/>
                <a:solidFill>
                  <a:schemeClr val="accent1"/>
                </a:solidFill>
                <a:effectLst>
                  <a:outerShdw blurRad="38100" dist="25400" dir="5400000" algn="ctr" rotWithShape="0">
                    <a:srgbClr val="6E747A">
                      <a:alpha val="43000"/>
                    </a:srgbClr>
                  </a:outerShdw>
                </a:effectLst>
              </a:rPr>
              <a:t>Low = -100.0</a:t>
            </a:r>
          </a:p>
        </p:txBody>
      </p:sp>
      <p:cxnSp>
        <p:nvCxnSpPr>
          <p:cNvPr id="14" name="Straight Arrow Connector 13">
            <a:extLst>
              <a:ext uri="{FF2B5EF4-FFF2-40B4-BE49-F238E27FC236}">
                <a16:creationId xmlns:a16="http://schemas.microsoft.com/office/drawing/2014/main" id="{708C67C9-4F68-4E56-A436-36B878C45D8E}"/>
              </a:ext>
            </a:extLst>
          </p:cNvPr>
          <p:cNvCxnSpPr>
            <a:cxnSpLocks/>
            <a:stCxn id="15" idx="1"/>
          </p:cNvCxnSpPr>
          <p:nvPr/>
        </p:nvCxnSpPr>
        <p:spPr>
          <a:xfrm flipH="1">
            <a:off x="3657600" y="4681435"/>
            <a:ext cx="381000" cy="643340"/>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3964570-242D-4094-9B7C-D77F52651407}"/>
              </a:ext>
            </a:extLst>
          </p:cNvPr>
          <p:cNvSpPr txBox="1"/>
          <p:nvPr/>
        </p:nvSpPr>
        <p:spPr>
          <a:xfrm>
            <a:off x="4038600" y="4272812"/>
            <a:ext cx="3124200" cy="817245"/>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Measured points will lie inside the Constraint envelope</a:t>
            </a:r>
            <a:br>
              <a:rPr lang="en-US" dirty="0">
                <a:ln w="0"/>
                <a:solidFill>
                  <a:schemeClr val="accent1"/>
                </a:solidFill>
                <a:effectLst>
                  <a:outerShdw blurRad="38100" dist="25400" dir="5400000" algn="ctr" rotWithShape="0">
                    <a:srgbClr val="6E747A">
                      <a:alpha val="43000"/>
                    </a:srgbClr>
                  </a:outerShdw>
                </a:effectLst>
              </a:rPr>
            </a:br>
            <a:r>
              <a:rPr lang="en-US" sz="1200" dirty="0">
                <a:ln w="0"/>
                <a:solidFill>
                  <a:schemeClr val="accent1"/>
                </a:solidFill>
                <a:effectLst>
                  <a:outerShdw blurRad="38100" dist="25400" dir="5400000" algn="ctr" rotWithShape="0">
                    <a:srgbClr val="6E747A">
                      <a:alpha val="43000"/>
                    </a:srgbClr>
                  </a:outerShdw>
                </a:effectLst>
              </a:rPr>
              <a:t>(they are between +/-100.0mm)</a:t>
            </a:r>
            <a:endParaRPr lang="en-US" dirty="0">
              <a:ln w="0"/>
              <a:solidFill>
                <a:schemeClr val="accent1"/>
              </a:solidFill>
              <a:effectLst>
                <a:outerShdw blurRad="38100" dist="25400" dir="5400000" algn="ctr" rotWithShape="0">
                  <a:srgbClr val="6E747A">
                    <a:alpha val="43000"/>
                  </a:srgbClr>
                </a:outerShdw>
              </a:effectLst>
            </a:endParaRPr>
          </a:p>
        </p:txBody>
      </p:sp>
      <p:cxnSp>
        <p:nvCxnSpPr>
          <p:cNvPr id="24" name="Straight Arrow Connector 23">
            <a:extLst>
              <a:ext uri="{FF2B5EF4-FFF2-40B4-BE49-F238E27FC236}">
                <a16:creationId xmlns:a16="http://schemas.microsoft.com/office/drawing/2014/main" id="{8487F073-64B8-4135-AF03-24ABAB837E72}"/>
              </a:ext>
            </a:extLst>
          </p:cNvPr>
          <p:cNvCxnSpPr>
            <a:cxnSpLocks/>
            <a:stCxn id="25" idx="0"/>
          </p:cNvCxnSpPr>
          <p:nvPr/>
        </p:nvCxnSpPr>
        <p:spPr>
          <a:xfrm flipV="1">
            <a:off x="6112355" y="2676293"/>
            <a:ext cx="930755" cy="390380"/>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0C0B0B5-57B3-4058-B150-3E64522628F9}"/>
              </a:ext>
            </a:extLst>
          </p:cNvPr>
          <p:cNvSpPr txBox="1"/>
          <p:nvPr/>
        </p:nvSpPr>
        <p:spPr>
          <a:xfrm>
            <a:off x="5181600" y="3066673"/>
            <a:ext cx="1861510" cy="612934"/>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Still 0.0 Average Deviation</a:t>
            </a:r>
          </a:p>
        </p:txBody>
      </p:sp>
      <p:cxnSp>
        <p:nvCxnSpPr>
          <p:cNvPr id="27" name="Straight Arrow Connector 26">
            <a:extLst>
              <a:ext uri="{FF2B5EF4-FFF2-40B4-BE49-F238E27FC236}">
                <a16:creationId xmlns:a16="http://schemas.microsoft.com/office/drawing/2014/main" id="{5CD29D3E-29DB-48CF-B77F-973D058E2518}"/>
              </a:ext>
            </a:extLst>
          </p:cNvPr>
          <p:cNvCxnSpPr>
            <a:cxnSpLocks/>
            <a:stCxn id="25" idx="2"/>
          </p:cNvCxnSpPr>
          <p:nvPr/>
        </p:nvCxnSpPr>
        <p:spPr>
          <a:xfrm>
            <a:off x="6112355" y="3679607"/>
            <a:ext cx="1202845" cy="320674"/>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AB31D56-FD66-44D7-A3B0-36938A18AE2A}"/>
              </a:ext>
            </a:extLst>
          </p:cNvPr>
          <p:cNvSpPr txBox="1"/>
          <p:nvPr/>
        </p:nvSpPr>
        <p:spPr>
          <a:xfrm>
            <a:off x="7239000" y="4998431"/>
            <a:ext cx="1861510" cy="340519"/>
          </a:xfrm>
          <a:prstGeom prst="roundRect">
            <a:avLst/>
          </a:prstGeom>
          <a:solidFill>
            <a:srgbClr val="FFFFFF">
              <a:alpha val="50196"/>
            </a:srgbClr>
          </a:solidFill>
          <a:ln>
            <a:solidFill>
              <a:schemeClr val="tx1"/>
            </a:solidFill>
          </a:ln>
        </p:spPr>
        <p:txBody>
          <a:bodyPr wrap="square" tIns="0" bIns="0" rtlCol="0">
            <a:spAutoFit/>
          </a:bodyPr>
          <a:lstStyle/>
          <a:p>
            <a:pPr algn="ctr"/>
            <a:r>
              <a:rPr lang="en-US" sz="1000" dirty="0">
                <a:ln w="0"/>
                <a:solidFill>
                  <a:schemeClr val="accent1"/>
                </a:solidFill>
                <a:effectLst>
                  <a:outerShdw blurRad="38100" dist="25400" dir="5400000" algn="ctr" rotWithShape="0">
                    <a:srgbClr val="6E747A">
                      <a:alpha val="43000"/>
                    </a:srgbClr>
                  </a:outerShdw>
                </a:effectLst>
              </a:rPr>
              <a:t>*Important: Reporting always takes Constraints into account!</a:t>
            </a:r>
          </a:p>
        </p:txBody>
      </p:sp>
    </p:spTree>
    <p:extLst>
      <p:ext uri="{BB962C8B-B14F-4D97-AF65-F5344CB8AC3E}">
        <p14:creationId xmlns:p14="http://schemas.microsoft.com/office/powerpoint/2010/main" val="2937860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25"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4F2280-492D-4C6F-A5F9-06412DFA877E}"/>
              </a:ext>
            </a:extLst>
          </p:cNvPr>
          <p:cNvPicPr>
            <a:picLocks noChangeAspect="1"/>
          </p:cNvPicPr>
          <p:nvPr/>
        </p:nvPicPr>
        <p:blipFill>
          <a:blip r:embed="rId2"/>
          <a:stretch>
            <a:fillRect/>
          </a:stretch>
        </p:blipFill>
        <p:spPr>
          <a:xfrm>
            <a:off x="381000" y="2303338"/>
            <a:ext cx="8763000" cy="4554661"/>
          </a:xfrm>
          <a:prstGeom prst="rect">
            <a:avLst/>
          </a:prstGeom>
        </p:spPr>
      </p:pic>
      <p:sp>
        <p:nvSpPr>
          <p:cNvPr id="2" name="Title 1">
            <a:extLst>
              <a:ext uri="{FF2B5EF4-FFF2-40B4-BE49-F238E27FC236}">
                <a16:creationId xmlns:a16="http://schemas.microsoft.com/office/drawing/2014/main" id="{BA80B114-FCE2-40BE-831A-1F635E6A6FDA}"/>
              </a:ext>
            </a:extLst>
          </p:cNvPr>
          <p:cNvSpPr>
            <a:spLocks noGrp="1"/>
          </p:cNvSpPr>
          <p:nvPr>
            <p:ph type="title"/>
          </p:nvPr>
        </p:nvSpPr>
        <p:spPr/>
        <p:txBody>
          <a:bodyPr/>
          <a:lstStyle/>
          <a:p>
            <a:r>
              <a:rPr lang="en-US" dirty="0"/>
              <a:t>Relationships in the Real World</a:t>
            </a:r>
          </a:p>
        </p:txBody>
      </p:sp>
      <p:sp>
        <p:nvSpPr>
          <p:cNvPr id="3" name="Content Placeholder 2">
            <a:extLst>
              <a:ext uri="{FF2B5EF4-FFF2-40B4-BE49-F238E27FC236}">
                <a16:creationId xmlns:a16="http://schemas.microsoft.com/office/drawing/2014/main" id="{DE8901B5-056B-45C0-840E-3FF2C2502897}"/>
              </a:ext>
            </a:extLst>
          </p:cNvPr>
          <p:cNvSpPr>
            <a:spLocks noGrp="1"/>
          </p:cNvSpPr>
          <p:nvPr>
            <p:ph idx="1"/>
          </p:nvPr>
        </p:nvSpPr>
        <p:spPr>
          <a:xfrm>
            <a:off x="1143000" y="1828800"/>
            <a:ext cx="7772400" cy="4297363"/>
          </a:xfrm>
        </p:spPr>
        <p:txBody>
          <a:bodyPr>
            <a:normAutofit/>
          </a:bodyPr>
          <a:lstStyle/>
          <a:p>
            <a:pPr marL="0" indent="0">
              <a:buNone/>
            </a:pPr>
            <a:r>
              <a:rPr lang="en-US" sz="2000" dirty="0"/>
              <a:t>With Constraints, we can also </a:t>
            </a:r>
            <a:r>
              <a:rPr lang="en-US" sz="2000" i="1" dirty="0"/>
              <a:t>really</a:t>
            </a:r>
            <a:r>
              <a:rPr lang="en-US" sz="2000" dirty="0"/>
              <a:t> open up the Relationship</a:t>
            </a:r>
          </a:p>
        </p:txBody>
      </p:sp>
      <p:cxnSp>
        <p:nvCxnSpPr>
          <p:cNvPr id="7" name="Straight Arrow Connector 6">
            <a:extLst>
              <a:ext uri="{FF2B5EF4-FFF2-40B4-BE49-F238E27FC236}">
                <a16:creationId xmlns:a16="http://schemas.microsoft.com/office/drawing/2014/main" id="{CA97E775-5258-4F5C-8A02-72467077D8C2}"/>
              </a:ext>
            </a:extLst>
          </p:cNvPr>
          <p:cNvCxnSpPr>
            <a:cxnSpLocks/>
            <a:stCxn id="8" idx="1"/>
          </p:cNvCxnSpPr>
          <p:nvPr/>
        </p:nvCxnSpPr>
        <p:spPr>
          <a:xfrm flipH="1" flipV="1">
            <a:off x="1752600" y="3276610"/>
            <a:ext cx="1143000" cy="78691"/>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F02369D-35D8-4AA2-88A5-CFFAF22C38A9}"/>
              </a:ext>
            </a:extLst>
          </p:cNvPr>
          <p:cNvSpPr txBox="1"/>
          <p:nvPr/>
        </p:nvSpPr>
        <p:spPr>
          <a:xfrm>
            <a:off x="2895600" y="2895600"/>
            <a:ext cx="1981200" cy="919401"/>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Constraints set to </a:t>
            </a:r>
            <a:br>
              <a:rPr lang="en-US" dirty="0">
                <a:ln w="0"/>
                <a:solidFill>
                  <a:schemeClr val="accent1"/>
                </a:solidFill>
                <a:effectLst>
                  <a:outerShdw blurRad="38100" dist="25400" dir="5400000" algn="ctr" rotWithShape="0">
                    <a:srgbClr val="6E747A">
                      <a:alpha val="43000"/>
                    </a:srgbClr>
                  </a:outerShdw>
                </a:effectLst>
              </a:rPr>
            </a:br>
            <a:r>
              <a:rPr lang="en-US" dirty="0">
                <a:ln w="0"/>
                <a:solidFill>
                  <a:schemeClr val="accent1"/>
                </a:solidFill>
                <a:effectLst>
                  <a:outerShdw blurRad="38100" dist="25400" dir="5400000" algn="ctr" rotWithShape="0">
                    <a:srgbClr val="6E747A">
                      <a:alpha val="43000"/>
                    </a:srgbClr>
                  </a:outerShdw>
                </a:effectLst>
              </a:rPr>
              <a:t>High = OFF</a:t>
            </a:r>
          </a:p>
          <a:p>
            <a:r>
              <a:rPr lang="en-US" dirty="0">
                <a:ln w="0"/>
                <a:solidFill>
                  <a:schemeClr val="accent1"/>
                </a:solidFill>
                <a:effectLst>
                  <a:outerShdw blurRad="38100" dist="25400" dir="5400000" algn="ctr" rotWithShape="0">
                    <a:srgbClr val="6E747A">
                      <a:alpha val="43000"/>
                    </a:srgbClr>
                  </a:outerShdw>
                </a:effectLst>
              </a:rPr>
              <a:t>Low = 0</a:t>
            </a:r>
          </a:p>
        </p:txBody>
      </p:sp>
      <p:cxnSp>
        <p:nvCxnSpPr>
          <p:cNvPr id="14" name="Straight Arrow Connector 13">
            <a:extLst>
              <a:ext uri="{FF2B5EF4-FFF2-40B4-BE49-F238E27FC236}">
                <a16:creationId xmlns:a16="http://schemas.microsoft.com/office/drawing/2014/main" id="{708C67C9-4F68-4E56-A436-36B878C45D8E}"/>
              </a:ext>
            </a:extLst>
          </p:cNvPr>
          <p:cNvCxnSpPr>
            <a:cxnSpLocks/>
            <a:stCxn id="15" idx="0"/>
          </p:cNvCxnSpPr>
          <p:nvPr/>
        </p:nvCxnSpPr>
        <p:spPr>
          <a:xfrm flipH="1" flipV="1">
            <a:off x="5097594" y="2362200"/>
            <a:ext cx="18214" cy="1929878"/>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3964570-242D-4094-9B7C-D77F52651407}"/>
              </a:ext>
            </a:extLst>
          </p:cNvPr>
          <p:cNvSpPr txBox="1"/>
          <p:nvPr/>
        </p:nvSpPr>
        <p:spPr>
          <a:xfrm>
            <a:off x="3581400" y="4292078"/>
            <a:ext cx="3068816" cy="817245"/>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Measured Points can be anywhere above the surface!</a:t>
            </a:r>
            <a:br>
              <a:rPr lang="en-US" dirty="0">
                <a:ln w="0"/>
                <a:solidFill>
                  <a:schemeClr val="accent1"/>
                </a:solidFill>
                <a:effectLst>
                  <a:outerShdw blurRad="38100" dist="25400" dir="5400000" algn="ctr" rotWithShape="0">
                    <a:srgbClr val="6E747A">
                      <a:alpha val="43000"/>
                    </a:srgbClr>
                  </a:outerShdw>
                </a:effectLst>
              </a:rPr>
            </a:br>
            <a:r>
              <a:rPr lang="en-US" sz="1200" dirty="0">
                <a:ln w="0"/>
                <a:solidFill>
                  <a:srgbClr val="4F81BD"/>
                </a:solidFill>
                <a:effectLst>
                  <a:outerShdw blurRad="38100" dist="25400" dir="5400000" algn="ctr" rotWithShape="0">
                    <a:srgbClr val="6E747A">
                      <a:alpha val="43000"/>
                    </a:srgbClr>
                  </a:outerShdw>
                </a:effectLst>
              </a:rPr>
              <a:t>(they are up there… somewhere)</a:t>
            </a:r>
            <a:endParaRPr lang="en-US" dirty="0">
              <a:ln w="0"/>
              <a:solidFill>
                <a:schemeClr val="accent1"/>
              </a:solidFill>
              <a:effectLst>
                <a:outerShdw blurRad="38100" dist="25400" dir="5400000" algn="ctr" rotWithShape="0">
                  <a:srgbClr val="6E747A">
                    <a:alpha val="43000"/>
                  </a:srgbClr>
                </a:outerShdw>
              </a:effectLst>
            </a:endParaRPr>
          </a:p>
        </p:txBody>
      </p:sp>
      <p:cxnSp>
        <p:nvCxnSpPr>
          <p:cNvPr id="24" name="Straight Arrow Connector 23">
            <a:extLst>
              <a:ext uri="{FF2B5EF4-FFF2-40B4-BE49-F238E27FC236}">
                <a16:creationId xmlns:a16="http://schemas.microsoft.com/office/drawing/2014/main" id="{8487F073-64B8-4135-AF03-24ABAB837E72}"/>
              </a:ext>
            </a:extLst>
          </p:cNvPr>
          <p:cNvCxnSpPr>
            <a:cxnSpLocks/>
            <a:stCxn id="25" idx="0"/>
          </p:cNvCxnSpPr>
          <p:nvPr/>
        </p:nvCxnSpPr>
        <p:spPr>
          <a:xfrm flipV="1">
            <a:off x="6264755" y="2667000"/>
            <a:ext cx="1202845" cy="301466"/>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0C0B0B5-57B3-4058-B150-3E64522628F9}"/>
              </a:ext>
            </a:extLst>
          </p:cNvPr>
          <p:cNvSpPr txBox="1"/>
          <p:nvPr/>
        </p:nvSpPr>
        <p:spPr>
          <a:xfrm>
            <a:off x="5334000" y="2968466"/>
            <a:ext cx="1861510" cy="612934"/>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Still 0.0 Average Deviation</a:t>
            </a:r>
          </a:p>
        </p:txBody>
      </p:sp>
      <p:cxnSp>
        <p:nvCxnSpPr>
          <p:cNvPr id="27" name="Straight Arrow Connector 26">
            <a:extLst>
              <a:ext uri="{FF2B5EF4-FFF2-40B4-BE49-F238E27FC236}">
                <a16:creationId xmlns:a16="http://schemas.microsoft.com/office/drawing/2014/main" id="{5CD29D3E-29DB-48CF-B77F-973D058E2518}"/>
              </a:ext>
            </a:extLst>
          </p:cNvPr>
          <p:cNvCxnSpPr>
            <a:cxnSpLocks/>
            <a:stCxn id="25" idx="2"/>
          </p:cNvCxnSpPr>
          <p:nvPr/>
        </p:nvCxnSpPr>
        <p:spPr>
          <a:xfrm>
            <a:off x="6264755" y="3581400"/>
            <a:ext cx="1050445" cy="233601"/>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AB31D56-FD66-44D7-A3B0-36938A18AE2A}"/>
              </a:ext>
            </a:extLst>
          </p:cNvPr>
          <p:cNvSpPr txBox="1"/>
          <p:nvPr/>
        </p:nvSpPr>
        <p:spPr>
          <a:xfrm>
            <a:off x="7277100" y="4800322"/>
            <a:ext cx="1861510" cy="340519"/>
          </a:xfrm>
          <a:prstGeom prst="roundRect">
            <a:avLst/>
          </a:prstGeom>
          <a:solidFill>
            <a:srgbClr val="FFFFFF">
              <a:alpha val="50196"/>
            </a:srgbClr>
          </a:solidFill>
          <a:ln>
            <a:solidFill>
              <a:schemeClr val="tx1"/>
            </a:solidFill>
          </a:ln>
        </p:spPr>
        <p:txBody>
          <a:bodyPr wrap="square" tIns="0" bIns="0" rtlCol="0">
            <a:spAutoFit/>
          </a:bodyPr>
          <a:lstStyle/>
          <a:p>
            <a:pPr algn="ctr"/>
            <a:r>
              <a:rPr lang="en-US" sz="1000" dirty="0">
                <a:ln w="0"/>
                <a:solidFill>
                  <a:schemeClr val="accent1"/>
                </a:solidFill>
                <a:effectLst>
                  <a:outerShdw blurRad="38100" dist="25400" dir="5400000" algn="ctr" rotWithShape="0">
                    <a:srgbClr val="6E747A">
                      <a:alpha val="43000"/>
                    </a:srgbClr>
                  </a:outerShdw>
                </a:effectLst>
              </a:rPr>
              <a:t>*Important: Reporting always takes Constraints into account!</a:t>
            </a:r>
          </a:p>
        </p:txBody>
      </p:sp>
    </p:spTree>
    <p:extLst>
      <p:ext uri="{BB962C8B-B14F-4D97-AF65-F5344CB8AC3E}">
        <p14:creationId xmlns:p14="http://schemas.microsoft.com/office/powerpoint/2010/main" val="3632989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25"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B114-FCE2-40BE-831A-1F635E6A6FDA}"/>
              </a:ext>
            </a:extLst>
          </p:cNvPr>
          <p:cNvSpPr>
            <a:spLocks noGrp="1"/>
          </p:cNvSpPr>
          <p:nvPr>
            <p:ph type="title"/>
          </p:nvPr>
        </p:nvSpPr>
        <p:spPr/>
        <p:txBody>
          <a:bodyPr/>
          <a:lstStyle/>
          <a:p>
            <a:r>
              <a:rPr lang="en-US" dirty="0"/>
              <a:t>Relationships in the Real World</a:t>
            </a:r>
          </a:p>
        </p:txBody>
      </p:sp>
      <p:sp>
        <p:nvSpPr>
          <p:cNvPr id="3" name="Content Placeholder 2">
            <a:extLst>
              <a:ext uri="{FF2B5EF4-FFF2-40B4-BE49-F238E27FC236}">
                <a16:creationId xmlns:a16="http://schemas.microsoft.com/office/drawing/2014/main" id="{DE8901B5-056B-45C0-840E-3FF2C2502897}"/>
              </a:ext>
            </a:extLst>
          </p:cNvPr>
          <p:cNvSpPr>
            <a:spLocks noGrp="1"/>
          </p:cNvSpPr>
          <p:nvPr>
            <p:ph idx="1"/>
          </p:nvPr>
        </p:nvSpPr>
        <p:spPr>
          <a:xfrm>
            <a:off x="1143000" y="1828800"/>
            <a:ext cx="7772400" cy="4297363"/>
          </a:xfrm>
        </p:spPr>
        <p:txBody>
          <a:bodyPr>
            <a:normAutofit/>
          </a:bodyPr>
          <a:lstStyle/>
          <a:p>
            <a:pPr marL="0" indent="0">
              <a:buNone/>
            </a:pPr>
            <a:r>
              <a:rPr lang="en-US" sz="2000" dirty="0"/>
              <a:t>Constraints give us power to control Relationship Fits</a:t>
            </a:r>
          </a:p>
        </p:txBody>
      </p:sp>
      <p:pic>
        <p:nvPicPr>
          <p:cNvPr id="4" name="Picture 3">
            <a:extLst>
              <a:ext uri="{FF2B5EF4-FFF2-40B4-BE49-F238E27FC236}">
                <a16:creationId xmlns:a16="http://schemas.microsoft.com/office/drawing/2014/main" id="{C6B46320-3632-4B48-BF9D-944FB8F574C4}"/>
              </a:ext>
            </a:extLst>
          </p:cNvPr>
          <p:cNvPicPr>
            <a:picLocks noChangeAspect="1"/>
          </p:cNvPicPr>
          <p:nvPr/>
        </p:nvPicPr>
        <p:blipFill>
          <a:blip r:embed="rId2"/>
          <a:stretch>
            <a:fillRect/>
          </a:stretch>
        </p:blipFill>
        <p:spPr>
          <a:xfrm>
            <a:off x="2733661" y="2362200"/>
            <a:ext cx="3676677" cy="4286281"/>
          </a:xfrm>
          <a:prstGeom prst="rect">
            <a:avLst/>
          </a:prstGeom>
        </p:spPr>
      </p:pic>
      <p:sp>
        <p:nvSpPr>
          <p:cNvPr id="5" name="Oval 4">
            <a:extLst>
              <a:ext uri="{FF2B5EF4-FFF2-40B4-BE49-F238E27FC236}">
                <a16:creationId xmlns:a16="http://schemas.microsoft.com/office/drawing/2014/main" id="{5B2C44BA-A482-47B4-A30D-E896DF726965}"/>
              </a:ext>
            </a:extLst>
          </p:cNvPr>
          <p:cNvSpPr/>
          <p:nvPr/>
        </p:nvSpPr>
        <p:spPr>
          <a:xfrm>
            <a:off x="2819400" y="3364705"/>
            <a:ext cx="1676400" cy="381000"/>
          </a:xfrm>
          <a:prstGeom prst="ellipse">
            <a:avLst/>
          </a:prstGeom>
          <a:noFill/>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09148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B139E6-EA93-4DB9-9CED-7053E9CBAAF7}"/>
              </a:ext>
            </a:extLst>
          </p:cNvPr>
          <p:cNvPicPr>
            <a:picLocks noChangeAspect="1"/>
          </p:cNvPicPr>
          <p:nvPr/>
        </p:nvPicPr>
        <p:blipFill>
          <a:blip r:embed="rId2"/>
          <a:stretch>
            <a:fillRect/>
          </a:stretch>
        </p:blipFill>
        <p:spPr>
          <a:xfrm>
            <a:off x="381000" y="2299088"/>
            <a:ext cx="8771178" cy="4558912"/>
          </a:xfrm>
          <a:prstGeom prst="rect">
            <a:avLst/>
          </a:prstGeom>
        </p:spPr>
      </p:pic>
      <p:sp>
        <p:nvSpPr>
          <p:cNvPr id="2" name="Title 1">
            <a:extLst>
              <a:ext uri="{FF2B5EF4-FFF2-40B4-BE49-F238E27FC236}">
                <a16:creationId xmlns:a16="http://schemas.microsoft.com/office/drawing/2014/main" id="{BA80B114-FCE2-40BE-831A-1F635E6A6FDA}"/>
              </a:ext>
            </a:extLst>
          </p:cNvPr>
          <p:cNvSpPr>
            <a:spLocks noGrp="1"/>
          </p:cNvSpPr>
          <p:nvPr>
            <p:ph type="title"/>
          </p:nvPr>
        </p:nvSpPr>
        <p:spPr/>
        <p:txBody>
          <a:bodyPr/>
          <a:lstStyle/>
          <a:p>
            <a:r>
              <a:rPr lang="en-US" dirty="0"/>
              <a:t>Relationships in the Real World</a:t>
            </a:r>
          </a:p>
        </p:txBody>
      </p:sp>
      <p:sp>
        <p:nvSpPr>
          <p:cNvPr id="3" name="Content Placeholder 2">
            <a:extLst>
              <a:ext uri="{FF2B5EF4-FFF2-40B4-BE49-F238E27FC236}">
                <a16:creationId xmlns:a16="http://schemas.microsoft.com/office/drawing/2014/main" id="{DE8901B5-056B-45C0-840E-3FF2C2502897}"/>
              </a:ext>
            </a:extLst>
          </p:cNvPr>
          <p:cNvSpPr>
            <a:spLocks noGrp="1"/>
          </p:cNvSpPr>
          <p:nvPr>
            <p:ph idx="1"/>
          </p:nvPr>
        </p:nvSpPr>
        <p:spPr>
          <a:xfrm>
            <a:off x="1143000" y="1828800"/>
            <a:ext cx="7848600" cy="4297363"/>
          </a:xfrm>
        </p:spPr>
        <p:txBody>
          <a:bodyPr>
            <a:normAutofit/>
          </a:bodyPr>
          <a:lstStyle/>
          <a:p>
            <a:pPr marL="0" indent="0">
              <a:buNone/>
            </a:pPr>
            <a:r>
              <a:rPr lang="en-US" sz="2000" dirty="0"/>
              <a:t>Often, we have multiple Relationships, with conflicting Constraints</a:t>
            </a:r>
          </a:p>
        </p:txBody>
      </p:sp>
      <p:sp>
        <p:nvSpPr>
          <p:cNvPr id="8" name="TextBox 7">
            <a:extLst>
              <a:ext uri="{FF2B5EF4-FFF2-40B4-BE49-F238E27FC236}">
                <a16:creationId xmlns:a16="http://schemas.microsoft.com/office/drawing/2014/main" id="{6F02369D-35D8-4AA2-88A5-CFFAF22C38A9}"/>
              </a:ext>
            </a:extLst>
          </p:cNvPr>
          <p:cNvSpPr txBox="1"/>
          <p:nvPr/>
        </p:nvSpPr>
        <p:spPr>
          <a:xfrm>
            <a:off x="2895600" y="2895600"/>
            <a:ext cx="2125422" cy="1225868"/>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Two Relationships, Points to Lower Surface &amp; Points to Upper Surface</a:t>
            </a:r>
          </a:p>
        </p:txBody>
      </p:sp>
      <p:cxnSp>
        <p:nvCxnSpPr>
          <p:cNvPr id="14" name="Straight Arrow Connector 13">
            <a:extLst>
              <a:ext uri="{FF2B5EF4-FFF2-40B4-BE49-F238E27FC236}">
                <a16:creationId xmlns:a16="http://schemas.microsoft.com/office/drawing/2014/main" id="{708C67C9-4F68-4E56-A436-36B878C45D8E}"/>
              </a:ext>
            </a:extLst>
          </p:cNvPr>
          <p:cNvCxnSpPr>
            <a:cxnSpLocks/>
            <a:stCxn id="15" idx="0"/>
          </p:cNvCxnSpPr>
          <p:nvPr/>
        </p:nvCxnSpPr>
        <p:spPr>
          <a:xfrm flipV="1">
            <a:off x="2829808" y="5181602"/>
            <a:ext cx="141992" cy="660720"/>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3964570-242D-4094-9B7C-D77F52651407}"/>
              </a:ext>
            </a:extLst>
          </p:cNvPr>
          <p:cNvSpPr txBox="1"/>
          <p:nvPr/>
        </p:nvSpPr>
        <p:spPr>
          <a:xfrm>
            <a:off x="1295400" y="5842322"/>
            <a:ext cx="3068816" cy="919401"/>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Measured points will end up pulled to the middle of the two Relationships</a:t>
            </a:r>
          </a:p>
        </p:txBody>
      </p:sp>
      <p:cxnSp>
        <p:nvCxnSpPr>
          <p:cNvPr id="24" name="Straight Arrow Connector 23">
            <a:extLst>
              <a:ext uri="{FF2B5EF4-FFF2-40B4-BE49-F238E27FC236}">
                <a16:creationId xmlns:a16="http://schemas.microsoft.com/office/drawing/2014/main" id="{8487F073-64B8-4135-AF03-24ABAB837E72}"/>
              </a:ext>
            </a:extLst>
          </p:cNvPr>
          <p:cNvCxnSpPr>
            <a:cxnSpLocks/>
            <a:stCxn id="25" idx="0"/>
          </p:cNvCxnSpPr>
          <p:nvPr/>
        </p:nvCxnSpPr>
        <p:spPr>
          <a:xfrm flipH="1" flipV="1">
            <a:off x="7543801" y="4038601"/>
            <a:ext cx="509610" cy="760598"/>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0C0B0B5-57B3-4058-B150-3E64522628F9}"/>
              </a:ext>
            </a:extLst>
          </p:cNvPr>
          <p:cNvSpPr txBox="1"/>
          <p:nvPr/>
        </p:nvSpPr>
        <p:spPr>
          <a:xfrm>
            <a:off x="7010400" y="4799199"/>
            <a:ext cx="2086022" cy="612934"/>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Relationship fit will balance deviations</a:t>
            </a:r>
          </a:p>
        </p:txBody>
      </p:sp>
      <p:cxnSp>
        <p:nvCxnSpPr>
          <p:cNvPr id="27" name="Straight Arrow Connector 26">
            <a:extLst>
              <a:ext uri="{FF2B5EF4-FFF2-40B4-BE49-F238E27FC236}">
                <a16:creationId xmlns:a16="http://schemas.microsoft.com/office/drawing/2014/main" id="{5CD29D3E-29DB-48CF-B77F-973D058E2518}"/>
              </a:ext>
            </a:extLst>
          </p:cNvPr>
          <p:cNvCxnSpPr>
            <a:cxnSpLocks/>
            <a:stCxn id="25" idx="2"/>
          </p:cNvCxnSpPr>
          <p:nvPr/>
        </p:nvCxnSpPr>
        <p:spPr>
          <a:xfrm flipH="1">
            <a:off x="7595097" y="5412133"/>
            <a:ext cx="458314" cy="562596"/>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426DCA1-B435-4531-A374-17F74E0A1852}"/>
              </a:ext>
            </a:extLst>
          </p:cNvPr>
          <p:cNvPicPr>
            <a:picLocks noChangeAspect="1"/>
          </p:cNvPicPr>
          <p:nvPr/>
        </p:nvPicPr>
        <p:blipFill>
          <a:blip r:embed="rId3"/>
          <a:stretch>
            <a:fillRect/>
          </a:stretch>
        </p:blipFill>
        <p:spPr>
          <a:xfrm>
            <a:off x="386019" y="2299089"/>
            <a:ext cx="1986732" cy="2196712"/>
          </a:xfrm>
          <a:prstGeom prst="rect">
            <a:avLst/>
          </a:prstGeom>
        </p:spPr>
      </p:pic>
      <p:cxnSp>
        <p:nvCxnSpPr>
          <p:cNvPr id="7" name="Straight Arrow Connector 6">
            <a:extLst>
              <a:ext uri="{FF2B5EF4-FFF2-40B4-BE49-F238E27FC236}">
                <a16:creationId xmlns:a16="http://schemas.microsoft.com/office/drawing/2014/main" id="{CA97E775-5258-4F5C-8A02-72467077D8C2}"/>
              </a:ext>
            </a:extLst>
          </p:cNvPr>
          <p:cNvCxnSpPr>
            <a:cxnSpLocks/>
            <a:stCxn id="8" idx="1"/>
          </p:cNvCxnSpPr>
          <p:nvPr/>
        </p:nvCxnSpPr>
        <p:spPr>
          <a:xfrm flipH="1" flipV="1">
            <a:off x="1752600" y="3429004"/>
            <a:ext cx="1143000" cy="79530"/>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5021D30-534E-476F-A34B-F2030A9E97B3}"/>
              </a:ext>
            </a:extLst>
          </p:cNvPr>
          <p:cNvSpPr txBox="1"/>
          <p:nvPr/>
        </p:nvSpPr>
        <p:spPr>
          <a:xfrm>
            <a:off x="6874148" y="2159791"/>
            <a:ext cx="2269852" cy="170259"/>
          </a:xfrm>
          <a:prstGeom prst="roundRect">
            <a:avLst/>
          </a:prstGeom>
          <a:noFill/>
          <a:ln>
            <a:noFill/>
          </a:ln>
        </p:spPr>
        <p:txBody>
          <a:bodyPr wrap="none" lIns="0" tIns="0" rIns="0" bIns="0" rtlCol="0">
            <a:spAutoFit/>
          </a:bodyPr>
          <a:lstStyle/>
          <a:p>
            <a:pPr algn="ctr"/>
            <a:r>
              <a:rPr lang="en-US" sz="1000" dirty="0">
                <a:ln w="0"/>
                <a:effectLst>
                  <a:outerShdw blurRad="38100" dist="25400" dir="5400000" algn="ctr" rotWithShape="0">
                    <a:srgbClr val="6E747A">
                      <a:alpha val="43000"/>
                    </a:srgbClr>
                  </a:outerShdw>
                </a:effectLst>
              </a:rPr>
              <a:t>This is known as an </a:t>
            </a:r>
            <a:r>
              <a:rPr lang="en-US" sz="1000" i="1" dirty="0">
                <a:ln w="0"/>
                <a:effectLst>
                  <a:outerShdw blurRad="38100" dist="25400" dir="5400000" algn="ctr" rotWithShape="0">
                    <a:srgbClr val="6E747A">
                      <a:alpha val="43000"/>
                    </a:srgbClr>
                  </a:outerShdw>
                </a:effectLst>
              </a:rPr>
              <a:t>Overconstrained</a:t>
            </a:r>
            <a:r>
              <a:rPr lang="en-US" sz="1000" dirty="0">
                <a:ln w="0"/>
                <a:effectLst>
                  <a:outerShdw blurRad="38100" dist="25400" dir="5400000" algn="ctr" rotWithShape="0">
                    <a:srgbClr val="6E747A">
                      <a:alpha val="43000"/>
                    </a:srgbClr>
                  </a:outerShdw>
                </a:effectLst>
              </a:rPr>
              <a:t> system</a:t>
            </a:r>
          </a:p>
        </p:txBody>
      </p:sp>
      <p:sp>
        <p:nvSpPr>
          <p:cNvPr id="28" name="TextBox 27">
            <a:extLst>
              <a:ext uri="{FF2B5EF4-FFF2-40B4-BE49-F238E27FC236}">
                <a16:creationId xmlns:a16="http://schemas.microsoft.com/office/drawing/2014/main" id="{AC0D41A6-71F4-47F0-8C78-F26DE844D66E}"/>
              </a:ext>
            </a:extLst>
          </p:cNvPr>
          <p:cNvSpPr txBox="1"/>
          <p:nvPr/>
        </p:nvSpPr>
        <p:spPr>
          <a:xfrm>
            <a:off x="3153544" y="4150046"/>
            <a:ext cx="1600200" cy="170259"/>
          </a:xfrm>
          <a:prstGeom prst="roundRect">
            <a:avLst/>
          </a:prstGeom>
          <a:solidFill>
            <a:srgbClr val="FFFFFF">
              <a:alpha val="50196"/>
            </a:srgbClr>
          </a:solidFill>
          <a:ln>
            <a:solidFill>
              <a:schemeClr val="tx1"/>
            </a:solidFill>
          </a:ln>
        </p:spPr>
        <p:txBody>
          <a:bodyPr wrap="square" tIns="0" bIns="0" rtlCol="0">
            <a:spAutoFit/>
          </a:bodyPr>
          <a:lstStyle/>
          <a:p>
            <a:pPr algn="ctr"/>
            <a:r>
              <a:rPr lang="en-US" sz="1000" dirty="0">
                <a:ln w="0"/>
                <a:solidFill>
                  <a:schemeClr val="accent1"/>
                </a:solidFill>
                <a:effectLst>
                  <a:outerShdw blurRad="38100" dist="25400" dir="5400000" algn="ctr" rotWithShape="0">
                    <a:srgbClr val="6E747A">
                      <a:alpha val="43000"/>
                    </a:srgbClr>
                  </a:outerShdw>
                </a:effectLst>
              </a:rPr>
              <a:t>*Constraints are set to 0.0</a:t>
            </a:r>
          </a:p>
        </p:txBody>
      </p:sp>
    </p:spTree>
    <p:extLst>
      <p:ext uri="{BB962C8B-B14F-4D97-AF65-F5344CB8AC3E}">
        <p14:creationId xmlns:p14="http://schemas.microsoft.com/office/powerpoint/2010/main" val="790238664"/>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25"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92B086-4CC5-4268-BA3E-6462E5AD5226}"/>
              </a:ext>
            </a:extLst>
          </p:cNvPr>
          <p:cNvPicPr>
            <a:picLocks noChangeAspect="1"/>
          </p:cNvPicPr>
          <p:nvPr/>
        </p:nvPicPr>
        <p:blipFill>
          <a:blip r:embed="rId3"/>
          <a:stretch>
            <a:fillRect/>
          </a:stretch>
        </p:blipFill>
        <p:spPr>
          <a:xfrm>
            <a:off x="386018" y="2293783"/>
            <a:ext cx="8772221" cy="4559454"/>
          </a:xfrm>
          <a:prstGeom prst="rect">
            <a:avLst/>
          </a:prstGeom>
        </p:spPr>
      </p:pic>
      <p:sp>
        <p:nvSpPr>
          <p:cNvPr id="2" name="Title 1">
            <a:extLst>
              <a:ext uri="{FF2B5EF4-FFF2-40B4-BE49-F238E27FC236}">
                <a16:creationId xmlns:a16="http://schemas.microsoft.com/office/drawing/2014/main" id="{BA80B114-FCE2-40BE-831A-1F635E6A6FDA}"/>
              </a:ext>
            </a:extLst>
          </p:cNvPr>
          <p:cNvSpPr>
            <a:spLocks noGrp="1"/>
          </p:cNvSpPr>
          <p:nvPr>
            <p:ph type="title"/>
          </p:nvPr>
        </p:nvSpPr>
        <p:spPr/>
        <p:txBody>
          <a:bodyPr/>
          <a:lstStyle/>
          <a:p>
            <a:r>
              <a:rPr lang="en-US" dirty="0"/>
              <a:t>Relationships in the Real World</a:t>
            </a:r>
          </a:p>
        </p:txBody>
      </p:sp>
      <p:sp>
        <p:nvSpPr>
          <p:cNvPr id="3" name="Content Placeholder 2">
            <a:extLst>
              <a:ext uri="{FF2B5EF4-FFF2-40B4-BE49-F238E27FC236}">
                <a16:creationId xmlns:a16="http://schemas.microsoft.com/office/drawing/2014/main" id="{DE8901B5-056B-45C0-840E-3FF2C2502897}"/>
              </a:ext>
            </a:extLst>
          </p:cNvPr>
          <p:cNvSpPr>
            <a:spLocks noGrp="1"/>
          </p:cNvSpPr>
          <p:nvPr>
            <p:ph idx="1"/>
          </p:nvPr>
        </p:nvSpPr>
        <p:spPr>
          <a:xfrm>
            <a:off x="1143000" y="1828800"/>
            <a:ext cx="7953422" cy="4297363"/>
          </a:xfrm>
        </p:spPr>
        <p:txBody>
          <a:bodyPr>
            <a:normAutofit/>
          </a:bodyPr>
          <a:lstStyle/>
          <a:p>
            <a:pPr marL="0" indent="0">
              <a:buNone/>
            </a:pPr>
            <a:r>
              <a:rPr lang="en-US" sz="2000" dirty="0"/>
              <a:t>Weighting allows setting the relative importance of each Relationship</a:t>
            </a:r>
          </a:p>
        </p:txBody>
      </p:sp>
      <p:sp>
        <p:nvSpPr>
          <p:cNvPr id="8" name="TextBox 7">
            <a:extLst>
              <a:ext uri="{FF2B5EF4-FFF2-40B4-BE49-F238E27FC236}">
                <a16:creationId xmlns:a16="http://schemas.microsoft.com/office/drawing/2014/main" id="{6F02369D-35D8-4AA2-88A5-CFFAF22C38A9}"/>
              </a:ext>
            </a:extLst>
          </p:cNvPr>
          <p:cNvSpPr txBox="1"/>
          <p:nvPr/>
        </p:nvSpPr>
        <p:spPr>
          <a:xfrm>
            <a:off x="1752600" y="3352800"/>
            <a:ext cx="2971800" cy="612934"/>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Weighting on Upper Surface is 2x the Weight on Lower</a:t>
            </a:r>
          </a:p>
        </p:txBody>
      </p:sp>
      <p:cxnSp>
        <p:nvCxnSpPr>
          <p:cNvPr id="14" name="Straight Arrow Connector 13">
            <a:extLst>
              <a:ext uri="{FF2B5EF4-FFF2-40B4-BE49-F238E27FC236}">
                <a16:creationId xmlns:a16="http://schemas.microsoft.com/office/drawing/2014/main" id="{708C67C9-4F68-4E56-A436-36B878C45D8E}"/>
              </a:ext>
            </a:extLst>
          </p:cNvPr>
          <p:cNvCxnSpPr>
            <a:cxnSpLocks/>
            <a:stCxn id="15" idx="0"/>
          </p:cNvCxnSpPr>
          <p:nvPr/>
        </p:nvCxnSpPr>
        <p:spPr>
          <a:xfrm flipV="1">
            <a:off x="2857500" y="5029200"/>
            <a:ext cx="800100" cy="813122"/>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3964570-242D-4094-9B7C-D77F52651407}"/>
              </a:ext>
            </a:extLst>
          </p:cNvPr>
          <p:cNvSpPr txBox="1"/>
          <p:nvPr/>
        </p:nvSpPr>
        <p:spPr>
          <a:xfrm>
            <a:off x="1066800" y="5842322"/>
            <a:ext cx="3581400" cy="919401"/>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Measured points will end up pulled to towards the Relationship with more weight</a:t>
            </a:r>
          </a:p>
        </p:txBody>
      </p:sp>
      <p:cxnSp>
        <p:nvCxnSpPr>
          <p:cNvPr id="24" name="Straight Arrow Connector 23">
            <a:extLst>
              <a:ext uri="{FF2B5EF4-FFF2-40B4-BE49-F238E27FC236}">
                <a16:creationId xmlns:a16="http://schemas.microsoft.com/office/drawing/2014/main" id="{8487F073-64B8-4135-AF03-24ABAB837E72}"/>
              </a:ext>
            </a:extLst>
          </p:cNvPr>
          <p:cNvCxnSpPr>
            <a:cxnSpLocks/>
            <a:stCxn id="25" idx="0"/>
          </p:cNvCxnSpPr>
          <p:nvPr/>
        </p:nvCxnSpPr>
        <p:spPr>
          <a:xfrm flipH="1" flipV="1">
            <a:off x="7543801" y="4038601"/>
            <a:ext cx="585810" cy="760598"/>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0C0B0B5-57B3-4058-B150-3E64522628F9}"/>
              </a:ext>
            </a:extLst>
          </p:cNvPr>
          <p:cNvSpPr txBox="1"/>
          <p:nvPr/>
        </p:nvSpPr>
        <p:spPr>
          <a:xfrm>
            <a:off x="7162800" y="4799199"/>
            <a:ext cx="1933622" cy="612934"/>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Deviations will reflect Weights</a:t>
            </a:r>
          </a:p>
        </p:txBody>
      </p:sp>
      <p:cxnSp>
        <p:nvCxnSpPr>
          <p:cNvPr id="27" name="Straight Arrow Connector 26">
            <a:extLst>
              <a:ext uri="{FF2B5EF4-FFF2-40B4-BE49-F238E27FC236}">
                <a16:creationId xmlns:a16="http://schemas.microsoft.com/office/drawing/2014/main" id="{5CD29D3E-29DB-48CF-B77F-973D058E2518}"/>
              </a:ext>
            </a:extLst>
          </p:cNvPr>
          <p:cNvCxnSpPr>
            <a:cxnSpLocks/>
            <a:stCxn id="25" idx="2"/>
          </p:cNvCxnSpPr>
          <p:nvPr/>
        </p:nvCxnSpPr>
        <p:spPr>
          <a:xfrm flipH="1">
            <a:off x="7595097" y="5412133"/>
            <a:ext cx="534514" cy="562596"/>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A97E775-5258-4F5C-8A02-72467077D8C2}"/>
              </a:ext>
            </a:extLst>
          </p:cNvPr>
          <p:cNvCxnSpPr>
            <a:cxnSpLocks/>
            <a:stCxn id="8" idx="1"/>
          </p:cNvCxnSpPr>
          <p:nvPr/>
        </p:nvCxnSpPr>
        <p:spPr>
          <a:xfrm flipH="1" flipV="1">
            <a:off x="762000" y="3200400"/>
            <a:ext cx="990600" cy="458867"/>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C0D41A6-71F4-47F0-8C78-F26DE844D66E}"/>
              </a:ext>
            </a:extLst>
          </p:cNvPr>
          <p:cNvSpPr txBox="1"/>
          <p:nvPr/>
        </p:nvSpPr>
        <p:spPr>
          <a:xfrm>
            <a:off x="2438400" y="3990657"/>
            <a:ext cx="1600200" cy="170259"/>
          </a:xfrm>
          <a:prstGeom prst="roundRect">
            <a:avLst/>
          </a:prstGeom>
          <a:solidFill>
            <a:srgbClr val="FFFFFF">
              <a:alpha val="50196"/>
            </a:srgbClr>
          </a:solidFill>
          <a:ln>
            <a:solidFill>
              <a:schemeClr val="tx1"/>
            </a:solidFill>
          </a:ln>
        </p:spPr>
        <p:txBody>
          <a:bodyPr wrap="square" tIns="0" bIns="0" rtlCol="0">
            <a:spAutoFit/>
          </a:bodyPr>
          <a:lstStyle/>
          <a:p>
            <a:pPr algn="ctr"/>
            <a:r>
              <a:rPr lang="en-US" sz="1000" dirty="0">
                <a:ln w="0"/>
                <a:solidFill>
                  <a:schemeClr val="accent1"/>
                </a:solidFill>
                <a:effectLst>
                  <a:outerShdw blurRad="38100" dist="25400" dir="5400000" algn="ctr" rotWithShape="0">
                    <a:srgbClr val="6E747A">
                      <a:alpha val="43000"/>
                    </a:srgbClr>
                  </a:outerShdw>
                </a:effectLst>
              </a:rPr>
              <a:t>*Constraints are set to 0.0</a:t>
            </a:r>
          </a:p>
        </p:txBody>
      </p:sp>
      <p:sp>
        <p:nvSpPr>
          <p:cNvPr id="35" name="TextBox 34">
            <a:extLst>
              <a:ext uri="{FF2B5EF4-FFF2-40B4-BE49-F238E27FC236}">
                <a16:creationId xmlns:a16="http://schemas.microsoft.com/office/drawing/2014/main" id="{93170A7B-7258-4C9B-A1B9-C03810A69B1F}"/>
              </a:ext>
            </a:extLst>
          </p:cNvPr>
          <p:cNvSpPr txBox="1"/>
          <p:nvPr/>
        </p:nvSpPr>
        <p:spPr>
          <a:xfrm>
            <a:off x="5791200" y="6497205"/>
            <a:ext cx="3338538" cy="340519"/>
          </a:xfrm>
          <a:prstGeom prst="roundRect">
            <a:avLst/>
          </a:prstGeom>
          <a:solidFill>
            <a:srgbClr val="FFFFFF">
              <a:alpha val="50196"/>
            </a:srgbClr>
          </a:solidFill>
          <a:ln>
            <a:solidFill>
              <a:schemeClr val="tx1"/>
            </a:solidFill>
          </a:ln>
        </p:spPr>
        <p:txBody>
          <a:bodyPr wrap="square" tIns="0" bIns="0" rtlCol="0">
            <a:spAutoFit/>
          </a:bodyPr>
          <a:lstStyle/>
          <a:p>
            <a:pPr algn="ctr"/>
            <a:r>
              <a:rPr lang="en-US" sz="1000" dirty="0">
                <a:ln w="0"/>
                <a:solidFill>
                  <a:schemeClr val="accent1"/>
                </a:solidFill>
                <a:effectLst>
                  <a:outerShdw blurRad="38100" dist="25400" dir="5400000" algn="ctr" rotWithShape="0">
                    <a:srgbClr val="6E747A">
                      <a:alpha val="43000"/>
                    </a:srgbClr>
                  </a:outerShdw>
                </a:effectLst>
              </a:rPr>
              <a:t>Relationship fit results will be proportional to the Square of the Weights &amp; the number of equations in each Relationship</a:t>
            </a:r>
          </a:p>
        </p:txBody>
      </p:sp>
    </p:spTree>
    <p:extLst>
      <p:ext uri="{BB962C8B-B14F-4D97-AF65-F5344CB8AC3E}">
        <p14:creationId xmlns:p14="http://schemas.microsoft.com/office/powerpoint/2010/main" val="2793368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25" grpId="0" animBg="1"/>
      <p:bldP spid="28" grpId="0" animBg="1"/>
      <p:bldP spid="3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598909-1B93-4D05-839F-B125AD4AC9FC}"/>
              </a:ext>
            </a:extLst>
          </p:cNvPr>
          <p:cNvPicPr>
            <a:picLocks noChangeAspect="1"/>
          </p:cNvPicPr>
          <p:nvPr/>
        </p:nvPicPr>
        <p:blipFill>
          <a:blip r:embed="rId2"/>
          <a:stretch>
            <a:fillRect/>
          </a:stretch>
        </p:blipFill>
        <p:spPr>
          <a:xfrm>
            <a:off x="381000" y="2303338"/>
            <a:ext cx="8763000" cy="4554661"/>
          </a:xfrm>
          <a:prstGeom prst="rect">
            <a:avLst/>
          </a:prstGeom>
        </p:spPr>
      </p:pic>
      <p:sp>
        <p:nvSpPr>
          <p:cNvPr id="2" name="Title 1">
            <a:extLst>
              <a:ext uri="{FF2B5EF4-FFF2-40B4-BE49-F238E27FC236}">
                <a16:creationId xmlns:a16="http://schemas.microsoft.com/office/drawing/2014/main" id="{BA80B114-FCE2-40BE-831A-1F635E6A6FDA}"/>
              </a:ext>
            </a:extLst>
          </p:cNvPr>
          <p:cNvSpPr>
            <a:spLocks noGrp="1"/>
          </p:cNvSpPr>
          <p:nvPr>
            <p:ph type="title"/>
          </p:nvPr>
        </p:nvSpPr>
        <p:spPr/>
        <p:txBody>
          <a:bodyPr/>
          <a:lstStyle/>
          <a:p>
            <a:r>
              <a:rPr lang="en-US" dirty="0"/>
              <a:t>Relationships in the Real World</a:t>
            </a:r>
          </a:p>
        </p:txBody>
      </p:sp>
      <p:sp>
        <p:nvSpPr>
          <p:cNvPr id="3" name="Content Placeholder 2">
            <a:extLst>
              <a:ext uri="{FF2B5EF4-FFF2-40B4-BE49-F238E27FC236}">
                <a16:creationId xmlns:a16="http://schemas.microsoft.com/office/drawing/2014/main" id="{DE8901B5-056B-45C0-840E-3FF2C2502897}"/>
              </a:ext>
            </a:extLst>
          </p:cNvPr>
          <p:cNvSpPr>
            <a:spLocks noGrp="1"/>
          </p:cNvSpPr>
          <p:nvPr>
            <p:ph idx="1"/>
          </p:nvPr>
        </p:nvSpPr>
        <p:spPr>
          <a:xfrm>
            <a:off x="1143000" y="1828800"/>
            <a:ext cx="7953422" cy="4297363"/>
          </a:xfrm>
        </p:spPr>
        <p:txBody>
          <a:bodyPr>
            <a:normAutofit/>
          </a:bodyPr>
          <a:lstStyle/>
          <a:p>
            <a:pPr marL="0" indent="0">
              <a:buNone/>
            </a:pPr>
            <a:r>
              <a:rPr lang="en-US" sz="2000" dirty="0"/>
              <a:t>Relationships with more points will naturally have more Weight</a:t>
            </a:r>
          </a:p>
        </p:txBody>
      </p:sp>
      <p:sp>
        <p:nvSpPr>
          <p:cNvPr id="8" name="TextBox 7">
            <a:extLst>
              <a:ext uri="{FF2B5EF4-FFF2-40B4-BE49-F238E27FC236}">
                <a16:creationId xmlns:a16="http://schemas.microsoft.com/office/drawing/2014/main" id="{6F02369D-35D8-4AA2-88A5-CFFAF22C38A9}"/>
              </a:ext>
            </a:extLst>
          </p:cNvPr>
          <p:cNvSpPr txBox="1"/>
          <p:nvPr/>
        </p:nvSpPr>
        <p:spPr>
          <a:xfrm>
            <a:off x="2209800" y="3344424"/>
            <a:ext cx="1981200" cy="306467"/>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Weighting is equal</a:t>
            </a:r>
          </a:p>
        </p:txBody>
      </p:sp>
      <p:cxnSp>
        <p:nvCxnSpPr>
          <p:cNvPr id="14" name="Straight Arrow Connector 13">
            <a:extLst>
              <a:ext uri="{FF2B5EF4-FFF2-40B4-BE49-F238E27FC236}">
                <a16:creationId xmlns:a16="http://schemas.microsoft.com/office/drawing/2014/main" id="{708C67C9-4F68-4E56-A436-36B878C45D8E}"/>
              </a:ext>
            </a:extLst>
          </p:cNvPr>
          <p:cNvCxnSpPr>
            <a:cxnSpLocks/>
            <a:stCxn id="15" idx="0"/>
          </p:cNvCxnSpPr>
          <p:nvPr/>
        </p:nvCxnSpPr>
        <p:spPr>
          <a:xfrm flipV="1">
            <a:off x="2819400" y="5334000"/>
            <a:ext cx="533400" cy="508322"/>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3964570-242D-4094-9B7C-D77F52651407}"/>
              </a:ext>
            </a:extLst>
          </p:cNvPr>
          <p:cNvSpPr txBox="1"/>
          <p:nvPr/>
        </p:nvSpPr>
        <p:spPr>
          <a:xfrm>
            <a:off x="1066800" y="5842322"/>
            <a:ext cx="3505200" cy="612934"/>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Relationship fit will pull towards the Relationship with more points</a:t>
            </a:r>
          </a:p>
        </p:txBody>
      </p:sp>
      <p:sp>
        <p:nvSpPr>
          <p:cNvPr id="4" name="Oval 3">
            <a:extLst>
              <a:ext uri="{FF2B5EF4-FFF2-40B4-BE49-F238E27FC236}">
                <a16:creationId xmlns:a16="http://schemas.microsoft.com/office/drawing/2014/main" id="{CAD90380-2480-44C0-8AB0-79CC89C84319}"/>
              </a:ext>
            </a:extLst>
          </p:cNvPr>
          <p:cNvSpPr/>
          <p:nvPr/>
        </p:nvSpPr>
        <p:spPr>
          <a:xfrm>
            <a:off x="6910411" y="4267200"/>
            <a:ext cx="861989" cy="258763"/>
          </a:xfrm>
          <a:prstGeom prst="ellipse">
            <a:avLst/>
          </a:prstGeom>
          <a:noFill/>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8487F073-64B8-4135-AF03-24ABAB837E72}"/>
              </a:ext>
            </a:extLst>
          </p:cNvPr>
          <p:cNvCxnSpPr>
            <a:cxnSpLocks/>
            <a:stCxn id="25" idx="0"/>
          </p:cNvCxnSpPr>
          <p:nvPr/>
        </p:nvCxnSpPr>
        <p:spPr>
          <a:xfrm flipV="1">
            <a:off x="6529411" y="4419600"/>
            <a:ext cx="785789" cy="381000"/>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0C0B0B5-57B3-4058-B150-3E64522628F9}"/>
              </a:ext>
            </a:extLst>
          </p:cNvPr>
          <p:cNvSpPr txBox="1"/>
          <p:nvPr/>
        </p:nvSpPr>
        <p:spPr>
          <a:xfrm>
            <a:off x="4953000" y="4800600"/>
            <a:ext cx="3152822" cy="612934"/>
          </a:xfrm>
          <a:prstGeom prst="roundRect">
            <a:avLst/>
          </a:prstGeom>
          <a:solidFill>
            <a:srgbClr val="FFFFFF">
              <a:alpha val="50196"/>
            </a:srgbClr>
          </a:solidFill>
          <a:ln>
            <a:solidFill>
              <a:schemeClr val="tx1"/>
            </a:solidFill>
          </a:ln>
        </p:spPr>
        <p:txBody>
          <a:bodyPr wrap="square" tIns="0" bIns="0" rtlCol="0">
            <a:spAutoFit/>
          </a:bodyPr>
          <a:lstStyle/>
          <a:p>
            <a:pPr algn="ctr"/>
            <a:r>
              <a:rPr lang="en-US" dirty="0">
                <a:ln w="0"/>
                <a:solidFill>
                  <a:schemeClr val="accent1"/>
                </a:solidFill>
                <a:effectLst>
                  <a:outerShdw blurRad="38100" dist="25400" dir="5400000" algn="ctr" rotWithShape="0">
                    <a:srgbClr val="6E747A">
                      <a:alpha val="43000"/>
                    </a:srgbClr>
                  </a:outerShdw>
                </a:effectLst>
              </a:rPr>
              <a:t>Deviations will be proportional to number of points</a:t>
            </a:r>
          </a:p>
        </p:txBody>
      </p:sp>
      <p:cxnSp>
        <p:nvCxnSpPr>
          <p:cNvPr id="27" name="Straight Arrow Connector 26">
            <a:extLst>
              <a:ext uri="{FF2B5EF4-FFF2-40B4-BE49-F238E27FC236}">
                <a16:creationId xmlns:a16="http://schemas.microsoft.com/office/drawing/2014/main" id="{5CD29D3E-29DB-48CF-B77F-973D058E2518}"/>
              </a:ext>
            </a:extLst>
          </p:cNvPr>
          <p:cNvCxnSpPr>
            <a:cxnSpLocks/>
            <a:stCxn id="25" idx="2"/>
          </p:cNvCxnSpPr>
          <p:nvPr/>
        </p:nvCxnSpPr>
        <p:spPr>
          <a:xfrm>
            <a:off x="6529411" y="5413534"/>
            <a:ext cx="864405" cy="987266"/>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A97E775-5258-4F5C-8A02-72467077D8C2}"/>
              </a:ext>
            </a:extLst>
          </p:cNvPr>
          <p:cNvCxnSpPr>
            <a:cxnSpLocks/>
            <a:stCxn id="8" idx="1"/>
          </p:cNvCxnSpPr>
          <p:nvPr/>
        </p:nvCxnSpPr>
        <p:spPr>
          <a:xfrm flipH="1" flipV="1">
            <a:off x="838200" y="3124200"/>
            <a:ext cx="1371600" cy="373458"/>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C0D41A6-71F4-47F0-8C78-F26DE844D66E}"/>
              </a:ext>
            </a:extLst>
          </p:cNvPr>
          <p:cNvSpPr txBox="1"/>
          <p:nvPr/>
        </p:nvSpPr>
        <p:spPr>
          <a:xfrm>
            <a:off x="2400300" y="3678668"/>
            <a:ext cx="1600200" cy="170259"/>
          </a:xfrm>
          <a:prstGeom prst="roundRect">
            <a:avLst/>
          </a:prstGeom>
          <a:solidFill>
            <a:srgbClr val="FFFFFF">
              <a:alpha val="50196"/>
            </a:srgbClr>
          </a:solidFill>
          <a:ln>
            <a:solidFill>
              <a:schemeClr val="tx1"/>
            </a:solidFill>
          </a:ln>
        </p:spPr>
        <p:txBody>
          <a:bodyPr wrap="square" tIns="0" bIns="0" rtlCol="0">
            <a:spAutoFit/>
          </a:bodyPr>
          <a:lstStyle/>
          <a:p>
            <a:pPr algn="ctr"/>
            <a:r>
              <a:rPr lang="en-US" sz="1000" dirty="0">
                <a:ln w="0"/>
                <a:solidFill>
                  <a:schemeClr val="accent1"/>
                </a:solidFill>
                <a:effectLst>
                  <a:outerShdw blurRad="38100" dist="25400" dir="5400000" algn="ctr" rotWithShape="0">
                    <a:srgbClr val="6E747A">
                      <a:alpha val="43000"/>
                    </a:srgbClr>
                  </a:outerShdw>
                </a:effectLst>
              </a:rPr>
              <a:t>*Constraints are set to 0.0</a:t>
            </a:r>
          </a:p>
        </p:txBody>
      </p:sp>
      <p:cxnSp>
        <p:nvCxnSpPr>
          <p:cNvPr id="26" name="Straight Arrow Connector 25">
            <a:extLst>
              <a:ext uri="{FF2B5EF4-FFF2-40B4-BE49-F238E27FC236}">
                <a16:creationId xmlns:a16="http://schemas.microsoft.com/office/drawing/2014/main" id="{35E5929B-34B4-48DD-8099-A00BDDDF8900}"/>
              </a:ext>
            </a:extLst>
          </p:cNvPr>
          <p:cNvCxnSpPr>
            <a:cxnSpLocks/>
            <a:stCxn id="25" idx="0"/>
          </p:cNvCxnSpPr>
          <p:nvPr/>
        </p:nvCxnSpPr>
        <p:spPr>
          <a:xfrm flipV="1">
            <a:off x="6529411" y="4038600"/>
            <a:ext cx="785789" cy="762000"/>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A5A2F2-5196-43F1-A015-F19FCA271CD5}"/>
              </a:ext>
            </a:extLst>
          </p:cNvPr>
          <p:cNvCxnSpPr>
            <a:cxnSpLocks/>
            <a:stCxn id="25" idx="2"/>
          </p:cNvCxnSpPr>
          <p:nvPr/>
        </p:nvCxnSpPr>
        <p:spPr>
          <a:xfrm>
            <a:off x="6529411" y="5413534"/>
            <a:ext cx="747689" cy="547418"/>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93DFF5D4-C3AA-4610-8FB4-1F17C9B073D8}"/>
              </a:ext>
            </a:extLst>
          </p:cNvPr>
          <p:cNvSpPr/>
          <p:nvPr/>
        </p:nvSpPr>
        <p:spPr>
          <a:xfrm>
            <a:off x="6903255" y="6236894"/>
            <a:ext cx="861989" cy="258763"/>
          </a:xfrm>
          <a:prstGeom prst="ellipse">
            <a:avLst/>
          </a:prstGeom>
          <a:noFill/>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69027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par>
                          <p:cTn id="42" fill="hold">
                            <p:stCondLst>
                              <p:cond delay="0"/>
                            </p:stCondLst>
                            <p:childTnLst>
                              <p:par>
                                <p:cTn id="43" presetID="10" presetClass="exit" presetSubtype="0" fill="hold" grpId="1" nodeType="afterEffect">
                                  <p:stCondLst>
                                    <p:cond delay="0"/>
                                  </p:stCondLst>
                                  <p:childTnLst>
                                    <p:animEffect transition="out" filter="fad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childTnLst>
                          </p:cTn>
                        </p:par>
                        <p:par>
                          <p:cTn id="46" fill="hold">
                            <p:stCondLst>
                              <p:cond delay="500"/>
                            </p:stCondLst>
                            <p:childTnLst>
                              <p:par>
                                <p:cTn id="47" presetID="10" presetClass="exit" presetSubtype="0" fill="hold" grpId="1" nodeType="afterEffect">
                                  <p:stCondLst>
                                    <p:cond delay="0"/>
                                  </p:stCondLst>
                                  <p:childTnLst>
                                    <p:animEffect transition="out" filter="fade">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4" grpId="0" animBg="1"/>
      <p:bldP spid="4" grpId="1" animBg="1"/>
      <p:bldP spid="25" grpId="0" animBg="1"/>
      <p:bldP spid="28" grpId="0" animBg="1"/>
      <p:bldP spid="16" grpId="0" animBg="1"/>
      <p:bldP spid="1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84741-C2C8-473E-847F-600967F97A9A}"/>
              </a:ext>
            </a:extLst>
          </p:cNvPr>
          <p:cNvSpPr>
            <a:spLocks noGrp="1"/>
          </p:cNvSpPr>
          <p:nvPr>
            <p:ph type="title"/>
          </p:nvPr>
        </p:nvSpPr>
        <p:spPr>
          <a:xfrm>
            <a:off x="1084984" y="533400"/>
            <a:ext cx="7543800" cy="639762"/>
          </a:xfrm>
        </p:spPr>
        <p:txBody>
          <a:bodyPr/>
          <a:lstStyle/>
          <a:p>
            <a:r>
              <a:rPr lang="en-US" dirty="0"/>
              <a:t>Ribbons</a:t>
            </a:r>
          </a:p>
        </p:txBody>
      </p:sp>
      <p:sp>
        <p:nvSpPr>
          <p:cNvPr id="3" name="Content Placeholder 2">
            <a:extLst>
              <a:ext uri="{FF2B5EF4-FFF2-40B4-BE49-F238E27FC236}">
                <a16:creationId xmlns:a16="http://schemas.microsoft.com/office/drawing/2014/main" id="{ACC0A4EC-4461-4BA5-997F-EB13BB2436AF}"/>
              </a:ext>
            </a:extLst>
          </p:cNvPr>
          <p:cNvSpPr>
            <a:spLocks noGrp="1"/>
          </p:cNvSpPr>
          <p:nvPr>
            <p:ph idx="1"/>
          </p:nvPr>
        </p:nvSpPr>
        <p:spPr>
          <a:xfrm>
            <a:off x="1084984" y="2965300"/>
            <a:ext cx="7543800" cy="3200400"/>
          </a:xfrm>
        </p:spPr>
        <p:txBody>
          <a:bodyPr>
            <a:normAutofit/>
          </a:bodyPr>
          <a:lstStyle/>
          <a:p>
            <a:r>
              <a:rPr lang="en-US" sz="2800" dirty="0"/>
              <a:t>SA has added Ribbons!</a:t>
            </a:r>
          </a:p>
          <a:p>
            <a:pPr marL="0" indent="0">
              <a:buNone/>
            </a:pPr>
            <a:endParaRPr lang="en-US" sz="2800" dirty="0"/>
          </a:p>
          <a:p>
            <a:pPr lvl="1"/>
            <a:r>
              <a:rPr lang="en-US" sz="2400" dirty="0"/>
              <a:t>NRK never stops developing-Always striving </a:t>
            </a:r>
            <a:r>
              <a:rPr lang="en-US" sz="2400"/>
              <a:t>to be the </a:t>
            </a:r>
            <a:r>
              <a:rPr lang="en-US" sz="2400" dirty="0"/>
              <a:t>best</a:t>
            </a:r>
          </a:p>
          <a:p>
            <a:pPr lvl="1"/>
            <a:r>
              <a:rPr lang="en-US" sz="2400" dirty="0"/>
              <a:t>Continued Investment for now and the future</a:t>
            </a:r>
          </a:p>
          <a:p>
            <a:pPr lvl="1"/>
            <a:r>
              <a:rPr lang="en-US" sz="2400" dirty="0"/>
              <a:t>SA has never been better and easier to use</a:t>
            </a:r>
          </a:p>
          <a:p>
            <a:endParaRPr lang="en-US" dirty="0"/>
          </a:p>
        </p:txBody>
      </p:sp>
      <p:sp>
        <p:nvSpPr>
          <p:cNvPr id="4" name="Date Placeholder 3">
            <a:extLst>
              <a:ext uri="{FF2B5EF4-FFF2-40B4-BE49-F238E27FC236}">
                <a16:creationId xmlns:a16="http://schemas.microsoft.com/office/drawing/2014/main" id="{96D6C098-F39C-489F-9209-AAFA3E6A43C2}"/>
              </a:ext>
            </a:extLst>
          </p:cNvPr>
          <p:cNvSpPr>
            <a:spLocks noGrp="1"/>
          </p:cNvSpPr>
          <p:nvPr>
            <p:ph type="dt" sz="half" idx="10"/>
          </p:nvPr>
        </p:nvSpPr>
        <p:spPr/>
        <p:txBody>
          <a:bodyPr/>
          <a:lstStyle/>
          <a:p>
            <a:fld id="{75568653-CFA4-4932-AEC3-3DE3699ED458}" type="datetime1">
              <a:rPr lang="en-US" smtClean="0"/>
              <a:t>5/6/2019</a:t>
            </a:fld>
            <a:endParaRPr lang="en-US"/>
          </a:p>
        </p:txBody>
      </p:sp>
      <p:pic>
        <p:nvPicPr>
          <p:cNvPr id="5" name="Picture 4">
            <a:extLst>
              <a:ext uri="{FF2B5EF4-FFF2-40B4-BE49-F238E27FC236}">
                <a16:creationId xmlns:a16="http://schemas.microsoft.com/office/drawing/2014/main" id="{A0339FAC-100E-41CC-B1E7-BEB94923CB60}"/>
              </a:ext>
            </a:extLst>
          </p:cNvPr>
          <p:cNvPicPr>
            <a:picLocks noChangeAspect="1"/>
          </p:cNvPicPr>
          <p:nvPr/>
        </p:nvPicPr>
        <p:blipFill>
          <a:blip r:embed="rId2"/>
          <a:stretch>
            <a:fillRect/>
          </a:stretch>
        </p:blipFill>
        <p:spPr>
          <a:xfrm>
            <a:off x="1090040" y="1752600"/>
            <a:ext cx="7884968" cy="940543"/>
          </a:xfrm>
          <a:prstGeom prst="rect">
            <a:avLst/>
          </a:prstGeom>
        </p:spPr>
      </p:pic>
    </p:spTree>
    <p:extLst>
      <p:ext uri="{BB962C8B-B14F-4D97-AF65-F5344CB8AC3E}">
        <p14:creationId xmlns:p14="http://schemas.microsoft.com/office/powerpoint/2010/main" val="2587686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4E02C4-FEAC-489B-BB6F-C9D1CCEC0F27}"/>
              </a:ext>
            </a:extLst>
          </p:cNvPr>
          <p:cNvPicPr>
            <a:picLocks noChangeAspect="1"/>
          </p:cNvPicPr>
          <p:nvPr/>
        </p:nvPicPr>
        <p:blipFill>
          <a:blip r:embed="rId2"/>
          <a:stretch>
            <a:fillRect/>
          </a:stretch>
        </p:blipFill>
        <p:spPr>
          <a:xfrm>
            <a:off x="381000" y="2303338"/>
            <a:ext cx="8763000" cy="4554661"/>
          </a:xfrm>
          <a:prstGeom prst="rect">
            <a:avLst/>
          </a:prstGeom>
        </p:spPr>
      </p:pic>
      <p:sp>
        <p:nvSpPr>
          <p:cNvPr id="2" name="Title 1">
            <a:extLst>
              <a:ext uri="{FF2B5EF4-FFF2-40B4-BE49-F238E27FC236}">
                <a16:creationId xmlns:a16="http://schemas.microsoft.com/office/drawing/2014/main" id="{BA80B114-FCE2-40BE-831A-1F635E6A6FDA}"/>
              </a:ext>
            </a:extLst>
          </p:cNvPr>
          <p:cNvSpPr>
            <a:spLocks noGrp="1"/>
          </p:cNvSpPr>
          <p:nvPr>
            <p:ph type="title"/>
          </p:nvPr>
        </p:nvSpPr>
        <p:spPr/>
        <p:txBody>
          <a:bodyPr/>
          <a:lstStyle/>
          <a:p>
            <a:r>
              <a:rPr lang="en-US" dirty="0"/>
              <a:t>Relationships in the Real World</a:t>
            </a:r>
          </a:p>
        </p:txBody>
      </p:sp>
      <p:sp>
        <p:nvSpPr>
          <p:cNvPr id="3" name="Content Placeholder 2">
            <a:extLst>
              <a:ext uri="{FF2B5EF4-FFF2-40B4-BE49-F238E27FC236}">
                <a16:creationId xmlns:a16="http://schemas.microsoft.com/office/drawing/2014/main" id="{DE8901B5-056B-45C0-840E-3FF2C2502897}"/>
              </a:ext>
            </a:extLst>
          </p:cNvPr>
          <p:cNvSpPr>
            <a:spLocks noGrp="1"/>
          </p:cNvSpPr>
          <p:nvPr>
            <p:ph idx="1"/>
          </p:nvPr>
        </p:nvSpPr>
        <p:spPr>
          <a:xfrm>
            <a:off x="1143000" y="1828800"/>
            <a:ext cx="7953422" cy="4297363"/>
          </a:xfrm>
        </p:spPr>
        <p:txBody>
          <a:bodyPr>
            <a:normAutofit/>
          </a:bodyPr>
          <a:lstStyle/>
          <a:p>
            <a:pPr marL="0" indent="0">
              <a:buNone/>
            </a:pPr>
            <a:r>
              <a:rPr lang="en-US" sz="2000" dirty="0"/>
              <a:t>Use Normalize Weighting to make all Relationships equal</a:t>
            </a:r>
          </a:p>
        </p:txBody>
      </p:sp>
      <p:sp>
        <p:nvSpPr>
          <p:cNvPr id="8" name="TextBox 7">
            <a:extLst>
              <a:ext uri="{FF2B5EF4-FFF2-40B4-BE49-F238E27FC236}">
                <a16:creationId xmlns:a16="http://schemas.microsoft.com/office/drawing/2014/main" id="{6F02369D-35D8-4AA2-88A5-CFFAF22C38A9}"/>
              </a:ext>
            </a:extLst>
          </p:cNvPr>
          <p:cNvSpPr txBox="1"/>
          <p:nvPr/>
        </p:nvSpPr>
        <p:spPr>
          <a:xfrm>
            <a:off x="2895600" y="2640365"/>
            <a:ext cx="3505200" cy="612934"/>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Weighting is automatically determined based on Point Counts</a:t>
            </a:r>
          </a:p>
        </p:txBody>
      </p:sp>
      <p:cxnSp>
        <p:nvCxnSpPr>
          <p:cNvPr id="14" name="Straight Arrow Connector 13">
            <a:extLst>
              <a:ext uri="{FF2B5EF4-FFF2-40B4-BE49-F238E27FC236}">
                <a16:creationId xmlns:a16="http://schemas.microsoft.com/office/drawing/2014/main" id="{708C67C9-4F68-4E56-A436-36B878C45D8E}"/>
              </a:ext>
            </a:extLst>
          </p:cNvPr>
          <p:cNvCxnSpPr>
            <a:cxnSpLocks/>
            <a:stCxn id="15" idx="0"/>
          </p:cNvCxnSpPr>
          <p:nvPr/>
        </p:nvCxnSpPr>
        <p:spPr>
          <a:xfrm flipV="1">
            <a:off x="3124200" y="5282801"/>
            <a:ext cx="609600" cy="559521"/>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3964570-242D-4094-9B7C-D77F52651407}"/>
              </a:ext>
            </a:extLst>
          </p:cNvPr>
          <p:cNvSpPr txBox="1"/>
          <p:nvPr/>
        </p:nvSpPr>
        <p:spPr>
          <a:xfrm>
            <a:off x="1066800" y="5842322"/>
            <a:ext cx="4114800" cy="612934"/>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Relationship fit results with data centered between the two Relationships</a:t>
            </a:r>
          </a:p>
        </p:txBody>
      </p:sp>
      <p:sp>
        <p:nvSpPr>
          <p:cNvPr id="25" name="TextBox 24">
            <a:extLst>
              <a:ext uri="{FF2B5EF4-FFF2-40B4-BE49-F238E27FC236}">
                <a16:creationId xmlns:a16="http://schemas.microsoft.com/office/drawing/2014/main" id="{50C0B0B5-57B3-4058-B150-3E64522628F9}"/>
              </a:ext>
            </a:extLst>
          </p:cNvPr>
          <p:cNvSpPr txBox="1"/>
          <p:nvPr/>
        </p:nvSpPr>
        <p:spPr>
          <a:xfrm>
            <a:off x="6986587" y="4847345"/>
            <a:ext cx="2086022" cy="612934"/>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Relationship fit will balance deviations</a:t>
            </a:r>
          </a:p>
        </p:txBody>
      </p:sp>
      <p:cxnSp>
        <p:nvCxnSpPr>
          <p:cNvPr id="27" name="Straight Arrow Connector 26">
            <a:extLst>
              <a:ext uri="{FF2B5EF4-FFF2-40B4-BE49-F238E27FC236}">
                <a16:creationId xmlns:a16="http://schemas.microsoft.com/office/drawing/2014/main" id="{5CD29D3E-29DB-48CF-B77F-973D058E2518}"/>
              </a:ext>
            </a:extLst>
          </p:cNvPr>
          <p:cNvCxnSpPr>
            <a:cxnSpLocks/>
            <a:stCxn id="25" idx="2"/>
          </p:cNvCxnSpPr>
          <p:nvPr/>
        </p:nvCxnSpPr>
        <p:spPr>
          <a:xfrm flipH="1">
            <a:off x="7543800" y="5460279"/>
            <a:ext cx="485798" cy="559521"/>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A97E775-5258-4F5C-8A02-72467077D8C2}"/>
              </a:ext>
            </a:extLst>
          </p:cNvPr>
          <p:cNvCxnSpPr>
            <a:cxnSpLocks/>
            <a:stCxn id="8" idx="1"/>
          </p:cNvCxnSpPr>
          <p:nvPr/>
        </p:nvCxnSpPr>
        <p:spPr>
          <a:xfrm flipH="1">
            <a:off x="838200" y="2946832"/>
            <a:ext cx="2057400" cy="177368"/>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C0D41A6-71F4-47F0-8C78-F26DE844D66E}"/>
              </a:ext>
            </a:extLst>
          </p:cNvPr>
          <p:cNvSpPr txBox="1"/>
          <p:nvPr/>
        </p:nvSpPr>
        <p:spPr>
          <a:xfrm>
            <a:off x="3848100" y="3271280"/>
            <a:ext cx="1600200" cy="170259"/>
          </a:xfrm>
          <a:prstGeom prst="roundRect">
            <a:avLst/>
          </a:prstGeom>
          <a:solidFill>
            <a:srgbClr val="FFFFFF">
              <a:alpha val="50196"/>
            </a:srgbClr>
          </a:solidFill>
          <a:ln>
            <a:solidFill>
              <a:schemeClr val="tx1"/>
            </a:solidFill>
          </a:ln>
        </p:spPr>
        <p:txBody>
          <a:bodyPr wrap="square" tIns="0" bIns="0" rtlCol="0">
            <a:spAutoFit/>
          </a:bodyPr>
          <a:lstStyle/>
          <a:p>
            <a:pPr algn="ctr"/>
            <a:r>
              <a:rPr lang="en-US" sz="1000" dirty="0">
                <a:ln w="0"/>
                <a:solidFill>
                  <a:schemeClr val="accent1"/>
                </a:solidFill>
                <a:effectLst>
                  <a:outerShdw blurRad="38100" dist="25400" dir="5400000" algn="ctr" rotWithShape="0">
                    <a:srgbClr val="6E747A">
                      <a:alpha val="43000"/>
                    </a:srgbClr>
                  </a:outerShdw>
                </a:effectLst>
              </a:rPr>
              <a:t>*Constraints are set to 0.0</a:t>
            </a:r>
          </a:p>
        </p:txBody>
      </p:sp>
      <p:cxnSp>
        <p:nvCxnSpPr>
          <p:cNvPr id="26" name="Straight Arrow Connector 25">
            <a:extLst>
              <a:ext uri="{FF2B5EF4-FFF2-40B4-BE49-F238E27FC236}">
                <a16:creationId xmlns:a16="http://schemas.microsoft.com/office/drawing/2014/main" id="{35E5929B-34B4-48DD-8099-A00BDDDF8900}"/>
              </a:ext>
            </a:extLst>
          </p:cNvPr>
          <p:cNvCxnSpPr>
            <a:cxnSpLocks/>
            <a:stCxn id="25" idx="0"/>
          </p:cNvCxnSpPr>
          <p:nvPr/>
        </p:nvCxnSpPr>
        <p:spPr>
          <a:xfrm flipH="1" flipV="1">
            <a:off x="7519988" y="4038600"/>
            <a:ext cx="509610" cy="808745"/>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3080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25" grpId="0" animBg="1"/>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B114-FCE2-40BE-831A-1F635E6A6FDA}"/>
              </a:ext>
            </a:extLst>
          </p:cNvPr>
          <p:cNvSpPr>
            <a:spLocks noGrp="1"/>
          </p:cNvSpPr>
          <p:nvPr>
            <p:ph type="title"/>
          </p:nvPr>
        </p:nvSpPr>
        <p:spPr/>
        <p:txBody>
          <a:bodyPr/>
          <a:lstStyle/>
          <a:p>
            <a:r>
              <a:rPr lang="en-US" dirty="0"/>
              <a:t>Relationships in the Real World</a:t>
            </a:r>
          </a:p>
        </p:txBody>
      </p:sp>
      <p:sp>
        <p:nvSpPr>
          <p:cNvPr id="3" name="Content Placeholder 2">
            <a:extLst>
              <a:ext uri="{FF2B5EF4-FFF2-40B4-BE49-F238E27FC236}">
                <a16:creationId xmlns:a16="http://schemas.microsoft.com/office/drawing/2014/main" id="{DE8901B5-056B-45C0-840E-3FF2C2502897}"/>
              </a:ext>
            </a:extLst>
          </p:cNvPr>
          <p:cNvSpPr>
            <a:spLocks noGrp="1"/>
          </p:cNvSpPr>
          <p:nvPr>
            <p:ph idx="1"/>
          </p:nvPr>
        </p:nvSpPr>
        <p:spPr>
          <a:xfrm>
            <a:off x="1143000" y="1828800"/>
            <a:ext cx="7772400" cy="4297363"/>
          </a:xfrm>
        </p:spPr>
        <p:txBody>
          <a:bodyPr>
            <a:normAutofit/>
          </a:bodyPr>
          <a:lstStyle/>
          <a:p>
            <a:pPr marL="0" indent="0">
              <a:buNone/>
            </a:pPr>
            <a:r>
              <a:rPr lang="en-US" sz="2000" dirty="0"/>
              <a:t>Fit Weight lets you fine tune the results of a Relationship Fit </a:t>
            </a:r>
          </a:p>
        </p:txBody>
      </p:sp>
      <p:pic>
        <p:nvPicPr>
          <p:cNvPr id="4" name="Picture 3">
            <a:extLst>
              <a:ext uri="{FF2B5EF4-FFF2-40B4-BE49-F238E27FC236}">
                <a16:creationId xmlns:a16="http://schemas.microsoft.com/office/drawing/2014/main" id="{C6B46320-3632-4B48-BF9D-944FB8F57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3661" y="2362200"/>
            <a:ext cx="3676676" cy="4286281"/>
          </a:xfrm>
          <a:prstGeom prst="rect">
            <a:avLst/>
          </a:prstGeom>
        </p:spPr>
      </p:pic>
      <p:sp>
        <p:nvSpPr>
          <p:cNvPr id="5" name="Oval 4">
            <a:extLst>
              <a:ext uri="{FF2B5EF4-FFF2-40B4-BE49-F238E27FC236}">
                <a16:creationId xmlns:a16="http://schemas.microsoft.com/office/drawing/2014/main" id="{5B2C44BA-A482-47B4-A30D-E896DF726965}"/>
              </a:ext>
            </a:extLst>
          </p:cNvPr>
          <p:cNvSpPr/>
          <p:nvPr/>
        </p:nvSpPr>
        <p:spPr>
          <a:xfrm>
            <a:off x="2819400" y="3092450"/>
            <a:ext cx="1676400" cy="381000"/>
          </a:xfrm>
          <a:prstGeom prst="ellipse">
            <a:avLst/>
          </a:prstGeom>
          <a:noFill/>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849529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E654E639-A348-4970-BE87-6B2F20BED11E}"/>
              </a:ext>
            </a:extLst>
          </p:cNvPr>
          <p:cNvPicPr>
            <a:picLocks noChangeAspect="1"/>
          </p:cNvPicPr>
          <p:nvPr/>
        </p:nvPicPr>
        <p:blipFill>
          <a:blip r:embed="rId3"/>
          <a:stretch>
            <a:fillRect/>
          </a:stretch>
        </p:blipFill>
        <p:spPr>
          <a:xfrm>
            <a:off x="381000" y="2303338"/>
            <a:ext cx="8763000" cy="4554661"/>
          </a:xfrm>
          <a:prstGeom prst="rect">
            <a:avLst/>
          </a:prstGeom>
        </p:spPr>
      </p:pic>
      <p:sp>
        <p:nvSpPr>
          <p:cNvPr id="2" name="Title 1">
            <a:extLst>
              <a:ext uri="{FF2B5EF4-FFF2-40B4-BE49-F238E27FC236}">
                <a16:creationId xmlns:a16="http://schemas.microsoft.com/office/drawing/2014/main" id="{BA80B114-FCE2-40BE-831A-1F635E6A6FDA}"/>
              </a:ext>
            </a:extLst>
          </p:cNvPr>
          <p:cNvSpPr>
            <a:spLocks noGrp="1"/>
          </p:cNvSpPr>
          <p:nvPr>
            <p:ph type="title"/>
          </p:nvPr>
        </p:nvSpPr>
        <p:spPr/>
        <p:txBody>
          <a:bodyPr/>
          <a:lstStyle/>
          <a:p>
            <a:r>
              <a:rPr lang="en-US" dirty="0"/>
              <a:t>Relationships in the Real World</a:t>
            </a:r>
          </a:p>
        </p:txBody>
      </p:sp>
      <p:sp>
        <p:nvSpPr>
          <p:cNvPr id="3" name="Content Placeholder 2">
            <a:extLst>
              <a:ext uri="{FF2B5EF4-FFF2-40B4-BE49-F238E27FC236}">
                <a16:creationId xmlns:a16="http://schemas.microsoft.com/office/drawing/2014/main" id="{DE8901B5-056B-45C0-840E-3FF2C2502897}"/>
              </a:ext>
            </a:extLst>
          </p:cNvPr>
          <p:cNvSpPr>
            <a:spLocks noGrp="1"/>
          </p:cNvSpPr>
          <p:nvPr>
            <p:ph idx="1"/>
          </p:nvPr>
        </p:nvSpPr>
        <p:spPr>
          <a:xfrm>
            <a:off x="1143000" y="1828800"/>
            <a:ext cx="7953422" cy="4297363"/>
          </a:xfrm>
        </p:spPr>
        <p:txBody>
          <a:bodyPr>
            <a:normAutofit/>
          </a:bodyPr>
          <a:lstStyle/>
          <a:p>
            <a:pPr marL="0" indent="0">
              <a:buNone/>
            </a:pPr>
            <a:r>
              <a:rPr lang="en-US" sz="2000" dirty="0"/>
              <a:t>Tolerances give easy visibility of Go/</a:t>
            </a:r>
            <a:r>
              <a:rPr lang="en-US" sz="2000" dirty="0" err="1"/>
              <a:t>NoGo</a:t>
            </a:r>
            <a:r>
              <a:rPr lang="en-US" sz="2000" dirty="0"/>
              <a:t> conditions for Reporting</a:t>
            </a:r>
          </a:p>
        </p:txBody>
      </p:sp>
      <p:sp>
        <p:nvSpPr>
          <p:cNvPr id="25" name="TextBox 24">
            <a:extLst>
              <a:ext uri="{FF2B5EF4-FFF2-40B4-BE49-F238E27FC236}">
                <a16:creationId xmlns:a16="http://schemas.microsoft.com/office/drawing/2014/main" id="{50C0B0B5-57B3-4058-B150-3E64522628F9}"/>
              </a:ext>
            </a:extLst>
          </p:cNvPr>
          <p:cNvSpPr txBox="1"/>
          <p:nvPr/>
        </p:nvSpPr>
        <p:spPr>
          <a:xfrm>
            <a:off x="3528989" y="2578530"/>
            <a:ext cx="2467022" cy="612934"/>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Tolerance is enabled in Relationship Properties</a:t>
            </a:r>
          </a:p>
        </p:txBody>
      </p:sp>
      <p:cxnSp>
        <p:nvCxnSpPr>
          <p:cNvPr id="26" name="Straight Arrow Connector 25">
            <a:extLst>
              <a:ext uri="{FF2B5EF4-FFF2-40B4-BE49-F238E27FC236}">
                <a16:creationId xmlns:a16="http://schemas.microsoft.com/office/drawing/2014/main" id="{35E5929B-34B4-48DD-8099-A00BDDDF8900}"/>
              </a:ext>
            </a:extLst>
          </p:cNvPr>
          <p:cNvCxnSpPr>
            <a:cxnSpLocks/>
            <a:stCxn id="25" idx="1"/>
          </p:cNvCxnSpPr>
          <p:nvPr/>
        </p:nvCxnSpPr>
        <p:spPr>
          <a:xfrm flipH="1">
            <a:off x="3028029" y="2884997"/>
            <a:ext cx="500960" cy="612934"/>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FEF54EA-737A-4984-823B-3816316D3F02}"/>
              </a:ext>
            </a:extLst>
          </p:cNvPr>
          <p:cNvSpPr txBox="1"/>
          <p:nvPr/>
        </p:nvSpPr>
        <p:spPr>
          <a:xfrm>
            <a:off x="4106634" y="3763948"/>
            <a:ext cx="2467023" cy="612934"/>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Relationship Fit is not affected by Tolerance</a:t>
            </a:r>
          </a:p>
        </p:txBody>
      </p:sp>
      <p:cxnSp>
        <p:nvCxnSpPr>
          <p:cNvPr id="31" name="Straight Arrow Connector 30">
            <a:extLst>
              <a:ext uri="{FF2B5EF4-FFF2-40B4-BE49-F238E27FC236}">
                <a16:creationId xmlns:a16="http://schemas.microsoft.com/office/drawing/2014/main" id="{70531D86-C548-4636-AC98-914E551F855B}"/>
              </a:ext>
            </a:extLst>
          </p:cNvPr>
          <p:cNvCxnSpPr>
            <a:cxnSpLocks/>
            <a:stCxn id="24" idx="2"/>
          </p:cNvCxnSpPr>
          <p:nvPr/>
        </p:nvCxnSpPr>
        <p:spPr>
          <a:xfrm flipH="1">
            <a:off x="4876800" y="4376882"/>
            <a:ext cx="463346" cy="728518"/>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E0B7323-D067-4A6D-B4CB-8279D40843E5}"/>
              </a:ext>
            </a:extLst>
          </p:cNvPr>
          <p:cNvSpPr txBox="1"/>
          <p:nvPr/>
        </p:nvSpPr>
        <p:spPr>
          <a:xfrm>
            <a:off x="4876800" y="6698647"/>
            <a:ext cx="4267200" cy="340519"/>
          </a:xfrm>
          <a:prstGeom prst="roundRect">
            <a:avLst/>
          </a:prstGeom>
          <a:noFill/>
          <a:ln>
            <a:noFill/>
          </a:ln>
        </p:spPr>
        <p:txBody>
          <a:bodyPr wrap="square" lIns="0" tIns="0" rIns="0" bIns="0" rtlCol="0">
            <a:spAutoFit/>
          </a:bodyPr>
          <a:lstStyle/>
          <a:p>
            <a:pPr algn="r"/>
            <a:r>
              <a:rPr lang="en-US" sz="1000" dirty="0">
                <a:ln w="0"/>
                <a:effectLst>
                  <a:outerShdw blurRad="38100" dist="25400" dir="5400000" algn="ctr" rotWithShape="0">
                    <a:srgbClr val="6E747A">
                      <a:alpha val="43000"/>
                    </a:srgbClr>
                  </a:outerShdw>
                </a:effectLst>
              </a:rPr>
              <a:t>*Use Tolerances in combination with Constraints to control both Reporting &amp; Fitting</a:t>
            </a:r>
          </a:p>
        </p:txBody>
      </p:sp>
    </p:spTree>
    <p:extLst>
      <p:ext uri="{BB962C8B-B14F-4D97-AF65-F5344CB8AC3E}">
        <p14:creationId xmlns:p14="http://schemas.microsoft.com/office/powerpoint/2010/main" val="2464039718"/>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3693D1-B4FE-4527-9160-1BE85B86650E}"/>
              </a:ext>
            </a:extLst>
          </p:cNvPr>
          <p:cNvPicPr>
            <a:picLocks noChangeAspect="1"/>
          </p:cNvPicPr>
          <p:nvPr/>
        </p:nvPicPr>
        <p:blipFill>
          <a:blip r:embed="rId2"/>
          <a:stretch>
            <a:fillRect/>
          </a:stretch>
        </p:blipFill>
        <p:spPr>
          <a:xfrm>
            <a:off x="381000" y="2303338"/>
            <a:ext cx="8763000" cy="4554661"/>
          </a:xfrm>
          <a:prstGeom prst="rect">
            <a:avLst/>
          </a:prstGeom>
        </p:spPr>
      </p:pic>
      <p:sp>
        <p:nvSpPr>
          <p:cNvPr id="2" name="Title 1">
            <a:extLst>
              <a:ext uri="{FF2B5EF4-FFF2-40B4-BE49-F238E27FC236}">
                <a16:creationId xmlns:a16="http://schemas.microsoft.com/office/drawing/2014/main" id="{BA80B114-FCE2-40BE-831A-1F635E6A6FDA}"/>
              </a:ext>
            </a:extLst>
          </p:cNvPr>
          <p:cNvSpPr>
            <a:spLocks noGrp="1"/>
          </p:cNvSpPr>
          <p:nvPr>
            <p:ph type="title"/>
          </p:nvPr>
        </p:nvSpPr>
        <p:spPr/>
        <p:txBody>
          <a:bodyPr/>
          <a:lstStyle/>
          <a:p>
            <a:r>
              <a:rPr lang="en-US" dirty="0"/>
              <a:t>Relationships in the Real World</a:t>
            </a:r>
          </a:p>
        </p:txBody>
      </p:sp>
      <p:sp>
        <p:nvSpPr>
          <p:cNvPr id="3" name="Content Placeholder 2">
            <a:extLst>
              <a:ext uri="{FF2B5EF4-FFF2-40B4-BE49-F238E27FC236}">
                <a16:creationId xmlns:a16="http://schemas.microsoft.com/office/drawing/2014/main" id="{DE8901B5-056B-45C0-840E-3FF2C2502897}"/>
              </a:ext>
            </a:extLst>
          </p:cNvPr>
          <p:cNvSpPr>
            <a:spLocks noGrp="1"/>
          </p:cNvSpPr>
          <p:nvPr>
            <p:ph idx="1"/>
          </p:nvPr>
        </p:nvSpPr>
        <p:spPr>
          <a:xfrm>
            <a:off x="1143000" y="1828800"/>
            <a:ext cx="7953422" cy="4297363"/>
          </a:xfrm>
        </p:spPr>
        <p:txBody>
          <a:bodyPr>
            <a:normAutofit/>
          </a:bodyPr>
          <a:lstStyle/>
          <a:p>
            <a:pPr marL="0" indent="0">
              <a:buNone/>
            </a:pPr>
            <a:r>
              <a:rPr lang="en-US" sz="2000" dirty="0"/>
              <a:t>Tolerances give easy visibility of Go/</a:t>
            </a:r>
            <a:r>
              <a:rPr lang="en-US" sz="2000" dirty="0" err="1"/>
              <a:t>NoGo</a:t>
            </a:r>
            <a:r>
              <a:rPr lang="en-US" sz="2000" dirty="0"/>
              <a:t> conditions for Reporting</a:t>
            </a:r>
          </a:p>
        </p:txBody>
      </p:sp>
      <p:sp>
        <p:nvSpPr>
          <p:cNvPr id="25" name="TextBox 24">
            <a:extLst>
              <a:ext uri="{FF2B5EF4-FFF2-40B4-BE49-F238E27FC236}">
                <a16:creationId xmlns:a16="http://schemas.microsoft.com/office/drawing/2014/main" id="{50C0B0B5-57B3-4058-B150-3E64522628F9}"/>
              </a:ext>
            </a:extLst>
          </p:cNvPr>
          <p:cNvSpPr txBox="1"/>
          <p:nvPr/>
        </p:nvSpPr>
        <p:spPr>
          <a:xfrm>
            <a:off x="4829175" y="4343400"/>
            <a:ext cx="2467022" cy="612934"/>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Tolerance is enabled in Relationship Properties</a:t>
            </a:r>
          </a:p>
        </p:txBody>
      </p:sp>
      <p:cxnSp>
        <p:nvCxnSpPr>
          <p:cNvPr id="26" name="Straight Arrow Connector 25">
            <a:extLst>
              <a:ext uri="{FF2B5EF4-FFF2-40B4-BE49-F238E27FC236}">
                <a16:creationId xmlns:a16="http://schemas.microsoft.com/office/drawing/2014/main" id="{35E5929B-34B4-48DD-8099-A00BDDDF8900}"/>
              </a:ext>
            </a:extLst>
          </p:cNvPr>
          <p:cNvCxnSpPr>
            <a:cxnSpLocks/>
            <a:stCxn id="25" idx="0"/>
          </p:cNvCxnSpPr>
          <p:nvPr/>
        </p:nvCxnSpPr>
        <p:spPr>
          <a:xfrm flipV="1">
            <a:off x="6062686" y="3962400"/>
            <a:ext cx="719114" cy="381000"/>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FEF54EA-737A-4984-823B-3816316D3F02}"/>
              </a:ext>
            </a:extLst>
          </p:cNvPr>
          <p:cNvSpPr txBox="1"/>
          <p:nvPr/>
        </p:nvSpPr>
        <p:spPr>
          <a:xfrm>
            <a:off x="4829174" y="6172200"/>
            <a:ext cx="2467023" cy="612934"/>
          </a:xfrm>
          <a:prstGeom prst="roundRect">
            <a:avLst/>
          </a:prstGeom>
          <a:solidFill>
            <a:srgbClr val="FFFFFF">
              <a:alpha val="50196"/>
            </a:srgbClr>
          </a:solidFill>
          <a:ln>
            <a:solidFill>
              <a:schemeClr val="tx1"/>
            </a:solidFill>
          </a:ln>
        </p:spPr>
        <p:txBody>
          <a:bodyPr wrap="square" tIns="0" bIns="0" rtlCol="0">
            <a:spAutoFit/>
          </a:bodyPr>
          <a:lstStyle/>
          <a:p>
            <a:r>
              <a:rPr lang="en-US" dirty="0">
                <a:ln w="0"/>
                <a:solidFill>
                  <a:schemeClr val="accent1"/>
                </a:solidFill>
                <a:effectLst>
                  <a:outerShdw blurRad="38100" dist="25400" dir="5400000" algn="ctr" rotWithShape="0">
                    <a:srgbClr val="6E747A">
                      <a:alpha val="43000"/>
                    </a:srgbClr>
                  </a:outerShdw>
                </a:effectLst>
              </a:rPr>
              <a:t>Tolerance will apply to Reports &amp; </a:t>
            </a:r>
            <a:r>
              <a:rPr lang="en-US" dirty="0" err="1">
                <a:ln w="0"/>
                <a:solidFill>
                  <a:schemeClr val="accent1"/>
                </a:solidFill>
                <a:effectLst>
                  <a:outerShdw blurRad="38100" dist="25400" dir="5400000" algn="ctr" rotWithShape="0">
                    <a:srgbClr val="6E747A">
                      <a:alpha val="43000"/>
                    </a:srgbClr>
                  </a:outerShdw>
                </a:effectLst>
              </a:rPr>
              <a:t>AutoVectors</a:t>
            </a:r>
            <a:endParaRPr lang="en-US" dirty="0">
              <a:ln w="0"/>
              <a:solidFill>
                <a:schemeClr val="accent1"/>
              </a:solidFill>
              <a:effectLst>
                <a:outerShdw blurRad="38100" dist="25400" dir="5400000" algn="ctr" rotWithShape="0">
                  <a:srgbClr val="6E747A">
                    <a:alpha val="43000"/>
                  </a:srgbClr>
                </a:outerShdw>
              </a:effectLst>
            </a:endParaRPr>
          </a:p>
        </p:txBody>
      </p:sp>
      <p:cxnSp>
        <p:nvCxnSpPr>
          <p:cNvPr id="29" name="Straight Arrow Connector 28">
            <a:extLst>
              <a:ext uri="{FF2B5EF4-FFF2-40B4-BE49-F238E27FC236}">
                <a16:creationId xmlns:a16="http://schemas.microsoft.com/office/drawing/2014/main" id="{69A01E7C-6F91-4BAA-99C5-77512B66B32F}"/>
              </a:ext>
            </a:extLst>
          </p:cNvPr>
          <p:cNvCxnSpPr>
            <a:cxnSpLocks/>
            <a:stCxn id="24" idx="1"/>
          </p:cNvCxnSpPr>
          <p:nvPr/>
        </p:nvCxnSpPr>
        <p:spPr>
          <a:xfrm flipH="1">
            <a:off x="1981202" y="6478667"/>
            <a:ext cx="2847972" cy="28498"/>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0531D86-C548-4636-AC98-914E551F855B}"/>
              </a:ext>
            </a:extLst>
          </p:cNvPr>
          <p:cNvCxnSpPr>
            <a:cxnSpLocks/>
            <a:stCxn id="24" idx="0"/>
          </p:cNvCxnSpPr>
          <p:nvPr/>
        </p:nvCxnSpPr>
        <p:spPr>
          <a:xfrm flipV="1">
            <a:off x="6062686" y="5257800"/>
            <a:ext cx="1285828" cy="914400"/>
          </a:xfrm>
          <a:prstGeom prst="straightConnector1">
            <a:avLst/>
          </a:prstGeom>
          <a:ln w="38100" cap="rn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194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B114-FCE2-40BE-831A-1F635E6A6FDA}"/>
              </a:ext>
            </a:extLst>
          </p:cNvPr>
          <p:cNvSpPr>
            <a:spLocks noGrp="1"/>
          </p:cNvSpPr>
          <p:nvPr>
            <p:ph type="title"/>
          </p:nvPr>
        </p:nvSpPr>
        <p:spPr/>
        <p:txBody>
          <a:bodyPr/>
          <a:lstStyle/>
          <a:p>
            <a:r>
              <a:rPr lang="en-US" dirty="0"/>
              <a:t>Relationships in the Real World</a:t>
            </a:r>
          </a:p>
        </p:txBody>
      </p:sp>
      <p:sp>
        <p:nvSpPr>
          <p:cNvPr id="3" name="Content Placeholder 2">
            <a:extLst>
              <a:ext uri="{FF2B5EF4-FFF2-40B4-BE49-F238E27FC236}">
                <a16:creationId xmlns:a16="http://schemas.microsoft.com/office/drawing/2014/main" id="{DE8901B5-056B-45C0-840E-3FF2C2502897}"/>
              </a:ext>
            </a:extLst>
          </p:cNvPr>
          <p:cNvSpPr>
            <a:spLocks noGrp="1"/>
          </p:cNvSpPr>
          <p:nvPr>
            <p:ph idx="1"/>
          </p:nvPr>
        </p:nvSpPr>
        <p:spPr>
          <a:xfrm>
            <a:off x="1143000" y="1828800"/>
            <a:ext cx="7772400" cy="4297363"/>
          </a:xfrm>
        </p:spPr>
        <p:txBody>
          <a:bodyPr>
            <a:normAutofit/>
          </a:bodyPr>
          <a:lstStyle/>
          <a:p>
            <a:pPr marL="0" indent="0">
              <a:buNone/>
            </a:pPr>
            <a:r>
              <a:rPr lang="en-US" sz="2000" dirty="0"/>
              <a:t>Tolerance allows easy visibility of results in Reports</a:t>
            </a:r>
          </a:p>
        </p:txBody>
      </p:sp>
      <p:pic>
        <p:nvPicPr>
          <p:cNvPr id="4" name="Picture 3">
            <a:extLst>
              <a:ext uri="{FF2B5EF4-FFF2-40B4-BE49-F238E27FC236}">
                <a16:creationId xmlns:a16="http://schemas.microsoft.com/office/drawing/2014/main" id="{C6B46320-3632-4B48-BF9D-944FB8F57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3661" y="2362201"/>
            <a:ext cx="3676676" cy="4286279"/>
          </a:xfrm>
          <a:prstGeom prst="rect">
            <a:avLst/>
          </a:prstGeom>
        </p:spPr>
      </p:pic>
      <p:sp>
        <p:nvSpPr>
          <p:cNvPr id="5" name="Oval 4">
            <a:extLst>
              <a:ext uri="{FF2B5EF4-FFF2-40B4-BE49-F238E27FC236}">
                <a16:creationId xmlns:a16="http://schemas.microsoft.com/office/drawing/2014/main" id="{5B2C44BA-A482-47B4-A30D-E896DF726965}"/>
              </a:ext>
            </a:extLst>
          </p:cNvPr>
          <p:cNvSpPr/>
          <p:nvPr/>
        </p:nvSpPr>
        <p:spPr>
          <a:xfrm>
            <a:off x="4610099" y="3378200"/>
            <a:ext cx="1676400" cy="381000"/>
          </a:xfrm>
          <a:prstGeom prst="ellipse">
            <a:avLst/>
          </a:prstGeom>
          <a:noFill/>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514892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B539AE-4DF1-41FD-842B-A7AF5D6AFE9B}"/>
              </a:ext>
            </a:extLst>
          </p:cNvPr>
          <p:cNvSpPr>
            <a:spLocks noGrp="1"/>
          </p:cNvSpPr>
          <p:nvPr>
            <p:ph type="ctrTitle"/>
          </p:nvPr>
        </p:nvSpPr>
        <p:spPr>
          <a:xfrm>
            <a:off x="0" y="587375"/>
            <a:ext cx="9144000" cy="860425"/>
          </a:xfrm>
          <a:noFill/>
          <a:ln>
            <a:noFill/>
          </a:ln>
        </p:spPr>
        <p:style>
          <a:lnRef idx="2">
            <a:schemeClr val="dk1"/>
          </a:lnRef>
          <a:fillRef idx="1">
            <a:schemeClr val="lt1"/>
          </a:fillRef>
          <a:effectRef idx="0">
            <a:schemeClr val="dk1"/>
          </a:effectRef>
          <a:fontRef idx="minor">
            <a:schemeClr val="dk1"/>
          </a:fontRef>
        </p:style>
        <p:txBody>
          <a:bodyPr>
            <a:noAutofit/>
          </a:bodyPr>
          <a:lstStyle/>
          <a:p>
            <a:r>
              <a:rPr lang="en-US" sz="2800" dirty="0">
                <a:solidFill>
                  <a:schemeClr val="tx2"/>
                </a:solidFill>
              </a:rPr>
              <a:t>Demo: Putting Humpty Dumpty Back Together Again</a:t>
            </a:r>
          </a:p>
        </p:txBody>
      </p:sp>
    </p:spTree>
    <p:extLst>
      <p:ext uri="{BB962C8B-B14F-4D97-AF65-F5344CB8AC3E}">
        <p14:creationId xmlns:p14="http://schemas.microsoft.com/office/powerpoint/2010/main" val="4261137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84741-C2C8-473E-847F-600967F97A9A}"/>
              </a:ext>
            </a:extLst>
          </p:cNvPr>
          <p:cNvSpPr>
            <a:spLocks noGrp="1"/>
          </p:cNvSpPr>
          <p:nvPr>
            <p:ph type="title"/>
          </p:nvPr>
        </p:nvSpPr>
        <p:spPr>
          <a:xfrm>
            <a:off x="1084623" y="529066"/>
            <a:ext cx="7543800" cy="639762"/>
          </a:xfrm>
        </p:spPr>
        <p:txBody>
          <a:bodyPr/>
          <a:lstStyle/>
          <a:p>
            <a:r>
              <a:rPr lang="en-US" dirty="0"/>
              <a:t>Ribbons</a:t>
            </a:r>
          </a:p>
        </p:txBody>
      </p:sp>
      <p:sp>
        <p:nvSpPr>
          <p:cNvPr id="3" name="Content Placeholder 2">
            <a:extLst>
              <a:ext uri="{FF2B5EF4-FFF2-40B4-BE49-F238E27FC236}">
                <a16:creationId xmlns:a16="http://schemas.microsoft.com/office/drawing/2014/main" id="{ACC0A4EC-4461-4BA5-997F-EB13BB2436AF}"/>
              </a:ext>
            </a:extLst>
          </p:cNvPr>
          <p:cNvSpPr>
            <a:spLocks noGrp="1"/>
          </p:cNvSpPr>
          <p:nvPr>
            <p:ph idx="1"/>
          </p:nvPr>
        </p:nvSpPr>
        <p:spPr>
          <a:xfrm>
            <a:off x="1084623" y="2963133"/>
            <a:ext cx="7543800" cy="3352800"/>
          </a:xfrm>
        </p:spPr>
        <p:txBody>
          <a:bodyPr>
            <a:normAutofit/>
          </a:bodyPr>
          <a:lstStyle/>
          <a:p>
            <a:r>
              <a:rPr lang="en-US" sz="2800" dirty="0"/>
              <a:t>Why:</a:t>
            </a:r>
          </a:p>
          <a:p>
            <a:pPr lvl="1"/>
            <a:r>
              <a:rPr lang="en-US" sz="2400" dirty="0"/>
              <a:t>Streamline processes/Easier to use</a:t>
            </a:r>
          </a:p>
          <a:p>
            <a:pPr lvl="1"/>
            <a:r>
              <a:rPr lang="en-US" sz="2400" dirty="0"/>
              <a:t>Modern look and feel</a:t>
            </a:r>
          </a:p>
          <a:p>
            <a:pPr lvl="1"/>
            <a:r>
              <a:rPr lang="en-US" sz="2400" dirty="0"/>
              <a:t>Reduces mouse clicks</a:t>
            </a:r>
          </a:p>
          <a:p>
            <a:pPr lvl="1"/>
            <a:r>
              <a:rPr lang="en-US" sz="2400" dirty="0"/>
              <a:t>Easier access to frequently used commands</a:t>
            </a:r>
          </a:p>
          <a:p>
            <a:pPr lvl="1"/>
            <a:r>
              <a:rPr lang="en-US" sz="2400" dirty="0"/>
              <a:t>Without loss of functionality</a:t>
            </a:r>
          </a:p>
          <a:p>
            <a:pPr lvl="1"/>
            <a:r>
              <a:rPr lang="en-US" sz="2400" dirty="0"/>
              <a:t>Legacy Interface will remain and easily reset</a:t>
            </a:r>
          </a:p>
          <a:p>
            <a:endParaRPr lang="en-US" dirty="0"/>
          </a:p>
          <a:p>
            <a:endParaRPr lang="en-US" dirty="0"/>
          </a:p>
        </p:txBody>
      </p:sp>
      <p:sp>
        <p:nvSpPr>
          <p:cNvPr id="4" name="Date Placeholder 3">
            <a:extLst>
              <a:ext uri="{FF2B5EF4-FFF2-40B4-BE49-F238E27FC236}">
                <a16:creationId xmlns:a16="http://schemas.microsoft.com/office/drawing/2014/main" id="{96D6C098-F39C-489F-9209-AAFA3E6A43C2}"/>
              </a:ext>
            </a:extLst>
          </p:cNvPr>
          <p:cNvSpPr>
            <a:spLocks noGrp="1"/>
          </p:cNvSpPr>
          <p:nvPr>
            <p:ph type="dt" sz="half" idx="10"/>
          </p:nvPr>
        </p:nvSpPr>
        <p:spPr/>
        <p:txBody>
          <a:bodyPr/>
          <a:lstStyle/>
          <a:p>
            <a:fld id="{75568653-CFA4-4932-AEC3-3DE3699ED458}" type="datetime1">
              <a:rPr lang="en-US" smtClean="0"/>
              <a:t>5/6/2019</a:t>
            </a:fld>
            <a:endParaRPr lang="en-US"/>
          </a:p>
        </p:txBody>
      </p:sp>
      <p:pic>
        <p:nvPicPr>
          <p:cNvPr id="6" name="Picture 5">
            <a:extLst>
              <a:ext uri="{FF2B5EF4-FFF2-40B4-BE49-F238E27FC236}">
                <a16:creationId xmlns:a16="http://schemas.microsoft.com/office/drawing/2014/main" id="{399B43B7-9204-4227-A46F-81676447E6A5}"/>
              </a:ext>
            </a:extLst>
          </p:cNvPr>
          <p:cNvPicPr>
            <a:picLocks noChangeAspect="1"/>
          </p:cNvPicPr>
          <p:nvPr/>
        </p:nvPicPr>
        <p:blipFill>
          <a:blip r:embed="rId2"/>
          <a:stretch>
            <a:fillRect/>
          </a:stretch>
        </p:blipFill>
        <p:spPr>
          <a:xfrm>
            <a:off x="1090040" y="1752600"/>
            <a:ext cx="7884968" cy="940543"/>
          </a:xfrm>
          <a:prstGeom prst="rect">
            <a:avLst/>
          </a:prstGeom>
        </p:spPr>
      </p:pic>
    </p:spTree>
    <p:extLst>
      <p:ext uri="{BB962C8B-B14F-4D97-AF65-F5344CB8AC3E}">
        <p14:creationId xmlns:p14="http://schemas.microsoft.com/office/powerpoint/2010/main" val="4224331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42BA5-9154-4199-A6C7-8819617055B9}"/>
              </a:ext>
            </a:extLst>
          </p:cNvPr>
          <p:cNvSpPr>
            <a:spLocks noGrp="1"/>
          </p:cNvSpPr>
          <p:nvPr>
            <p:ph type="title"/>
          </p:nvPr>
        </p:nvSpPr>
        <p:spPr/>
        <p:txBody>
          <a:bodyPr/>
          <a:lstStyle/>
          <a:p>
            <a:r>
              <a:rPr lang="en-US" dirty="0"/>
              <a:t>SA User Community</a:t>
            </a:r>
          </a:p>
        </p:txBody>
      </p:sp>
      <p:sp>
        <p:nvSpPr>
          <p:cNvPr id="4" name="Date Placeholder 3">
            <a:extLst>
              <a:ext uri="{FF2B5EF4-FFF2-40B4-BE49-F238E27FC236}">
                <a16:creationId xmlns:a16="http://schemas.microsoft.com/office/drawing/2014/main" id="{2DF1E2BC-33A6-4915-AA80-A6AFCD1F62DA}"/>
              </a:ext>
            </a:extLst>
          </p:cNvPr>
          <p:cNvSpPr>
            <a:spLocks noGrp="1"/>
          </p:cNvSpPr>
          <p:nvPr>
            <p:ph type="dt" sz="half" idx="10"/>
          </p:nvPr>
        </p:nvSpPr>
        <p:spPr/>
        <p:txBody>
          <a:bodyPr/>
          <a:lstStyle/>
          <a:p>
            <a:fld id="{75568653-CFA4-4932-AEC3-3DE3699ED458}" type="datetime1">
              <a:rPr lang="en-US" smtClean="0"/>
              <a:t>5/6/2019</a:t>
            </a:fld>
            <a:endParaRPr lang="en-US"/>
          </a:p>
        </p:txBody>
      </p:sp>
      <p:sp>
        <p:nvSpPr>
          <p:cNvPr id="6" name="TextBox 5">
            <a:extLst>
              <a:ext uri="{FF2B5EF4-FFF2-40B4-BE49-F238E27FC236}">
                <a16:creationId xmlns:a16="http://schemas.microsoft.com/office/drawing/2014/main" id="{B52EC927-BC34-4ECA-A58E-C009A01DC181}"/>
              </a:ext>
            </a:extLst>
          </p:cNvPr>
          <p:cNvSpPr txBox="1"/>
          <p:nvPr/>
        </p:nvSpPr>
        <p:spPr>
          <a:xfrm>
            <a:off x="533400" y="1795353"/>
            <a:ext cx="8875313"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Navigate to via www.kinematics.com  OR  Direct Access – kinematics.force.com/SA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pic>
        <p:nvPicPr>
          <p:cNvPr id="7" name="Picture 6">
            <a:extLst>
              <a:ext uri="{FF2B5EF4-FFF2-40B4-BE49-F238E27FC236}">
                <a16:creationId xmlns:a16="http://schemas.microsoft.com/office/drawing/2014/main" id="{F8A6C3AA-5C10-4A91-A129-AC94E3BB7B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100"/>
          <a:stretch/>
        </p:blipFill>
        <p:spPr>
          <a:xfrm>
            <a:off x="911595" y="2221795"/>
            <a:ext cx="7699005" cy="3874205"/>
          </a:xfrm>
          <a:prstGeom prst="rect">
            <a:avLst/>
          </a:prstGeom>
        </p:spPr>
      </p:pic>
    </p:spTree>
    <p:extLst>
      <p:ext uri="{BB962C8B-B14F-4D97-AF65-F5344CB8AC3E}">
        <p14:creationId xmlns:p14="http://schemas.microsoft.com/office/powerpoint/2010/main" val="2213904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22E3-B2A8-40B9-B58B-18B103C95BD6}"/>
              </a:ext>
            </a:extLst>
          </p:cNvPr>
          <p:cNvSpPr>
            <a:spLocks noGrp="1"/>
          </p:cNvSpPr>
          <p:nvPr>
            <p:ph type="ctrTitle"/>
          </p:nvPr>
        </p:nvSpPr>
        <p:spPr/>
        <p:txBody>
          <a:bodyPr>
            <a:normAutofit fontScale="90000"/>
          </a:bodyPr>
          <a:lstStyle/>
          <a:p>
            <a:r>
              <a:rPr lang="en-US" dirty="0"/>
              <a:t>Relationships</a:t>
            </a:r>
            <a:br>
              <a:rPr lang="en-US" sz="1600" dirty="0"/>
            </a:br>
            <a:endParaRPr lang="en-US" sz="1600" dirty="0"/>
          </a:p>
        </p:txBody>
      </p:sp>
      <p:sp>
        <p:nvSpPr>
          <p:cNvPr id="3" name="Subtitle 2">
            <a:extLst>
              <a:ext uri="{FF2B5EF4-FFF2-40B4-BE49-F238E27FC236}">
                <a16:creationId xmlns:a16="http://schemas.microsoft.com/office/drawing/2014/main" id="{B040B3AF-971A-41AB-A57E-FB5A9F744EC9}"/>
              </a:ext>
            </a:extLst>
          </p:cNvPr>
          <p:cNvSpPr>
            <a:spLocks noGrp="1"/>
          </p:cNvSpPr>
          <p:nvPr>
            <p:ph type="subTitle" idx="1"/>
          </p:nvPr>
        </p:nvSpPr>
        <p:spPr>
          <a:xfrm>
            <a:off x="990600" y="6096000"/>
            <a:ext cx="6212541" cy="381000"/>
          </a:xfrm>
        </p:spPr>
        <p:txBody>
          <a:bodyPr/>
          <a:lstStyle/>
          <a:p>
            <a:r>
              <a:rPr lang="en-US" dirty="0"/>
              <a:t>Zach Rogers, Sr. Application Engineer EMEAR</a:t>
            </a:r>
          </a:p>
        </p:txBody>
      </p:sp>
      <p:sp>
        <p:nvSpPr>
          <p:cNvPr id="5" name="Date Placeholder 3">
            <a:extLst>
              <a:ext uri="{FF2B5EF4-FFF2-40B4-BE49-F238E27FC236}">
                <a16:creationId xmlns:a16="http://schemas.microsoft.com/office/drawing/2014/main" id="{82D46C19-3A4D-484E-B8FE-24ED4AFB72EF}"/>
              </a:ext>
            </a:extLst>
          </p:cNvPr>
          <p:cNvSpPr>
            <a:spLocks noGrp="1"/>
          </p:cNvSpPr>
          <p:nvPr>
            <p:ph type="dt" sz="half" idx="10"/>
          </p:nvPr>
        </p:nvSpPr>
        <p:spPr>
          <a:xfrm>
            <a:off x="990600" y="5715000"/>
            <a:ext cx="1828800" cy="365125"/>
          </a:xfrm>
        </p:spPr>
        <p:txBody>
          <a:bodyPr/>
          <a:lstStyle/>
          <a:p>
            <a:fld id="{D71AB106-F467-4650-859F-31DFDC458DD8}" type="datetime4">
              <a:rPr lang="en-US" smtClean="0"/>
              <a:pPr/>
              <a:t>May 6, 2019</a:t>
            </a:fld>
            <a:endParaRPr lang="en-US" dirty="0"/>
          </a:p>
        </p:txBody>
      </p:sp>
      <p:sp>
        <p:nvSpPr>
          <p:cNvPr id="8" name="Rectangle 7">
            <a:extLst>
              <a:ext uri="{FF2B5EF4-FFF2-40B4-BE49-F238E27FC236}">
                <a16:creationId xmlns:a16="http://schemas.microsoft.com/office/drawing/2014/main" id="{2C72F8EF-FB9F-494D-B75C-7CBF19F9F327}"/>
              </a:ext>
            </a:extLst>
          </p:cNvPr>
          <p:cNvSpPr/>
          <p:nvPr/>
        </p:nvSpPr>
        <p:spPr>
          <a:xfrm>
            <a:off x="978310" y="5153065"/>
            <a:ext cx="6096000" cy="369332"/>
          </a:xfrm>
          <a:prstGeom prst="rect">
            <a:avLst/>
          </a:prstGeom>
        </p:spPr>
        <p:txBody>
          <a:bodyPr wrap="square">
            <a:spAutoFit/>
          </a:bodyPr>
          <a:lstStyle/>
          <a:p>
            <a:r>
              <a:rPr lang="en-US" i="1" dirty="0">
                <a:solidFill>
                  <a:schemeClr val="bg1"/>
                </a:solidFill>
                <a:latin typeface="Open Sans bold"/>
              </a:rPr>
              <a:t>Perfect Parts &amp; Assemblies in an Imperfect World</a:t>
            </a:r>
          </a:p>
        </p:txBody>
      </p:sp>
    </p:spTree>
    <p:extLst>
      <p:ext uri="{BB962C8B-B14F-4D97-AF65-F5344CB8AC3E}">
        <p14:creationId xmlns:p14="http://schemas.microsoft.com/office/powerpoint/2010/main" val="196837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7A1FC-626D-4D0D-858B-8BC154739380}"/>
              </a:ext>
            </a:extLst>
          </p:cNvPr>
          <p:cNvSpPr>
            <a:spLocks noGrp="1"/>
          </p:cNvSpPr>
          <p:nvPr>
            <p:ph type="title"/>
          </p:nvPr>
        </p:nvSpPr>
        <p:spPr/>
        <p:txBody>
          <a:bodyPr/>
          <a:lstStyle/>
          <a:p>
            <a:r>
              <a:rPr lang="en-US" dirty="0"/>
              <a:t>Relationships are a powerful tool</a:t>
            </a:r>
          </a:p>
        </p:txBody>
      </p:sp>
      <p:sp>
        <p:nvSpPr>
          <p:cNvPr id="3" name="Content Placeholder 2">
            <a:extLst>
              <a:ext uri="{FF2B5EF4-FFF2-40B4-BE49-F238E27FC236}">
                <a16:creationId xmlns:a16="http://schemas.microsoft.com/office/drawing/2014/main" id="{A859A29E-69AA-4552-9982-8A788A316B01}"/>
              </a:ext>
            </a:extLst>
          </p:cNvPr>
          <p:cNvSpPr>
            <a:spLocks noGrp="1"/>
          </p:cNvSpPr>
          <p:nvPr>
            <p:ph idx="1"/>
          </p:nvPr>
        </p:nvSpPr>
        <p:spPr>
          <a:xfrm>
            <a:off x="3124200" y="3657600"/>
            <a:ext cx="2438400" cy="685800"/>
          </a:xfrm>
        </p:spPr>
        <p:txBody>
          <a:bodyPr/>
          <a:lstStyle/>
          <a:p>
            <a:pPr marL="0" indent="0">
              <a:buNone/>
            </a:pPr>
            <a:r>
              <a:rPr lang="en-US" dirty="0"/>
              <a:t>As Designed</a:t>
            </a:r>
            <a:endParaRPr lang="en-US" baseline="0" dirty="0"/>
          </a:p>
        </p:txBody>
      </p:sp>
    </p:spTree>
    <p:extLst>
      <p:ext uri="{BB962C8B-B14F-4D97-AF65-F5344CB8AC3E}">
        <p14:creationId xmlns:p14="http://schemas.microsoft.com/office/powerpoint/2010/main" val="1045800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7A1FC-626D-4D0D-858B-8BC154739380}"/>
              </a:ext>
            </a:extLst>
          </p:cNvPr>
          <p:cNvSpPr>
            <a:spLocks noGrp="1"/>
          </p:cNvSpPr>
          <p:nvPr>
            <p:ph type="title"/>
          </p:nvPr>
        </p:nvSpPr>
        <p:spPr/>
        <p:txBody>
          <a:bodyPr/>
          <a:lstStyle/>
          <a:p>
            <a:r>
              <a:rPr lang="en-US" dirty="0"/>
              <a:t>Relationships are a powerful tool</a:t>
            </a:r>
          </a:p>
        </p:txBody>
      </p:sp>
      <p:sp>
        <p:nvSpPr>
          <p:cNvPr id="3" name="Content Placeholder 2">
            <a:extLst>
              <a:ext uri="{FF2B5EF4-FFF2-40B4-BE49-F238E27FC236}">
                <a16:creationId xmlns:a16="http://schemas.microsoft.com/office/drawing/2014/main" id="{A859A29E-69AA-4552-9982-8A788A316B01}"/>
              </a:ext>
            </a:extLst>
          </p:cNvPr>
          <p:cNvSpPr>
            <a:spLocks noGrp="1"/>
          </p:cNvSpPr>
          <p:nvPr>
            <p:ph idx="1"/>
          </p:nvPr>
        </p:nvSpPr>
        <p:spPr>
          <a:xfrm>
            <a:off x="685800" y="4724400"/>
            <a:ext cx="1676400" cy="685800"/>
          </a:xfrm>
        </p:spPr>
        <p:txBody>
          <a:bodyPr/>
          <a:lstStyle/>
          <a:p>
            <a:pPr marL="0" indent="0">
              <a:buNone/>
            </a:pPr>
            <a:r>
              <a:rPr lang="en-US" dirty="0"/>
              <a:t>As Built</a:t>
            </a:r>
            <a:endParaRPr lang="en-US" baseline="0" dirty="0"/>
          </a:p>
        </p:txBody>
      </p:sp>
    </p:spTree>
    <p:extLst>
      <p:ext uri="{BB962C8B-B14F-4D97-AF65-F5344CB8AC3E}">
        <p14:creationId xmlns:p14="http://schemas.microsoft.com/office/powerpoint/2010/main" val="2805196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149D2-08CB-4249-9626-29F6A79C4065}"/>
              </a:ext>
            </a:extLst>
          </p:cNvPr>
          <p:cNvSpPr>
            <a:spLocks noGrp="1"/>
          </p:cNvSpPr>
          <p:nvPr>
            <p:ph type="title"/>
          </p:nvPr>
        </p:nvSpPr>
        <p:spPr/>
        <p:txBody>
          <a:bodyPr/>
          <a:lstStyle/>
          <a:p>
            <a:r>
              <a:rPr lang="en-US" dirty="0"/>
              <a:t>What are Relationships?</a:t>
            </a:r>
          </a:p>
        </p:txBody>
      </p:sp>
      <p:sp>
        <p:nvSpPr>
          <p:cNvPr id="3" name="Content Placeholder 2">
            <a:extLst>
              <a:ext uri="{FF2B5EF4-FFF2-40B4-BE49-F238E27FC236}">
                <a16:creationId xmlns:a16="http://schemas.microsoft.com/office/drawing/2014/main" id="{2484C0AD-4BD5-4C01-A622-9DA98E9F4C71}"/>
              </a:ext>
            </a:extLst>
          </p:cNvPr>
          <p:cNvSpPr>
            <a:spLocks noGrp="1"/>
          </p:cNvSpPr>
          <p:nvPr>
            <p:ph idx="1"/>
          </p:nvPr>
        </p:nvSpPr>
        <p:spPr>
          <a:xfrm>
            <a:off x="685800" y="1828800"/>
            <a:ext cx="8229600" cy="4297363"/>
          </a:xfrm>
        </p:spPr>
        <p:txBody>
          <a:bodyPr>
            <a:normAutofit/>
          </a:bodyPr>
          <a:lstStyle/>
          <a:p>
            <a:pPr marL="0" indent="0">
              <a:buNone/>
            </a:pPr>
            <a:r>
              <a:rPr lang="en-US" sz="2800" dirty="0"/>
              <a:t>Relationships are a way of connecting two pieces of information together</a:t>
            </a:r>
          </a:p>
          <a:p>
            <a:pPr marL="0" indent="0">
              <a:buNone/>
            </a:pPr>
            <a:r>
              <a:rPr lang="en-US" sz="2800" dirty="0"/>
              <a:t>Relationships can be between combinations of</a:t>
            </a:r>
          </a:p>
          <a:p>
            <a:pPr lvl="1"/>
            <a:r>
              <a:rPr lang="en-US" sz="2400" dirty="0"/>
              <a:t>Point(s) or Group(s) of Points</a:t>
            </a:r>
          </a:p>
          <a:p>
            <a:pPr lvl="1"/>
            <a:r>
              <a:rPr lang="en-US" sz="2400" dirty="0"/>
              <a:t>CAD Surfaces</a:t>
            </a:r>
          </a:p>
          <a:p>
            <a:pPr lvl="1"/>
            <a:r>
              <a:rPr lang="en-US" sz="2400" dirty="0"/>
              <a:t>SA Objects</a:t>
            </a:r>
          </a:p>
          <a:p>
            <a:pPr lvl="1"/>
            <a:r>
              <a:rPr lang="en-US" sz="2400" dirty="0"/>
              <a:t>Clouds</a:t>
            </a:r>
          </a:p>
          <a:p>
            <a:pPr marL="0" indent="0">
              <a:buNone/>
            </a:pPr>
            <a:endParaRPr lang="en-US" sz="2800" dirty="0"/>
          </a:p>
        </p:txBody>
      </p:sp>
    </p:spTree>
    <p:extLst>
      <p:ext uri="{BB962C8B-B14F-4D97-AF65-F5344CB8AC3E}">
        <p14:creationId xmlns:p14="http://schemas.microsoft.com/office/powerpoint/2010/main" val="3880219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1F3208E06E7B147BBE51AEB9093E810" ma:contentTypeVersion="7" ma:contentTypeDescription="Create a new document." ma:contentTypeScope="" ma:versionID="956b0ffd9155ccd23d674d43c8eaaeb0">
  <xsd:schema xmlns:xsd="http://www.w3.org/2001/XMLSchema" xmlns:xs="http://www.w3.org/2001/XMLSchema" xmlns:p="http://schemas.microsoft.com/office/2006/metadata/properties" xmlns:ns2="02507264-d98b-4027-bd06-e7f421967de1" xmlns:ns3="e320e0ba-2e60-4cac-98da-68ffe1d19600" targetNamespace="http://schemas.microsoft.com/office/2006/metadata/properties" ma:root="true" ma:fieldsID="bf7acb669f458a2f58c27bfaaf9ea38d" ns2:_="" ns3:_="">
    <xsd:import namespace="02507264-d98b-4027-bd06-e7f421967de1"/>
    <xsd:import namespace="e320e0ba-2e60-4cac-98da-68ffe1d1960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507264-d98b-4027-bd06-e7f421967de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20e0ba-2e60-4cac-98da-68ffe1d1960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74A0AB-356E-430B-86E4-4EB3F684ABA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F2AB827-C5CB-4758-B977-352E4AF85A45}"/>
</file>

<file path=customXml/itemProps3.xml><?xml version="1.0" encoding="utf-8"?>
<ds:datastoreItem xmlns:ds="http://schemas.openxmlformats.org/officeDocument/2006/customXml" ds:itemID="{4C744B1A-8E8D-4717-990D-E33DF53390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537</TotalTime>
  <Words>1212</Words>
  <Application>Microsoft Office PowerPoint</Application>
  <PresentationFormat>On-screen Show (4:3)</PresentationFormat>
  <Paragraphs>194</Paragraphs>
  <Slides>35</Slides>
  <Notes>9</Notes>
  <HiddenSlides>2</HiddenSlides>
  <MMClips>1</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Relationships </vt:lpstr>
      <vt:lpstr>Questions? </vt:lpstr>
      <vt:lpstr>Ribbons</vt:lpstr>
      <vt:lpstr>Ribbons</vt:lpstr>
      <vt:lpstr>SA User Community</vt:lpstr>
      <vt:lpstr>Relationships </vt:lpstr>
      <vt:lpstr>Relationships are a powerful tool</vt:lpstr>
      <vt:lpstr>Relationships are a powerful tool</vt:lpstr>
      <vt:lpstr>What are Relationships?</vt:lpstr>
      <vt:lpstr>What are Relationships?</vt:lpstr>
      <vt:lpstr>What are Relationships?</vt:lpstr>
      <vt:lpstr>What are Relationships?</vt:lpstr>
      <vt:lpstr>Ideal World</vt:lpstr>
      <vt:lpstr>Real World</vt:lpstr>
      <vt:lpstr>Improve the Process</vt:lpstr>
      <vt:lpstr>Improve the Process</vt:lpstr>
      <vt:lpstr>Plan-Do-Study-Adjust = Relationships</vt:lpstr>
      <vt:lpstr>Relationships in the Real World</vt:lpstr>
      <vt:lpstr>Relationships in the Real World</vt:lpstr>
      <vt:lpstr>Relationships in the Real World</vt:lpstr>
      <vt:lpstr>Relationships in the Real World</vt:lpstr>
      <vt:lpstr>Relationships in the Real World</vt:lpstr>
      <vt:lpstr>Relationships in the Real World</vt:lpstr>
      <vt:lpstr>Relationships in the Real World</vt:lpstr>
      <vt:lpstr>Relationships in the Real World</vt:lpstr>
      <vt:lpstr>Relationships in the Real World</vt:lpstr>
      <vt:lpstr>Relationships in the Real World</vt:lpstr>
      <vt:lpstr>Relationships in the Real World</vt:lpstr>
      <vt:lpstr>Relationships in the Real World</vt:lpstr>
      <vt:lpstr>Relationships in the Real World</vt:lpstr>
      <vt:lpstr>Relationships in the Real World</vt:lpstr>
      <vt:lpstr>Relationships in the Real World</vt:lpstr>
      <vt:lpstr>Relationships in the Real World</vt:lpstr>
      <vt:lpstr>Relationships in the Real World</vt:lpstr>
      <vt:lpstr>Demo: Putting Humpty Dumpty Back Together Again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dc:title>
  <dc:creator>Zach Rogers</dc:creator>
  <cp:lastModifiedBy>Zach Rogers</cp:lastModifiedBy>
  <cp:revision>52</cp:revision>
  <dcterms:created xsi:type="dcterms:W3CDTF">2019-04-20T07:28:57Z</dcterms:created>
  <dcterms:modified xsi:type="dcterms:W3CDTF">2019-05-06T19:28:00Z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0x01010001F3208E06E7B147BBE51AEB9093E810</vt:lpwstr>
  </property>
</Properties>
</file>